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86" r:id="rId4"/>
    <p:sldId id="281" r:id="rId5"/>
    <p:sldId id="297" r:id="rId6"/>
    <p:sldId id="283" r:id="rId7"/>
    <p:sldId id="282" r:id="rId8"/>
    <p:sldId id="258" r:id="rId9"/>
    <p:sldId id="284" r:id="rId10"/>
    <p:sldId id="285" r:id="rId11"/>
    <p:sldId id="259" r:id="rId12"/>
    <p:sldId id="260" r:id="rId13"/>
    <p:sldId id="261" r:id="rId14"/>
    <p:sldId id="288" r:id="rId15"/>
    <p:sldId id="262" r:id="rId16"/>
    <p:sldId id="263" r:id="rId17"/>
    <p:sldId id="289" r:id="rId18"/>
    <p:sldId id="268" r:id="rId19"/>
    <p:sldId id="269" r:id="rId20"/>
    <p:sldId id="270" r:id="rId21"/>
    <p:sldId id="271" r:id="rId22"/>
    <p:sldId id="272" r:id="rId23"/>
    <p:sldId id="265" r:id="rId24"/>
    <p:sldId id="273" r:id="rId25"/>
    <p:sldId id="274" r:id="rId26"/>
    <p:sldId id="276" r:id="rId27"/>
    <p:sldId id="264" r:id="rId28"/>
    <p:sldId id="287" r:id="rId29"/>
    <p:sldId id="275" r:id="rId30"/>
    <p:sldId id="277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78" r:id="rId39"/>
    <p:sldId id="280" r:id="rId4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RQUIVOS%20CASA%20ATUAL\A0%20CORONA\projeto%20inquerito\11-Analise%20Fase%203\resultados%20tabelas%20fase%20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RQUIVOS%20CASA%20ATUAL\A0%20CORONA\projeto%20inquerito\11-Analise%20Fase%203\resultados%20tabelas%20fase%203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RQUIVOS%20CASA%20ATUAL\A0%20CORONA\projeto%20inquerito\11-Analise%20Fase%203\resultados%20tabelas%20fase%203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RQUIVOS%20CASA%20ATUAL\A0%20CORONA\projeto%20inquerito\11-Analise%20Fase%203\resultados%20tabelas%20fase%203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RQUIVOS%20CASA%20ATUAL\A0%20CORONA\projeto%20inquerito\11-Analise%20Fase%203\resultados%20tabelas%20fase%203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RQUIVOS%20CASA%20ATUAL\A0%20CORONA\projeto%20inquerito\11-Analise%20Fase%203\resultados%20tabelas%20fase%203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RQUIVOS%20CASA%20ATUAL\A0%20CORONA\projeto%20inquerito\11-Analise%20Fase%203\resultados%20tabelas%20fase%203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RQUIVOS%20CASA%20ATUAL\A0%20CORONA\projeto%20inquerito\11-Analise%20Fase%203\resultados%20tabelas%20fase%203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RQUIVOS%20CASA%20ATUAL\A0%20CORONA\projeto%20inquerito\11-Analise%20Fase%203\resultados%20tabelas%20fase%203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RQUIVOS%20CASA%20ATUAL\A0%20CORONA\projeto%20inquerito\11-Analise%20Fase%203\resultados%20tabelas%20fase%203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RQUIVOS%20CASA%20ATUAL\A0%20CORONA\projeto%20inquerito\11-Analise%20Fase%203\resultados%20tabelas%20fase%203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RQUIVOS%20CASA%20ATUAL\A0%20CORONA\projeto%20inquerito\11-Analise%20Fase%203\resultados%20tabelas%20fase%20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RQUIVOS%20CASA%20ATUAL\A0%20CORONA\projeto%20inquerito\11-Analise%20Fase%203\resultados%20tabelas%20fase%203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RQUIVOS%20CASA%20ATUAL\A0%20CORONA\projeto%20inquerito\11-Analise%20Fase%203\resultados%20tabelas%20fase%203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RQUIVOS%20CASA%20ATUAL\A0%20CORONA\projeto%20inquerito\11-Analise%20Fase%203\resultados%20tabelas%20fase%20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RQUIVOS%20CASA%20ATUAL\A0%20CORONA\projeto%20inquerito\11-Analise%20Fase%203\resultados%20tabelas%20fase%20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RQUIVOS%20CASA%20ATUAL\A0%20CORONA\projeto%20inquerito\11-Analise%20Fase%203\resultados%20tabelas%20fase%203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RQUIVOS%20CASA%20ATUAL\A0%20CORONA\projeto%20inquerito\11-Analise%20Fase%203\resultados%20tabelas%20fase%203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RQUIVOS%20CASA%20ATUAL\A0%20CORONA\projeto%20inquerito\11-Analise%20Fase%203\resultados%20tabelas%20fase%203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RQUIVOS%20CASA%20ATUAL\A0%20CORONA\projeto%20inquerito\11-Analise%20Fase%203\resultados%20tabelas%20fase%203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RQUIVOS%20CASA%20ATUAL\A0%20CORONA\projeto%20inquerito\11-Analise%20Fase%203\resultados%20tabelas%20fase%203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'separado prevalencias'!$C$16</c:f>
              <c:strCache>
                <c:ptCount val="1"/>
                <c:pt idx="0">
                  <c:v>Etapa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'separado prevalencias'!$B$17:$B$20</c:f>
              <c:strCache>
                <c:ptCount val="4"/>
                <c:pt idx="0">
                  <c:v>Prevalência Interior ES</c:v>
                </c:pt>
                <c:pt idx="1">
                  <c:v>extensão doença</c:v>
                </c:pt>
                <c:pt idx="2">
                  <c:v>prevalência ES</c:v>
                </c:pt>
                <c:pt idx="3">
                  <c:v>prevalência GV</c:v>
                </c:pt>
              </c:strCache>
            </c:strRef>
          </c:cat>
          <c:val>
            <c:numRef>
              <c:f>'separado prevalencias'!$C$17:$C$20</c:f>
              <c:numCache>
                <c:formatCode>####.00%</c:formatCode>
                <c:ptCount val="4"/>
                <c:pt idx="0" formatCode="0.00%">
                  <c:v>3.2000000000000002E-3</c:v>
                </c:pt>
                <c:pt idx="1">
                  <c:v>2.5795356835769563E-3</c:v>
                </c:pt>
                <c:pt idx="2" formatCode="###0.00%">
                  <c:v>2.1032090199479617E-2</c:v>
                </c:pt>
                <c:pt idx="3" formatCode="0.00%">
                  <c:v>2.7900000000000001E-2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F0-40C1-93C4-89D658A82130}"/>
            </c:ext>
          </c:extLst>
        </c:ser>
        <c:ser>
          <c:idx val="1"/>
          <c:order val="1"/>
          <c:tx>
            <c:strRef>
              <c:f>'separado prevalencias'!$D$16</c:f>
              <c:strCache>
                <c:ptCount val="1"/>
                <c:pt idx="0">
                  <c:v>Etapa 2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'separado prevalencias'!$B$17:$B$20</c:f>
              <c:strCache>
                <c:ptCount val="4"/>
                <c:pt idx="0">
                  <c:v>Prevalência Interior ES</c:v>
                </c:pt>
                <c:pt idx="1">
                  <c:v>extensão doença</c:v>
                </c:pt>
                <c:pt idx="2">
                  <c:v>prevalência ES</c:v>
                </c:pt>
                <c:pt idx="3">
                  <c:v>prevalência GV</c:v>
                </c:pt>
              </c:strCache>
            </c:strRef>
          </c:cat>
          <c:val>
            <c:numRef>
              <c:f>'separado prevalencias'!$D$17:$D$20</c:f>
              <c:numCache>
                <c:formatCode>0.00%</c:formatCode>
                <c:ptCount val="4"/>
                <c:pt idx="0">
                  <c:v>1.34E-2</c:v>
                </c:pt>
                <c:pt idx="1">
                  <c:v>2.1000000000000001E-2</c:v>
                </c:pt>
                <c:pt idx="2">
                  <c:v>5.1400000000000001E-2</c:v>
                </c:pt>
                <c:pt idx="3">
                  <c:v>6.59E-2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F0-40C1-93C4-89D658A82130}"/>
            </c:ext>
          </c:extLst>
        </c:ser>
        <c:ser>
          <c:idx val="2"/>
          <c:order val="2"/>
          <c:tx>
            <c:strRef>
              <c:f>'separado prevalencias'!$E$16</c:f>
              <c:strCache>
                <c:ptCount val="1"/>
                <c:pt idx="0">
                  <c:v>Etapa 3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'separado prevalencias'!$B$17:$B$20</c:f>
              <c:strCache>
                <c:ptCount val="4"/>
                <c:pt idx="0">
                  <c:v>Prevalência Interior ES</c:v>
                </c:pt>
                <c:pt idx="1">
                  <c:v>extensão doença</c:v>
                </c:pt>
                <c:pt idx="2">
                  <c:v>prevalência ES</c:v>
                </c:pt>
                <c:pt idx="3">
                  <c:v>prevalência GV</c:v>
                </c:pt>
              </c:strCache>
            </c:strRef>
          </c:cat>
          <c:val>
            <c:numRef>
              <c:f>'separado prevalencias'!$E$17:$E$20</c:f>
              <c:numCache>
                <c:formatCode>0.00%</c:formatCode>
                <c:ptCount val="4"/>
                <c:pt idx="0">
                  <c:v>2.52E-2</c:v>
                </c:pt>
                <c:pt idx="1">
                  <c:v>2.2700000000000001E-2</c:v>
                </c:pt>
                <c:pt idx="2">
                  <c:v>7.3599999999999999E-2</c:v>
                </c:pt>
                <c:pt idx="3">
                  <c:v>8.8800000000000004E-2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F0-40C1-93C4-89D658A821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44759215"/>
        <c:axId val="1100255855"/>
      </c:barChart>
      <c:catAx>
        <c:axId val="114475921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100255855"/>
        <c:crosses val="autoZero"/>
        <c:auto val="1"/>
        <c:lblAlgn val="ctr"/>
        <c:lblOffset val="100"/>
        <c:noMultiLvlLbl val="0"/>
      </c:catAx>
      <c:valAx>
        <c:axId val="1100255855"/>
        <c:scaling>
          <c:orientation val="minMax"/>
        </c:scaling>
        <c:delete val="0"/>
        <c:axPos val="b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1447592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'distribuição casos'!$C$86</c:f>
              <c:strCache>
                <c:ptCount val="1"/>
                <c:pt idx="0">
                  <c:v>Etapa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'distribuição casos'!$B$87:$B$94</c:f>
              <c:strCache>
                <c:ptCount val="8"/>
                <c:pt idx="0">
                  <c:v>Guarapari</c:v>
                </c:pt>
                <c:pt idx="1">
                  <c:v>Venda Nova do Imigrante</c:v>
                </c:pt>
                <c:pt idx="2">
                  <c:v>Pedro Canário</c:v>
                </c:pt>
                <c:pt idx="3">
                  <c:v>Aracruz</c:v>
                </c:pt>
                <c:pt idx="4">
                  <c:v>Guaçuí</c:v>
                </c:pt>
                <c:pt idx="5">
                  <c:v>Castelo</c:v>
                </c:pt>
                <c:pt idx="6">
                  <c:v>Barra de São Francisco</c:v>
                </c:pt>
                <c:pt idx="7">
                  <c:v>São Gabriel da Palha</c:v>
                </c:pt>
              </c:strCache>
            </c:strRef>
          </c:cat>
          <c:val>
            <c:numRef>
              <c:f>'distribuição casos'!$C$87:$C$94</c:f>
              <c:numCache>
                <c:formatCode>###0</c:formatCode>
                <c:ptCount val="8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BD-4005-88F8-8066DCBE4EB1}"/>
            </c:ext>
          </c:extLst>
        </c:ser>
        <c:ser>
          <c:idx val="1"/>
          <c:order val="1"/>
          <c:tx>
            <c:strRef>
              <c:f>'distribuição casos'!$D$86</c:f>
              <c:strCache>
                <c:ptCount val="1"/>
                <c:pt idx="0">
                  <c:v>Etapa 3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cat>
            <c:strRef>
              <c:f>'distribuição casos'!$B$87:$B$94</c:f>
              <c:strCache>
                <c:ptCount val="8"/>
                <c:pt idx="0">
                  <c:v>Guarapari</c:v>
                </c:pt>
                <c:pt idx="1">
                  <c:v>Venda Nova do Imigrante</c:v>
                </c:pt>
                <c:pt idx="2">
                  <c:v>Pedro Canário</c:v>
                </c:pt>
                <c:pt idx="3">
                  <c:v>Aracruz</c:v>
                </c:pt>
                <c:pt idx="4">
                  <c:v>Guaçuí</c:v>
                </c:pt>
                <c:pt idx="5">
                  <c:v>Castelo</c:v>
                </c:pt>
                <c:pt idx="6">
                  <c:v>Barra de São Francisco</c:v>
                </c:pt>
                <c:pt idx="7">
                  <c:v>São Gabriel da Palha</c:v>
                </c:pt>
              </c:strCache>
            </c:strRef>
          </c:cat>
          <c:val>
            <c:numRef>
              <c:f>'distribuição casos'!$D$87:$D$94</c:f>
              <c:numCache>
                <c:formatCode>General</c:formatCode>
                <c:ptCount val="8"/>
                <c:pt idx="0">
                  <c:v>16</c:v>
                </c:pt>
                <c:pt idx="1">
                  <c:v>4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2BD-4005-88F8-8066DCBE4E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41361696"/>
        <c:axId val="1540071264"/>
        <c:axId val="0"/>
      </c:bar3DChart>
      <c:catAx>
        <c:axId val="1741361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540071264"/>
        <c:crosses val="autoZero"/>
        <c:auto val="1"/>
        <c:lblAlgn val="ctr"/>
        <c:lblOffset val="100"/>
        <c:noMultiLvlLbl val="0"/>
      </c:catAx>
      <c:valAx>
        <c:axId val="1540071264"/>
        <c:scaling>
          <c:orientation val="minMax"/>
        </c:scaling>
        <c:delete val="0"/>
        <c:axPos val="l"/>
        <c:numFmt formatCode="#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41361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'co-morbidades '!$B$2</c:f>
              <c:strCache>
                <c:ptCount val="1"/>
                <c:pt idx="0">
                  <c:v>Etapa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'co-morbidades '!$A$3:$A$10</c:f>
              <c:strCache>
                <c:ptCount val="8"/>
                <c:pt idx="0">
                  <c:v>Cardio</c:v>
                </c:pt>
                <c:pt idx="1">
                  <c:v>Neoplasia</c:v>
                </c:pt>
                <c:pt idx="2">
                  <c:v>Renal</c:v>
                </c:pt>
                <c:pt idx="3">
                  <c:v>Obesidade</c:v>
                </c:pt>
                <c:pt idx="4">
                  <c:v>Asma</c:v>
                </c:pt>
                <c:pt idx="5">
                  <c:v>DM</c:v>
                </c:pt>
                <c:pt idx="6">
                  <c:v>H-Procurou-UAS</c:v>
                </c:pt>
                <c:pt idx="7">
                  <c:v>HAS</c:v>
                </c:pt>
              </c:strCache>
            </c:strRef>
          </c:cat>
          <c:val>
            <c:numRef>
              <c:f>'co-morbidades '!$B$3:$B$10</c:f>
              <c:numCache>
                <c:formatCode>###0.0%</c:formatCode>
                <c:ptCount val="8"/>
                <c:pt idx="0">
                  <c:v>7.0034692107545538E-2</c:v>
                </c:pt>
                <c:pt idx="1">
                  <c:v>2.4934952298352124E-2</c:v>
                </c:pt>
                <c:pt idx="2">
                  <c:v>1.8430182133564614E-2</c:v>
                </c:pt>
                <c:pt idx="3">
                  <c:v>0.12250650477016478</c:v>
                </c:pt>
                <c:pt idx="4">
                  <c:v>8.4778837814397226E-2</c:v>
                </c:pt>
                <c:pt idx="5">
                  <c:v>0.11903729401561143</c:v>
                </c:pt>
                <c:pt idx="6">
                  <c:v>0.1741110147441457</c:v>
                </c:pt>
                <c:pt idx="7">
                  <c:v>0.30355594102341715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A6-47BB-BB5B-CABD3758C70B}"/>
            </c:ext>
          </c:extLst>
        </c:ser>
        <c:ser>
          <c:idx val="1"/>
          <c:order val="1"/>
          <c:tx>
            <c:strRef>
              <c:f>'co-morbidades '!$C$2</c:f>
              <c:strCache>
                <c:ptCount val="1"/>
                <c:pt idx="0">
                  <c:v>Etapa 2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'co-morbidades '!$A$3:$A$10</c:f>
              <c:strCache>
                <c:ptCount val="8"/>
                <c:pt idx="0">
                  <c:v>Cardio</c:v>
                </c:pt>
                <c:pt idx="1">
                  <c:v>Neoplasia</c:v>
                </c:pt>
                <c:pt idx="2">
                  <c:v>Renal</c:v>
                </c:pt>
                <c:pt idx="3">
                  <c:v>Obesidade</c:v>
                </c:pt>
                <c:pt idx="4">
                  <c:v>Asma</c:v>
                </c:pt>
                <c:pt idx="5">
                  <c:v>DM</c:v>
                </c:pt>
                <c:pt idx="6">
                  <c:v>H-Procurou-UAS</c:v>
                </c:pt>
                <c:pt idx="7">
                  <c:v>HAS</c:v>
                </c:pt>
              </c:strCache>
            </c:strRef>
          </c:cat>
          <c:val>
            <c:numRef>
              <c:f>'co-morbidades '!$C$3:$C$10</c:f>
              <c:numCache>
                <c:formatCode>###0.0%</c:formatCode>
                <c:ptCount val="8"/>
                <c:pt idx="0">
                  <c:v>6.4599483204134361E-2</c:v>
                </c:pt>
                <c:pt idx="1">
                  <c:v>2.3255813953488372E-2</c:v>
                </c:pt>
                <c:pt idx="2">
                  <c:v>2.2609819121447029E-2</c:v>
                </c:pt>
                <c:pt idx="3">
                  <c:v>0.11735572782084409</c:v>
                </c:pt>
                <c:pt idx="4">
                  <c:v>8.6563307493540048E-2</c:v>
                </c:pt>
                <c:pt idx="5">
                  <c:v>0.11606373815676141</c:v>
                </c:pt>
                <c:pt idx="6">
                  <c:v>0.18238587424633937</c:v>
                </c:pt>
                <c:pt idx="7">
                  <c:v>0.31029285099052539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A6-47BB-BB5B-CABD3758C70B}"/>
            </c:ext>
          </c:extLst>
        </c:ser>
        <c:ser>
          <c:idx val="2"/>
          <c:order val="2"/>
          <c:tx>
            <c:strRef>
              <c:f>'co-morbidades '!$D$2</c:f>
              <c:strCache>
                <c:ptCount val="1"/>
                <c:pt idx="0">
                  <c:v>Etapa 3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'co-morbidades '!$A$3:$A$10</c:f>
              <c:strCache>
                <c:ptCount val="8"/>
                <c:pt idx="0">
                  <c:v>Cardio</c:v>
                </c:pt>
                <c:pt idx="1">
                  <c:v>Neoplasia</c:v>
                </c:pt>
                <c:pt idx="2">
                  <c:v>Renal</c:v>
                </c:pt>
                <c:pt idx="3">
                  <c:v>Obesidade</c:v>
                </c:pt>
                <c:pt idx="4">
                  <c:v>Asma</c:v>
                </c:pt>
                <c:pt idx="5">
                  <c:v>DM</c:v>
                </c:pt>
                <c:pt idx="6">
                  <c:v>H-Procurou-UAS</c:v>
                </c:pt>
                <c:pt idx="7">
                  <c:v>HAS</c:v>
                </c:pt>
              </c:strCache>
            </c:strRef>
          </c:cat>
          <c:val>
            <c:numRef>
              <c:f>'co-morbidades '!$D$3:$D$10</c:f>
              <c:numCache>
                <c:formatCode>###0.0%</c:formatCode>
                <c:ptCount val="8"/>
                <c:pt idx="0">
                  <c:v>1.964170084178718E-2</c:v>
                </c:pt>
                <c:pt idx="1">
                  <c:v>2.3E-2</c:v>
                </c:pt>
                <c:pt idx="2">
                  <c:v>2.3E-2</c:v>
                </c:pt>
                <c:pt idx="3">
                  <c:v>5.8061731059788471E-2</c:v>
                </c:pt>
                <c:pt idx="4">
                  <c:v>8.7200518022879342E-2</c:v>
                </c:pt>
                <c:pt idx="5">
                  <c:v>0.11547593352039714</c:v>
                </c:pt>
                <c:pt idx="6">
                  <c:v>0.17914957910641052</c:v>
                </c:pt>
                <c:pt idx="7">
                  <c:v>0.31491474206777464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1A6-47BB-BB5B-CABD3758C7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overlap val="100"/>
        <c:axId val="978990975"/>
        <c:axId val="678686655"/>
      </c:barChart>
      <c:catAx>
        <c:axId val="97899097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78686655"/>
        <c:crosses val="autoZero"/>
        <c:auto val="1"/>
        <c:lblAlgn val="ctr"/>
        <c:lblOffset val="100"/>
        <c:noMultiLvlLbl val="0"/>
      </c:catAx>
      <c:valAx>
        <c:axId val="678686655"/>
        <c:scaling>
          <c:orientation val="minMax"/>
        </c:scaling>
        <c:delete val="0"/>
        <c:axPos val="b"/>
        <c:numFmt formatCode="###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789909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'artigo tabela 2'!$N$2</c:f>
              <c:strCache>
                <c:ptCount val="1"/>
                <c:pt idx="0">
                  <c:v>Positivos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'artigo tabela 2'!$M$3:$M$14</c:f>
              <c:strCache>
                <c:ptCount val="12"/>
                <c:pt idx="0">
                  <c:v>Vomitos</c:v>
                </c:pt>
                <c:pt idx="1">
                  <c:v>Taquica</c:v>
                </c:pt>
                <c:pt idx="2">
                  <c:v>Dor_Abd</c:v>
                </c:pt>
                <c:pt idx="3">
                  <c:v>Diarreia</c:v>
                </c:pt>
                <c:pt idx="4">
                  <c:v>Dor_Gar</c:v>
                </c:pt>
                <c:pt idx="5">
                  <c:v>Outro_S</c:v>
                </c:pt>
                <c:pt idx="6">
                  <c:v>Dispneia</c:v>
                </c:pt>
                <c:pt idx="7">
                  <c:v>Febre</c:v>
                </c:pt>
                <c:pt idx="8">
                  <c:v>Mialgia</c:v>
                </c:pt>
                <c:pt idx="9">
                  <c:v>Fadiga</c:v>
                </c:pt>
                <c:pt idx="10">
                  <c:v>Tosse</c:v>
                </c:pt>
                <c:pt idx="11">
                  <c:v>Anosmia</c:v>
                </c:pt>
              </c:strCache>
            </c:strRef>
          </c:cat>
          <c:val>
            <c:numRef>
              <c:f>'artigo tabela 2'!$N$3:$N$14</c:f>
              <c:numCache>
                <c:formatCode>###0.0%</c:formatCode>
                <c:ptCount val="12"/>
                <c:pt idx="0">
                  <c:v>8.797653958944282E-2</c:v>
                </c:pt>
                <c:pt idx="1">
                  <c:v>9.9706744868035185E-2</c:v>
                </c:pt>
                <c:pt idx="2">
                  <c:v>0.14076246334310852</c:v>
                </c:pt>
                <c:pt idx="3">
                  <c:v>0.18475073313782991</c:v>
                </c:pt>
                <c:pt idx="4">
                  <c:v>0.21700879765395892</c:v>
                </c:pt>
                <c:pt idx="5">
                  <c:v>0.21994134897360701</c:v>
                </c:pt>
                <c:pt idx="6">
                  <c:v>0.22580645161290319</c:v>
                </c:pt>
                <c:pt idx="7">
                  <c:v>0.29618768328445749</c:v>
                </c:pt>
                <c:pt idx="8">
                  <c:v>0.31671554252199413</c:v>
                </c:pt>
                <c:pt idx="9">
                  <c:v>0.3284457478005865</c:v>
                </c:pt>
                <c:pt idx="10">
                  <c:v>0.36363636363636365</c:v>
                </c:pt>
                <c:pt idx="11">
                  <c:v>0.46920821114369504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7D-4387-B7DB-E8461B07FB7C}"/>
            </c:ext>
          </c:extLst>
        </c:ser>
        <c:ser>
          <c:idx val="1"/>
          <c:order val="1"/>
          <c:tx>
            <c:strRef>
              <c:f>'artigo tabela 2'!$O$2</c:f>
              <c:strCache>
                <c:ptCount val="1"/>
                <c:pt idx="0">
                  <c:v>Negativos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'artigo tabela 2'!$M$3:$M$14</c:f>
              <c:strCache>
                <c:ptCount val="12"/>
                <c:pt idx="0">
                  <c:v>Vomitos</c:v>
                </c:pt>
                <c:pt idx="1">
                  <c:v>Taquica</c:v>
                </c:pt>
                <c:pt idx="2">
                  <c:v>Dor_Abd</c:v>
                </c:pt>
                <c:pt idx="3">
                  <c:v>Diarreia</c:v>
                </c:pt>
                <c:pt idx="4">
                  <c:v>Dor_Gar</c:v>
                </c:pt>
                <c:pt idx="5">
                  <c:v>Outro_S</c:v>
                </c:pt>
                <c:pt idx="6">
                  <c:v>Dispneia</c:v>
                </c:pt>
                <c:pt idx="7">
                  <c:v>Febre</c:v>
                </c:pt>
                <c:pt idx="8">
                  <c:v>Mialgia</c:v>
                </c:pt>
                <c:pt idx="9">
                  <c:v>Fadiga</c:v>
                </c:pt>
                <c:pt idx="10">
                  <c:v>Tosse</c:v>
                </c:pt>
                <c:pt idx="11">
                  <c:v>Anosmia</c:v>
                </c:pt>
              </c:strCache>
            </c:strRef>
          </c:cat>
          <c:val>
            <c:numRef>
              <c:f>'artigo tabela 2'!$O$3:$O$14</c:f>
              <c:numCache>
                <c:formatCode>###0.0%</c:formatCode>
                <c:ptCount val="12"/>
                <c:pt idx="0">
                  <c:v>2.0503261882572229E-2</c:v>
                </c:pt>
                <c:pt idx="1">
                  <c:v>5.7781919850885363E-2</c:v>
                </c:pt>
                <c:pt idx="2">
                  <c:v>5.7082945013979494E-2</c:v>
                </c:pt>
                <c:pt idx="3">
                  <c:v>7.5722273998136067E-2</c:v>
                </c:pt>
                <c:pt idx="4">
                  <c:v>9.9021435228331789E-2</c:v>
                </c:pt>
                <c:pt idx="5">
                  <c:v>7.2227399813606707E-2</c:v>
                </c:pt>
                <c:pt idx="6">
                  <c:v>8.1547064305684994E-2</c:v>
                </c:pt>
                <c:pt idx="7">
                  <c:v>5.1491146318732535E-2</c:v>
                </c:pt>
                <c:pt idx="8">
                  <c:v>0.11439888164026096</c:v>
                </c:pt>
                <c:pt idx="9">
                  <c:v>0.10251630941286112</c:v>
                </c:pt>
                <c:pt idx="10">
                  <c:v>0.14375582479030755</c:v>
                </c:pt>
                <c:pt idx="11">
                  <c:v>5.7315936626281455E-2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7D-4387-B7DB-E8461B07FB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954199040"/>
        <c:axId val="1540074176"/>
      </c:barChart>
      <c:catAx>
        <c:axId val="954199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540074176"/>
        <c:crosses val="autoZero"/>
        <c:auto val="1"/>
        <c:lblAlgn val="ctr"/>
        <c:lblOffset val="100"/>
        <c:noMultiLvlLbl val="0"/>
      </c:catAx>
      <c:valAx>
        <c:axId val="1540074176"/>
        <c:scaling>
          <c:orientation val="minMax"/>
        </c:scaling>
        <c:delete val="0"/>
        <c:axPos val="b"/>
        <c:numFmt formatCode="###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54199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pt-B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'sintomas '!$B$22</c:f>
              <c:strCache>
                <c:ptCount val="1"/>
                <c:pt idx="0">
                  <c:v>Etapa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'sintomas '!$A$23:$A$34</c:f>
              <c:strCache>
                <c:ptCount val="12"/>
                <c:pt idx="0">
                  <c:v>Anosmia</c:v>
                </c:pt>
                <c:pt idx="1">
                  <c:v>Tosse</c:v>
                </c:pt>
                <c:pt idx="2">
                  <c:v>Fadiga</c:v>
                </c:pt>
                <c:pt idx="3">
                  <c:v>Mialgia</c:v>
                </c:pt>
                <c:pt idx="4">
                  <c:v>Febre</c:v>
                </c:pt>
                <c:pt idx="5">
                  <c:v>Dispneia</c:v>
                </c:pt>
                <c:pt idx="6">
                  <c:v>Outro_Sintoma</c:v>
                </c:pt>
                <c:pt idx="7">
                  <c:v>Dor_Garganta</c:v>
                </c:pt>
                <c:pt idx="8">
                  <c:v>Diarreia</c:v>
                </c:pt>
                <c:pt idx="9">
                  <c:v>Dor_Abdominal</c:v>
                </c:pt>
                <c:pt idx="10">
                  <c:v>Taquicardia</c:v>
                </c:pt>
                <c:pt idx="11">
                  <c:v>Vomitos</c:v>
                </c:pt>
              </c:strCache>
            </c:strRef>
          </c:cat>
          <c:val>
            <c:numRef>
              <c:f>'sintomas '!$B$23:$B$34</c:f>
              <c:numCache>
                <c:formatCode>###0%</c:formatCode>
                <c:ptCount val="12"/>
                <c:pt idx="0">
                  <c:v>0.45360824742268041</c:v>
                </c:pt>
                <c:pt idx="1">
                  <c:v>0.40206185567010311</c:v>
                </c:pt>
                <c:pt idx="2">
                  <c:v>0.34020618556701032</c:v>
                </c:pt>
                <c:pt idx="3">
                  <c:v>0.38144329896907214</c:v>
                </c:pt>
                <c:pt idx="4">
                  <c:v>0.28865979381443296</c:v>
                </c:pt>
                <c:pt idx="5">
                  <c:v>0.28865979381443296</c:v>
                </c:pt>
                <c:pt idx="6">
                  <c:v>0.26804123711340205</c:v>
                </c:pt>
                <c:pt idx="7">
                  <c:v>0.25773195876288657</c:v>
                </c:pt>
                <c:pt idx="8">
                  <c:v>0.22680412371134021</c:v>
                </c:pt>
                <c:pt idx="9">
                  <c:v>0.19587628865979384</c:v>
                </c:pt>
                <c:pt idx="10">
                  <c:v>0.16494845360824739</c:v>
                </c:pt>
                <c:pt idx="11">
                  <c:v>0.14432989690721648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43-4DFA-9B22-18A2F7DC2635}"/>
            </c:ext>
          </c:extLst>
        </c:ser>
        <c:ser>
          <c:idx val="1"/>
          <c:order val="1"/>
          <c:tx>
            <c:strRef>
              <c:f>'sintomas '!$C$22</c:f>
              <c:strCache>
                <c:ptCount val="1"/>
                <c:pt idx="0">
                  <c:v>Etapa 2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'sintomas '!$A$23:$A$34</c:f>
              <c:strCache>
                <c:ptCount val="12"/>
                <c:pt idx="0">
                  <c:v>Anosmia</c:v>
                </c:pt>
                <c:pt idx="1">
                  <c:v>Tosse</c:v>
                </c:pt>
                <c:pt idx="2">
                  <c:v>Fadiga</c:v>
                </c:pt>
                <c:pt idx="3">
                  <c:v>Mialgia</c:v>
                </c:pt>
                <c:pt idx="4">
                  <c:v>Febre</c:v>
                </c:pt>
                <c:pt idx="5">
                  <c:v>Dispneia</c:v>
                </c:pt>
                <c:pt idx="6">
                  <c:v>Outro_Sintoma</c:v>
                </c:pt>
                <c:pt idx="7">
                  <c:v>Dor_Garganta</c:v>
                </c:pt>
                <c:pt idx="8">
                  <c:v>Diarreia</c:v>
                </c:pt>
                <c:pt idx="9">
                  <c:v>Dor_Abdominal</c:v>
                </c:pt>
                <c:pt idx="10">
                  <c:v>Taquicardia</c:v>
                </c:pt>
                <c:pt idx="11">
                  <c:v>Vomitos</c:v>
                </c:pt>
              </c:strCache>
            </c:strRef>
          </c:cat>
          <c:val>
            <c:numRef>
              <c:f>'sintomas '!$C$23:$C$34</c:f>
              <c:numCache>
                <c:formatCode>###0%</c:formatCode>
                <c:ptCount val="12"/>
                <c:pt idx="0">
                  <c:v>0.377</c:v>
                </c:pt>
                <c:pt idx="1">
                  <c:v>0.39700000000000002</c:v>
                </c:pt>
                <c:pt idx="2">
                  <c:v>0.31</c:v>
                </c:pt>
                <c:pt idx="3">
                  <c:v>0.28000000000000003</c:v>
                </c:pt>
                <c:pt idx="4">
                  <c:v>0.28000000000000003</c:v>
                </c:pt>
                <c:pt idx="5">
                  <c:v>0.17599999999999999</c:v>
                </c:pt>
                <c:pt idx="6">
                  <c:v>0.188</c:v>
                </c:pt>
                <c:pt idx="7">
                  <c:v>0.222</c:v>
                </c:pt>
                <c:pt idx="8">
                  <c:v>0.218</c:v>
                </c:pt>
                <c:pt idx="9">
                  <c:v>0.151</c:v>
                </c:pt>
                <c:pt idx="10">
                  <c:v>0.13400000000000001</c:v>
                </c:pt>
                <c:pt idx="11">
                  <c:v>8.4000000000000005E-2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43-4DFA-9B22-18A2F7DC2635}"/>
            </c:ext>
          </c:extLst>
        </c:ser>
        <c:ser>
          <c:idx val="2"/>
          <c:order val="2"/>
          <c:tx>
            <c:strRef>
              <c:f>'sintomas '!$D$22</c:f>
              <c:strCache>
                <c:ptCount val="1"/>
                <c:pt idx="0">
                  <c:v>Etapa 3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'sintomas '!$A$23:$A$34</c:f>
              <c:strCache>
                <c:ptCount val="12"/>
                <c:pt idx="0">
                  <c:v>Anosmia</c:v>
                </c:pt>
                <c:pt idx="1">
                  <c:v>Tosse</c:v>
                </c:pt>
                <c:pt idx="2">
                  <c:v>Fadiga</c:v>
                </c:pt>
                <c:pt idx="3">
                  <c:v>Mialgia</c:v>
                </c:pt>
                <c:pt idx="4">
                  <c:v>Febre</c:v>
                </c:pt>
                <c:pt idx="5">
                  <c:v>Dispneia</c:v>
                </c:pt>
                <c:pt idx="6">
                  <c:v>Outro_Sintoma</c:v>
                </c:pt>
                <c:pt idx="7">
                  <c:v>Dor_Garganta</c:v>
                </c:pt>
                <c:pt idx="8">
                  <c:v>Diarreia</c:v>
                </c:pt>
                <c:pt idx="9">
                  <c:v>Dor_Abdominal</c:v>
                </c:pt>
                <c:pt idx="10">
                  <c:v>Taquicardia</c:v>
                </c:pt>
                <c:pt idx="11">
                  <c:v>Vomitos</c:v>
                </c:pt>
              </c:strCache>
            </c:strRef>
          </c:cat>
          <c:val>
            <c:numRef>
              <c:f>'sintomas '!$D$23:$D$34</c:f>
              <c:numCache>
                <c:formatCode>###0.0%</c:formatCode>
                <c:ptCount val="12"/>
                <c:pt idx="0">
                  <c:v>0.46920821114369504</c:v>
                </c:pt>
                <c:pt idx="1">
                  <c:v>0.36363636363636365</c:v>
                </c:pt>
                <c:pt idx="2">
                  <c:v>0.3284457478005865</c:v>
                </c:pt>
                <c:pt idx="3">
                  <c:v>0.31671554252199413</c:v>
                </c:pt>
                <c:pt idx="4">
                  <c:v>0.29618768328445749</c:v>
                </c:pt>
                <c:pt idx="5">
                  <c:v>0.22580645161290319</c:v>
                </c:pt>
                <c:pt idx="6">
                  <c:v>0.21994134897360701</c:v>
                </c:pt>
                <c:pt idx="7">
                  <c:v>0.21700879765395892</c:v>
                </c:pt>
                <c:pt idx="8">
                  <c:v>0.18475073313782991</c:v>
                </c:pt>
                <c:pt idx="9">
                  <c:v>0.14076246334310852</c:v>
                </c:pt>
                <c:pt idx="10">
                  <c:v>9.9706744868035185E-2</c:v>
                </c:pt>
                <c:pt idx="11">
                  <c:v>8.797653958944282E-2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A43-4DFA-9B22-18A2F7DC26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overlap val="100"/>
        <c:axId val="1908953583"/>
        <c:axId val="1316596895"/>
      </c:barChart>
      <c:catAx>
        <c:axId val="19089535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316596895"/>
        <c:crosses val="autoZero"/>
        <c:auto val="1"/>
        <c:lblAlgn val="ctr"/>
        <c:lblOffset val="100"/>
        <c:noMultiLvlLbl val="0"/>
      </c:catAx>
      <c:valAx>
        <c:axId val="1316596895"/>
        <c:scaling>
          <c:orientation val="minMax"/>
        </c:scaling>
        <c:delete val="0"/>
        <c:axPos val="l"/>
        <c:numFmt formatCode="###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089535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pt-BR" sz="3200" b="0" dirty="0">
                <a:solidFill>
                  <a:schemeClr val="tx1"/>
                </a:solidFill>
              </a:rPr>
              <a:t>Número de Sintomas por Etapas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'artigo tabela 2'!$C$31</c:f>
              <c:strCache>
                <c:ptCount val="1"/>
                <c:pt idx="0">
                  <c:v>Etapa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'artigo tabela 2'!$B$32:$B$36</c:f>
              <c:strCach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 ou mais</c:v>
                </c:pt>
              </c:strCache>
            </c:strRef>
          </c:cat>
          <c:val>
            <c:numRef>
              <c:f>'artigo tabela 2'!$C$32:$C$36</c:f>
              <c:numCache>
                <c:formatCode>###0.0%</c:formatCode>
                <c:ptCount val="5"/>
                <c:pt idx="0" formatCode="0.00%">
                  <c:v>0.19600000000000001</c:v>
                </c:pt>
                <c:pt idx="1">
                  <c:v>0.20618556701030927</c:v>
                </c:pt>
                <c:pt idx="2">
                  <c:v>0.10309278350515463</c:v>
                </c:pt>
                <c:pt idx="3">
                  <c:v>0.1134020618556701</c:v>
                </c:pt>
                <c:pt idx="4">
                  <c:v>0.38144329896907214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24-4A8F-A784-A09050A241D7}"/>
            </c:ext>
          </c:extLst>
        </c:ser>
        <c:ser>
          <c:idx val="1"/>
          <c:order val="1"/>
          <c:tx>
            <c:strRef>
              <c:f>'artigo tabela 2'!$D$31</c:f>
              <c:strCache>
                <c:ptCount val="1"/>
                <c:pt idx="0">
                  <c:v>Etapa 2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'artigo tabela 2'!$B$32:$B$36</c:f>
              <c:strCach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 ou mais</c:v>
                </c:pt>
              </c:strCache>
            </c:strRef>
          </c:cat>
          <c:val>
            <c:numRef>
              <c:f>'artigo tabela 2'!$D$32:$D$36</c:f>
              <c:numCache>
                <c:formatCode>0.0%</c:formatCode>
                <c:ptCount val="5"/>
                <c:pt idx="0" formatCode="0.00%">
                  <c:v>0.30499999999999999</c:v>
                </c:pt>
                <c:pt idx="1">
                  <c:v>0.14199999999999999</c:v>
                </c:pt>
                <c:pt idx="2">
                  <c:v>0.109</c:v>
                </c:pt>
                <c:pt idx="3">
                  <c:v>0.105</c:v>
                </c:pt>
                <c:pt idx="4">
                  <c:v>0.33900000000000002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24-4A8F-A784-A09050A241D7}"/>
            </c:ext>
          </c:extLst>
        </c:ser>
        <c:ser>
          <c:idx val="2"/>
          <c:order val="2"/>
          <c:tx>
            <c:strRef>
              <c:f>'artigo tabela 2'!$E$31</c:f>
              <c:strCache>
                <c:ptCount val="1"/>
                <c:pt idx="0">
                  <c:v>Etapa 3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'artigo tabela 2'!$B$32:$B$36</c:f>
              <c:strCach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 ou mais</c:v>
                </c:pt>
              </c:strCache>
            </c:strRef>
          </c:cat>
          <c:val>
            <c:numRef>
              <c:f>'artigo tabela 2'!$E$32:$E$36</c:f>
              <c:numCache>
                <c:formatCode>###0.0%</c:formatCode>
                <c:ptCount val="5"/>
                <c:pt idx="0">
                  <c:v>0.28152492668621704</c:v>
                </c:pt>
                <c:pt idx="1">
                  <c:v>0.14369501466275661</c:v>
                </c:pt>
                <c:pt idx="2">
                  <c:v>0.10557184750733137</c:v>
                </c:pt>
                <c:pt idx="3">
                  <c:v>7.0381231671554259E-2</c:v>
                </c:pt>
                <c:pt idx="4">
                  <c:v>0.39882697947214074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E24-4A8F-A784-A09050A241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21006720"/>
        <c:axId val="954786448"/>
      </c:barChart>
      <c:catAx>
        <c:axId val="1521006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54786448"/>
        <c:crosses val="autoZero"/>
        <c:auto val="1"/>
        <c:lblAlgn val="ctr"/>
        <c:lblOffset val="100"/>
        <c:noMultiLvlLbl val="0"/>
      </c:catAx>
      <c:valAx>
        <c:axId val="954786448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521006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567272548875322E-2"/>
          <c:y val="0.16716393371585297"/>
          <c:w val="0.91081977696950323"/>
          <c:h val="0.6614213842365195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'exames adicionais'!$C$30</c:f>
              <c:strCache>
                <c:ptCount val="1"/>
                <c:pt idx="0">
                  <c:v>Etapa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'exames adicionais'!$B$31:$B$39</c:f>
              <c:numCache>
                <c:formatCode>0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cat>
          <c:val>
            <c:numRef>
              <c:f>'exames adicionais'!$C$31:$C$39</c:f>
              <c:numCache>
                <c:formatCode>###0</c:formatCode>
                <c:ptCount val="9"/>
                <c:pt idx="0">
                  <c:v>18</c:v>
                </c:pt>
                <c:pt idx="1">
                  <c:v>19</c:v>
                </c:pt>
                <c:pt idx="2">
                  <c:v>14</c:v>
                </c:pt>
                <c:pt idx="3">
                  <c:v>4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8E-4467-B2C3-2C8AF9A487FA}"/>
            </c:ext>
          </c:extLst>
        </c:ser>
        <c:ser>
          <c:idx val="1"/>
          <c:order val="1"/>
          <c:tx>
            <c:strRef>
              <c:f>'exames adicionais'!$D$30</c:f>
              <c:strCache>
                <c:ptCount val="1"/>
                <c:pt idx="0">
                  <c:v>Etapa 2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numRef>
              <c:f>'exames adicionais'!$B$31:$B$39</c:f>
              <c:numCache>
                <c:formatCode>0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cat>
          <c:val>
            <c:numRef>
              <c:f>'exames adicionais'!$D$31:$D$39</c:f>
              <c:numCache>
                <c:formatCode>###0</c:formatCode>
                <c:ptCount val="9"/>
                <c:pt idx="0">
                  <c:v>68</c:v>
                </c:pt>
                <c:pt idx="1">
                  <c:v>37</c:v>
                </c:pt>
                <c:pt idx="2">
                  <c:v>37</c:v>
                </c:pt>
                <c:pt idx="3">
                  <c:v>18</c:v>
                </c:pt>
                <c:pt idx="4">
                  <c:v>6</c:v>
                </c:pt>
                <c:pt idx="5">
                  <c:v>3</c:v>
                </c:pt>
                <c:pt idx="6">
                  <c:v>1</c:v>
                </c:pt>
                <c:pt idx="7">
                  <c:v>1</c:v>
                </c:pt>
                <c:pt idx="8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8E-4467-B2C3-2C8AF9A487FA}"/>
            </c:ext>
          </c:extLst>
        </c:ser>
        <c:ser>
          <c:idx val="2"/>
          <c:order val="2"/>
          <c:tx>
            <c:strRef>
              <c:f>'exames adicionais'!$E$30</c:f>
              <c:strCache>
                <c:ptCount val="1"/>
                <c:pt idx="0">
                  <c:v>Etapa 3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numRef>
              <c:f>'exames adicionais'!$B$31:$B$39</c:f>
              <c:numCache>
                <c:formatCode>0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cat>
          <c:val>
            <c:numRef>
              <c:f>'exames adicionais'!$E$31:$E$39</c:f>
              <c:numCache>
                <c:formatCode>###0</c:formatCode>
                <c:ptCount val="9"/>
                <c:pt idx="0">
                  <c:v>98</c:v>
                </c:pt>
                <c:pt idx="1">
                  <c:v>68</c:v>
                </c:pt>
                <c:pt idx="2">
                  <c:v>44</c:v>
                </c:pt>
                <c:pt idx="3">
                  <c:v>23</c:v>
                </c:pt>
                <c:pt idx="4">
                  <c:v>8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B8E-4467-B2C3-2C8AF9A487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30159232"/>
        <c:axId val="1540063360"/>
      </c:barChart>
      <c:catAx>
        <c:axId val="1730159232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540063360"/>
        <c:crosses val="autoZero"/>
        <c:auto val="1"/>
        <c:lblAlgn val="ctr"/>
        <c:lblOffset val="100"/>
        <c:noMultiLvlLbl val="0"/>
      </c:catAx>
      <c:valAx>
        <c:axId val="1540063360"/>
        <c:scaling>
          <c:orientation val="minMax"/>
        </c:scaling>
        <c:delete val="0"/>
        <c:axPos val="l"/>
        <c:numFmt formatCode="#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30159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'exames adicionais'!$C$41</c:f>
              <c:strCache>
                <c:ptCount val="1"/>
                <c:pt idx="0">
                  <c:v>Etapa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'exames adicionais'!$B$42:$B$50</c:f>
              <c:numCache>
                <c:formatCode>0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cat>
          <c:val>
            <c:numRef>
              <c:f>'exames adicionais'!$C$42:$C$50</c:f>
              <c:numCache>
                <c:formatCode>###0</c:formatCode>
                <c:ptCount val="9"/>
                <c:pt idx="0">
                  <c:v>1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6C-4A49-B5D6-3BB70A32CA8E}"/>
            </c:ext>
          </c:extLst>
        </c:ser>
        <c:ser>
          <c:idx val="1"/>
          <c:order val="1"/>
          <c:tx>
            <c:strRef>
              <c:f>'exames adicionais'!$D$41</c:f>
              <c:strCache>
                <c:ptCount val="1"/>
                <c:pt idx="0">
                  <c:v>Etapa 2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numRef>
              <c:f>'exames adicionais'!$B$42:$B$50</c:f>
              <c:numCache>
                <c:formatCode>0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cat>
          <c:val>
            <c:numRef>
              <c:f>'exames adicionais'!$D$42:$D$50</c:f>
              <c:numCache>
                <c:formatCode>###0</c:formatCode>
                <c:ptCount val="9"/>
                <c:pt idx="0">
                  <c:v>2</c:v>
                </c:pt>
                <c:pt idx="1">
                  <c:v>10</c:v>
                </c:pt>
                <c:pt idx="2">
                  <c:v>3</c:v>
                </c:pt>
                <c:pt idx="3">
                  <c:v>4</c:v>
                </c:pt>
                <c:pt idx="5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6C-4A49-B5D6-3BB70A32CA8E}"/>
            </c:ext>
          </c:extLst>
        </c:ser>
        <c:ser>
          <c:idx val="2"/>
          <c:order val="2"/>
          <c:tx>
            <c:strRef>
              <c:f>'exames adicionais'!$E$41</c:f>
              <c:strCache>
                <c:ptCount val="1"/>
                <c:pt idx="0">
                  <c:v>Etapa 3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numRef>
              <c:f>'exames adicionais'!$B$42:$B$50</c:f>
              <c:numCache>
                <c:formatCode>0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cat>
          <c:val>
            <c:numRef>
              <c:f>'exames adicionais'!$E$42:$E$50</c:f>
              <c:numCache>
                <c:formatCode>###0</c:formatCode>
                <c:ptCount val="9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16C-4A49-B5D6-3BB70A32CA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30052432"/>
        <c:axId val="1540074592"/>
      </c:barChart>
      <c:catAx>
        <c:axId val="1730052432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540074592"/>
        <c:crosses val="autoZero"/>
        <c:auto val="1"/>
        <c:lblAlgn val="ctr"/>
        <c:lblOffset val="100"/>
        <c:noMultiLvlLbl val="0"/>
      </c:catAx>
      <c:valAx>
        <c:axId val="1540074592"/>
        <c:scaling>
          <c:orientation val="minMax"/>
        </c:scaling>
        <c:delete val="0"/>
        <c:axPos val="l"/>
        <c:numFmt formatCode="#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30052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'exames adicionais'!$C$52</c:f>
              <c:strCache>
                <c:ptCount val="1"/>
                <c:pt idx="0">
                  <c:v>Etapa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'exames adicionais'!$B$53:$B$60</c:f>
              <c:numCache>
                <c:formatCode>0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'exames adicionais'!$C$53:$C$60</c:f>
              <c:numCache>
                <c:formatCode>###0</c:formatCode>
                <c:ptCount val="8"/>
                <c:pt idx="0">
                  <c:v>11</c:v>
                </c:pt>
                <c:pt idx="1">
                  <c:v>10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75-4589-ADE3-CAF40E2985A8}"/>
            </c:ext>
          </c:extLst>
        </c:ser>
        <c:ser>
          <c:idx val="1"/>
          <c:order val="1"/>
          <c:tx>
            <c:strRef>
              <c:f>'exames adicionais'!$D$52</c:f>
              <c:strCache>
                <c:ptCount val="1"/>
                <c:pt idx="0">
                  <c:v>Etapa 2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numRef>
              <c:f>'exames adicionais'!$B$53:$B$60</c:f>
              <c:numCache>
                <c:formatCode>0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'exames adicionais'!$D$53:$D$60</c:f>
              <c:numCache>
                <c:formatCode>###0</c:formatCode>
                <c:ptCount val="8"/>
                <c:pt idx="0">
                  <c:v>65</c:v>
                </c:pt>
                <c:pt idx="1">
                  <c:v>16</c:v>
                </c:pt>
                <c:pt idx="2">
                  <c:v>13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75-4589-ADE3-CAF40E2985A8}"/>
            </c:ext>
          </c:extLst>
        </c:ser>
        <c:ser>
          <c:idx val="2"/>
          <c:order val="2"/>
          <c:tx>
            <c:strRef>
              <c:f>'exames adicionais'!$E$52</c:f>
              <c:strCache>
                <c:ptCount val="1"/>
                <c:pt idx="0">
                  <c:v>Etapa 3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numRef>
              <c:f>'exames adicionais'!$B$53:$B$60</c:f>
              <c:numCache>
                <c:formatCode>0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'exames adicionais'!$E$53:$E$60</c:f>
              <c:numCache>
                <c:formatCode>###0</c:formatCode>
                <c:ptCount val="8"/>
                <c:pt idx="0">
                  <c:v>83</c:v>
                </c:pt>
                <c:pt idx="1">
                  <c:v>35</c:v>
                </c:pt>
                <c:pt idx="2">
                  <c:v>12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475-4589-ADE3-CAF40E2985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98404896"/>
        <c:axId val="1564981456"/>
      </c:barChart>
      <c:catAx>
        <c:axId val="1698404896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564981456"/>
        <c:crosses val="autoZero"/>
        <c:auto val="1"/>
        <c:lblAlgn val="ctr"/>
        <c:lblOffset val="100"/>
        <c:noMultiLvlLbl val="0"/>
      </c:catAx>
      <c:valAx>
        <c:axId val="1564981456"/>
        <c:scaling>
          <c:orientation val="minMax"/>
        </c:scaling>
        <c:delete val="0"/>
        <c:axPos val="l"/>
        <c:numFmt formatCode="#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698404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'exames adicionais'!$C$63</c:f>
              <c:strCache>
                <c:ptCount val="1"/>
                <c:pt idx="0">
                  <c:v>Etapa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'exames adicionais'!$B$64:$B$71</c:f>
              <c:numCache>
                <c:formatCode>0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'exames adicionais'!$C$64:$C$71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0-2092-407F-B694-386E082D5E4A}"/>
            </c:ext>
          </c:extLst>
        </c:ser>
        <c:ser>
          <c:idx val="1"/>
          <c:order val="1"/>
          <c:tx>
            <c:strRef>
              <c:f>'exames adicionais'!$D$63</c:f>
              <c:strCache>
                <c:ptCount val="1"/>
                <c:pt idx="0">
                  <c:v>Etapa 2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numRef>
              <c:f>'exames adicionais'!$B$64:$B$71</c:f>
              <c:numCache>
                <c:formatCode>0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'exames adicionais'!$D$64:$D$71</c:f>
              <c:numCache>
                <c:formatCode>###0</c:formatCode>
                <c:ptCount val="8"/>
                <c:pt idx="0">
                  <c:v>6</c:v>
                </c:pt>
                <c:pt idx="1">
                  <c:v>5</c:v>
                </c:pt>
                <c:pt idx="2">
                  <c:v>2</c:v>
                </c:pt>
                <c:pt idx="3">
                  <c:v>2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92-407F-B694-386E082D5E4A}"/>
            </c:ext>
          </c:extLst>
        </c:ser>
        <c:ser>
          <c:idx val="2"/>
          <c:order val="2"/>
          <c:tx>
            <c:strRef>
              <c:f>'exames adicionais'!$E$63</c:f>
              <c:strCache>
                <c:ptCount val="1"/>
                <c:pt idx="0">
                  <c:v>Etapa 3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numRef>
              <c:f>'exames adicionais'!$B$64:$B$71</c:f>
              <c:numCache>
                <c:formatCode>0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'exames adicionais'!$E$64:$E$71</c:f>
              <c:numCache>
                <c:formatCode>###0</c:formatCode>
                <c:ptCount val="8"/>
                <c:pt idx="0">
                  <c:v>4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092-407F-B694-386E082D5E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41347696"/>
        <c:axId val="941237744"/>
      </c:barChart>
      <c:catAx>
        <c:axId val="1741347696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41237744"/>
        <c:crosses val="autoZero"/>
        <c:auto val="1"/>
        <c:lblAlgn val="ctr"/>
        <c:lblOffset val="100"/>
        <c:noMultiLvlLbl val="0"/>
      </c:catAx>
      <c:valAx>
        <c:axId val="9412377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41347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Etapa 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graficos!$F$2</c:f>
              <c:strCache>
                <c:ptCount val="1"/>
                <c:pt idx="0">
                  <c:v>realizado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graficos!$E$3:$E$11</c:f>
              <c:numCache>
                <c:formatCode>0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cat>
          <c:val>
            <c:numRef>
              <c:f>graficos!$F$3:$F$11</c:f>
              <c:numCache>
                <c:formatCode>###0</c:formatCode>
                <c:ptCount val="9"/>
                <c:pt idx="0">
                  <c:v>68</c:v>
                </c:pt>
                <c:pt idx="1">
                  <c:v>37</c:v>
                </c:pt>
                <c:pt idx="2">
                  <c:v>37</c:v>
                </c:pt>
                <c:pt idx="3">
                  <c:v>18</c:v>
                </c:pt>
                <c:pt idx="4">
                  <c:v>6</c:v>
                </c:pt>
                <c:pt idx="5">
                  <c:v>3</c:v>
                </c:pt>
                <c:pt idx="6">
                  <c:v>1</c:v>
                </c:pt>
                <c:pt idx="7">
                  <c:v>1</c:v>
                </c:pt>
                <c:pt idx="8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42-440E-BEEE-FA9A60CFFBD0}"/>
            </c:ext>
          </c:extLst>
        </c:ser>
        <c:ser>
          <c:idx val="1"/>
          <c:order val="1"/>
          <c:tx>
            <c:strRef>
              <c:f>graficos!$G$2</c:f>
              <c:strCache>
                <c:ptCount val="1"/>
                <c:pt idx="0">
                  <c:v>positivo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numRef>
              <c:f>graficos!$E$3:$E$11</c:f>
              <c:numCache>
                <c:formatCode>0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cat>
          <c:val>
            <c:numRef>
              <c:f>graficos!$G$3:$G$11</c:f>
              <c:numCache>
                <c:formatCode>###0</c:formatCode>
                <c:ptCount val="9"/>
                <c:pt idx="0">
                  <c:v>65</c:v>
                </c:pt>
                <c:pt idx="1">
                  <c:v>16</c:v>
                </c:pt>
                <c:pt idx="2">
                  <c:v>13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42-440E-BEEE-FA9A60CFFB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30103632"/>
        <c:axId val="1540064608"/>
      </c:barChart>
      <c:catAx>
        <c:axId val="1730103632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540064608"/>
        <c:crosses val="autoZero"/>
        <c:auto val="1"/>
        <c:lblAlgn val="ctr"/>
        <c:lblOffset val="100"/>
        <c:noMultiLvlLbl val="0"/>
      </c:catAx>
      <c:valAx>
        <c:axId val="1540064608"/>
        <c:scaling>
          <c:orientation val="minMax"/>
          <c:max val="100"/>
        </c:scaling>
        <c:delete val="0"/>
        <c:axPos val="l"/>
        <c:numFmt formatCode="#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3010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'separado prevalencias'!$C$22</c:f>
              <c:strCache>
                <c:ptCount val="1"/>
                <c:pt idx="0">
                  <c:v>Etapa 1 e Etapa 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'separado prevalencias'!$B$23:$B$26</c:f>
              <c:strCache>
                <c:ptCount val="4"/>
                <c:pt idx="0">
                  <c:v>Prevalência Interior ES</c:v>
                </c:pt>
                <c:pt idx="1">
                  <c:v>extensão doença</c:v>
                </c:pt>
                <c:pt idx="2">
                  <c:v>prevalência ES</c:v>
                </c:pt>
                <c:pt idx="3">
                  <c:v>prevalência GV</c:v>
                </c:pt>
              </c:strCache>
            </c:strRef>
          </c:cat>
          <c:val>
            <c:numRef>
              <c:f>'separado prevalencias'!$C$23:$C$26</c:f>
              <c:numCache>
                <c:formatCode>0.00%</c:formatCode>
                <c:ptCount val="4"/>
                <c:pt idx="0">
                  <c:v>3.1875</c:v>
                </c:pt>
                <c:pt idx="1">
                  <c:v>7.141</c:v>
                </c:pt>
                <c:pt idx="2">
                  <c:v>1.4438845360824746</c:v>
                </c:pt>
                <c:pt idx="3">
                  <c:v>1.3620071684587813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B1-46F3-84C9-C0FA7190DEB6}"/>
            </c:ext>
          </c:extLst>
        </c:ser>
        <c:ser>
          <c:idx val="1"/>
          <c:order val="1"/>
          <c:tx>
            <c:strRef>
              <c:f>'separado prevalencias'!$D$22</c:f>
              <c:strCache>
                <c:ptCount val="1"/>
                <c:pt idx="0">
                  <c:v>Etapa 2 e etapa 3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'separado prevalencias'!$B$23:$B$26</c:f>
              <c:strCache>
                <c:ptCount val="4"/>
                <c:pt idx="0">
                  <c:v>Prevalência Interior ES</c:v>
                </c:pt>
                <c:pt idx="1">
                  <c:v>extensão doença</c:v>
                </c:pt>
                <c:pt idx="2">
                  <c:v>prevalência ES</c:v>
                </c:pt>
                <c:pt idx="3">
                  <c:v>prevalência GV</c:v>
                </c:pt>
              </c:strCache>
            </c:strRef>
          </c:cat>
          <c:val>
            <c:numRef>
              <c:f>'separado prevalencias'!$D$23:$D$26</c:f>
              <c:numCache>
                <c:formatCode>0.00%</c:formatCode>
                <c:ptCount val="4"/>
                <c:pt idx="0">
                  <c:v>0.88059701492537312</c:v>
                </c:pt>
                <c:pt idx="1">
                  <c:v>8.0952380952380956E-2</c:v>
                </c:pt>
                <c:pt idx="2">
                  <c:v>0.43190661478599218</c:v>
                </c:pt>
                <c:pt idx="3">
                  <c:v>0.34749620637329293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B1-46F3-84C9-C0FA7190DE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46685280"/>
        <c:axId val="1475218256"/>
      </c:barChart>
      <c:catAx>
        <c:axId val="946685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475218256"/>
        <c:crosses val="autoZero"/>
        <c:auto val="1"/>
        <c:lblAlgn val="ctr"/>
        <c:lblOffset val="100"/>
        <c:noMultiLvlLbl val="0"/>
      </c:catAx>
      <c:valAx>
        <c:axId val="1475218256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46685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Etapa 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graficos!$C$2</c:f>
              <c:strCache>
                <c:ptCount val="1"/>
                <c:pt idx="0">
                  <c:v>realizado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graficos!$B$3:$B$9</c:f>
              <c:numCache>
                <c:formatCode>0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graficos!$C$3:$C$9</c:f>
              <c:numCache>
                <c:formatCode>###0</c:formatCode>
                <c:ptCount val="7"/>
                <c:pt idx="0">
                  <c:v>18</c:v>
                </c:pt>
                <c:pt idx="1">
                  <c:v>19</c:v>
                </c:pt>
                <c:pt idx="2">
                  <c:v>14</c:v>
                </c:pt>
                <c:pt idx="3">
                  <c:v>4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46-41BE-A2EB-50FC9E080019}"/>
            </c:ext>
          </c:extLst>
        </c:ser>
        <c:ser>
          <c:idx val="1"/>
          <c:order val="1"/>
          <c:tx>
            <c:strRef>
              <c:f>graficos!$D$2</c:f>
              <c:strCache>
                <c:ptCount val="1"/>
                <c:pt idx="0">
                  <c:v>positivo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numRef>
              <c:f>graficos!$B$3:$B$9</c:f>
              <c:numCache>
                <c:formatCode>0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graficos!$D$3:$D$9</c:f>
              <c:numCache>
                <c:formatCode>###0</c:formatCode>
                <c:ptCount val="7"/>
                <c:pt idx="0">
                  <c:v>11</c:v>
                </c:pt>
                <c:pt idx="1">
                  <c:v>10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46-41BE-A2EB-50FC9E0800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30127232"/>
        <c:axId val="1540064192"/>
      </c:barChart>
      <c:catAx>
        <c:axId val="1730127232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540064192"/>
        <c:crosses val="autoZero"/>
        <c:auto val="1"/>
        <c:lblAlgn val="ctr"/>
        <c:lblOffset val="100"/>
        <c:noMultiLvlLbl val="0"/>
      </c:catAx>
      <c:valAx>
        <c:axId val="1540064192"/>
        <c:scaling>
          <c:orientation val="minMax"/>
          <c:max val="100"/>
        </c:scaling>
        <c:delete val="0"/>
        <c:axPos val="l"/>
        <c:numFmt formatCode="#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30127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Etapa 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graficos!$I$2</c:f>
              <c:strCache>
                <c:ptCount val="1"/>
                <c:pt idx="0">
                  <c:v>realizado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graficos!$H$3:$H$10</c:f>
              <c:numCache>
                <c:formatCode>0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graficos!$I$3:$I$10</c:f>
              <c:numCache>
                <c:formatCode>###0</c:formatCode>
                <c:ptCount val="8"/>
                <c:pt idx="0">
                  <c:v>98</c:v>
                </c:pt>
                <c:pt idx="1">
                  <c:v>68</c:v>
                </c:pt>
                <c:pt idx="2">
                  <c:v>44</c:v>
                </c:pt>
                <c:pt idx="3">
                  <c:v>23</c:v>
                </c:pt>
                <c:pt idx="4">
                  <c:v>8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A4-411B-86B5-B4D14159AE36}"/>
            </c:ext>
          </c:extLst>
        </c:ser>
        <c:ser>
          <c:idx val="1"/>
          <c:order val="1"/>
          <c:tx>
            <c:strRef>
              <c:f>graficos!$J$2</c:f>
              <c:strCache>
                <c:ptCount val="1"/>
                <c:pt idx="0">
                  <c:v>positivo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numRef>
              <c:f>graficos!$H$3:$H$10</c:f>
              <c:numCache>
                <c:formatCode>0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graficos!$J$3:$J$10</c:f>
              <c:numCache>
                <c:formatCode>###0</c:formatCode>
                <c:ptCount val="8"/>
                <c:pt idx="0">
                  <c:v>83</c:v>
                </c:pt>
                <c:pt idx="1">
                  <c:v>35</c:v>
                </c:pt>
                <c:pt idx="2">
                  <c:v>12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A4-411B-86B5-B4D14159AE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71218736"/>
        <c:axId val="942739312"/>
      </c:barChart>
      <c:catAx>
        <c:axId val="1471218736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42739312"/>
        <c:crosses val="autoZero"/>
        <c:auto val="1"/>
        <c:lblAlgn val="ctr"/>
        <c:lblOffset val="100"/>
        <c:noMultiLvlLbl val="0"/>
      </c:catAx>
      <c:valAx>
        <c:axId val="942739312"/>
        <c:scaling>
          <c:orientation val="minMax"/>
          <c:max val="100"/>
        </c:scaling>
        <c:delete val="0"/>
        <c:axPos val="l"/>
        <c:numFmt formatCode="#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471218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'separado populacoes'!$C$20</c:f>
              <c:strCache>
                <c:ptCount val="1"/>
                <c:pt idx="0">
                  <c:v>Etapa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5.8910162002945507E-3"/>
                  <c:y val="-5.95071972373667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918-4C3C-ADC0-450F221A066B}"/>
                </c:ext>
              </c:extLst>
            </c:dLbl>
            <c:dLbl>
              <c:idx val="1"/>
              <c:layout>
                <c:manualLayout>
                  <c:x val="-1.1782032400589174E-2"/>
                  <c:y val="-4.0911198100689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918-4C3C-ADC0-450F221A066B}"/>
                </c:ext>
              </c:extLst>
            </c:dLbl>
            <c:dLbl>
              <c:idx val="2"/>
              <c:layout>
                <c:manualLayout>
                  <c:x val="-9.8183603338242512E-3"/>
                  <c:y val="-5.2068797582695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918-4C3C-ADC0-450F221A066B}"/>
                </c:ext>
              </c:extLst>
            </c:dLbl>
            <c:dLbl>
              <c:idx val="3"/>
              <c:layout>
                <c:manualLayout>
                  <c:x val="-1.4400095471810536E-16"/>
                  <c:y val="-2.23151989640124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918-4C3C-ADC0-450F221A06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'separado populacoes'!$B$21:$B$24</c:f>
              <c:strCache>
                <c:ptCount val="4"/>
                <c:pt idx="0">
                  <c:v>População ES</c:v>
                </c:pt>
                <c:pt idx="1">
                  <c:v>População urbana ES</c:v>
                </c:pt>
                <c:pt idx="2">
                  <c:v>População GV</c:v>
                </c:pt>
                <c:pt idx="3">
                  <c:v>População Interior</c:v>
                </c:pt>
              </c:strCache>
            </c:strRef>
          </c:cat>
          <c:val>
            <c:numRef>
              <c:f>'separado populacoes'!$C$21:$C$24</c:f>
              <c:numCache>
                <c:formatCode>General</c:formatCode>
                <c:ptCount val="4"/>
                <c:pt idx="0">
                  <c:v>84391</c:v>
                </c:pt>
                <c:pt idx="1">
                  <c:v>72600</c:v>
                </c:pt>
                <c:pt idx="2">
                  <c:v>55224</c:v>
                </c:pt>
                <c:pt idx="3" formatCode="0">
                  <c:v>6526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918-4C3C-ADC0-450F221A066B}"/>
            </c:ext>
          </c:extLst>
        </c:ser>
        <c:ser>
          <c:idx val="1"/>
          <c:order val="1"/>
          <c:tx>
            <c:strRef>
              <c:f>'separado populacoes'!$D$20</c:f>
              <c:strCache>
                <c:ptCount val="1"/>
                <c:pt idx="0">
                  <c:v>Etapa 2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3276808140917907E-2"/>
                  <c:y val="-3.3472798446018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918-4C3C-ADC0-450F221A066B}"/>
                </c:ext>
              </c:extLst>
            </c:dLbl>
            <c:dLbl>
              <c:idx val="1"/>
              <c:layout>
                <c:manualLayout>
                  <c:x val="-3.9336857086412588E-2"/>
                  <c:y val="-3.3472798446018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918-4C3C-ADC0-450F221A066B}"/>
                </c:ext>
              </c:extLst>
            </c:dLbl>
            <c:dLbl>
              <c:idx val="2"/>
              <c:layout>
                <c:manualLayout>
                  <c:x val="-2.5601557038492977E-2"/>
                  <c:y val="7.438546079860815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748757211800133E-2"/>
                      <c:h val="0.115239553075177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B918-4C3C-ADC0-450F221A066B}"/>
                </c:ext>
              </c:extLst>
            </c:dLbl>
            <c:dLbl>
              <c:idx val="3"/>
              <c:layout>
                <c:manualLayout>
                  <c:x val="-1.7145114925150483E-2"/>
                  <c:y val="-5.20687975826958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918-4C3C-ADC0-450F221A06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'separado populacoes'!$B$21:$B$24</c:f>
              <c:strCache>
                <c:ptCount val="4"/>
                <c:pt idx="0">
                  <c:v>População ES</c:v>
                </c:pt>
                <c:pt idx="1">
                  <c:v>População urbana ES</c:v>
                </c:pt>
                <c:pt idx="2">
                  <c:v>População GV</c:v>
                </c:pt>
                <c:pt idx="3">
                  <c:v>População Interior</c:v>
                </c:pt>
              </c:strCache>
            </c:strRef>
          </c:cat>
          <c:val>
            <c:numRef>
              <c:f>'separado populacoes'!$D$21:$D$24</c:f>
              <c:numCache>
                <c:formatCode>General</c:formatCode>
                <c:ptCount val="4"/>
                <c:pt idx="0">
                  <c:v>206559</c:v>
                </c:pt>
                <c:pt idx="1">
                  <c:v>177697</c:v>
                </c:pt>
                <c:pt idx="2">
                  <c:v>130439</c:v>
                </c:pt>
                <c:pt idx="3" formatCode="0">
                  <c:v>27327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918-4C3C-ADC0-450F221A066B}"/>
            </c:ext>
          </c:extLst>
        </c:ser>
        <c:ser>
          <c:idx val="2"/>
          <c:order val="2"/>
          <c:tx>
            <c:strRef>
              <c:f>'separado populacoes'!$E$20</c:f>
              <c:strCache>
                <c:ptCount val="1"/>
                <c:pt idx="0">
                  <c:v>Etapa 3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1443932411674347E-3"/>
                  <c:y val="-3.71919982733541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918-4C3C-ADC0-450F221A066B}"/>
                </c:ext>
              </c:extLst>
            </c:dLbl>
            <c:dLbl>
              <c:idx val="1"/>
              <c:layout>
                <c:manualLayout>
                  <c:x val="4.0962621607782898E-3"/>
                  <c:y val="-2.97535986186833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918-4C3C-ADC0-450F221A066B}"/>
                </c:ext>
              </c:extLst>
            </c:dLbl>
            <c:dLbl>
              <c:idx val="2"/>
              <c:layout>
                <c:manualLayout>
                  <c:x val="6.1443932411672847E-3"/>
                  <c:y val="-4.8349597755360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918-4C3C-ADC0-450F221A066B}"/>
                </c:ext>
              </c:extLst>
            </c:dLbl>
            <c:dLbl>
              <c:idx val="3"/>
              <c:layout>
                <c:manualLayout>
                  <c:x val="4.0962621607782898E-3"/>
                  <c:y val="-3.3472798446018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918-4C3C-ADC0-450F221A06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'separado populacoes'!$B$21:$B$24</c:f>
              <c:strCache>
                <c:ptCount val="4"/>
                <c:pt idx="0">
                  <c:v>População ES</c:v>
                </c:pt>
                <c:pt idx="1">
                  <c:v>População urbana ES</c:v>
                </c:pt>
                <c:pt idx="2">
                  <c:v>População GV</c:v>
                </c:pt>
                <c:pt idx="3">
                  <c:v>População Interior</c:v>
                </c:pt>
              </c:strCache>
            </c:strRef>
          </c:cat>
          <c:val>
            <c:numRef>
              <c:f>'separado populacoes'!$E$21:$E$24</c:f>
              <c:numCache>
                <c:formatCode>General</c:formatCode>
                <c:ptCount val="4"/>
                <c:pt idx="0">
                  <c:v>295773</c:v>
                </c:pt>
                <c:pt idx="1">
                  <c:v>254445</c:v>
                </c:pt>
                <c:pt idx="2">
                  <c:v>175766</c:v>
                </c:pt>
                <c:pt idx="3">
                  <c:v>51391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918-4C3C-ADC0-450F221A06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44555567"/>
        <c:axId val="530674671"/>
        <c:axId val="0"/>
      </c:bar3DChart>
      <c:catAx>
        <c:axId val="11445555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0674671"/>
        <c:crosses val="autoZero"/>
        <c:auto val="1"/>
        <c:lblAlgn val="ctr"/>
        <c:lblOffset val="100"/>
        <c:noMultiLvlLbl val="0"/>
      </c:catAx>
      <c:valAx>
        <c:axId val="53067467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1445555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'separado populacoes'!$C$32</c:f>
              <c:strCache>
                <c:ptCount val="1"/>
                <c:pt idx="0">
                  <c:v>Populacao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7.223942208462332E-2"/>
                  <c:y val="-7.71828150942845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87D-4AC6-BFA1-79D5E0F09DA9}"/>
                </c:ext>
              </c:extLst>
            </c:dLbl>
            <c:dLbl>
              <c:idx val="1"/>
              <c:layout>
                <c:manualLayout>
                  <c:x val="1.238390092879257E-2"/>
                  <c:y val="9.64785188678557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87D-4AC6-BFA1-79D5E0F09D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'separado populacoes'!$B$33:$B$35</c:f>
              <c:strCache>
                <c:ptCount val="3"/>
                <c:pt idx="0">
                  <c:v>Etapa 1</c:v>
                </c:pt>
                <c:pt idx="1">
                  <c:v>Etapa 2</c:v>
                </c:pt>
                <c:pt idx="2">
                  <c:v>Etapa 3</c:v>
                </c:pt>
              </c:strCache>
            </c:strRef>
          </c:cat>
          <c:val>
            <c:numRef>
              <c:f>'separado populacoes'!$C$33:$C$35</c:f>
              <c:numCache>
                <c:formatCode>General</c:formatCode>
                <c:ptCount val="3"/>
                <c:pt idx="0">
                  <c:v>84391</c:v>
                </c:pt>
                <c:pt idx="1">
                  <c:v>206559</c:v>
                </c:pt>
                <c:pt idx="2">
                  <c:v>295773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87D-4AC6-BFA1-79D5E0F09DA9}"/>
            </c:ext>
          </c:extLst>
        </c:ser>
        <c:ser>
          <c:idx val="1"/>
          <c:order val="1"/>
          <c:tx>
            <c:strRef>
              <c:f>'separado populacoes'!$D$32</c:f>
              <c:strCache>
                <c:ptCount val="1"/>
                <c:pt idx="0">
                  <c:v>LI 95%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'separado populacoes'!$B$33:$B$35</c:f>
              <c:strCache>
                <c:ptCount val="3"/>
                <c:pt idx="0">
                  <c:v>Etapa 1</c:v>
                </c:pt>
                <c:pt idx="1">
                  <c:v>Etapa 2</c:v>
                </c:pt>
                <c:pt idx="2">
                  <c:v>Etapa 3</c:v>
                </c:pt>
              </c:strCache>
            </c:strRef>
          </c:cat>
          <c:val>
            <c:numRef>
              <c:f>'separado populacoes'!$D$33:$D$35</c:f>
              <c:numCache>
                <c:formatCode>General</c:formatCode>
                <c:ptCount val="3"/>
                <c:pt idx="0">
                  <c:v>64299</c:v>
                </c:pt>
                <c:pt idx="1">
                  <c:v>180839</c:v>
                </c:pt>
                <c:pt idx="2">
                  <c:v>265231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87D-4AC6-BFA1-79D5E0F09DA9}"/>
            </c:ext>
          </c:extLst>
        </c:ser>
        <c:ser>
          <c:idx val="2"/>
          <c:order val="2"/>
          <c:tx>
            <c:strRef>
              <c:f>'separado populacoes'!$E$32</c:f>
              <c:strCache>
                <c:ptCount val="1"/>
                <c:pt idx="0">
                  <c:v>LS 95%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strRef>
              <c:f>'separado populacoes'!$B$33:$B$35</c:f>
              <c:strCache>
                <c:ptCount val="3"/>
                <c:pt idx="0">
                  <c:v>Etapa 1</c:v>
                </c:pt>
                <c:pt idx="1">
                  <c:v>Etapa 2</c:v>
                </c:pt>
                <c:pt idx="2">
                  <c:v>Etapa 3</c:v>
                </c:pt>
              </c:strCache>
            </c:strRef>
          </c:cat>
          <c:val>
            <c:numRef>
              <c:f>'separado populacoes'!$E$33:$E$35</c:f>
              <c:numCache>
                <c:formatCode>General</c:formatCode>
                <c:ptCount val="3"/>
                <c:pt idx="0">
                  <c:v>100485</c:v>
                </c:pt>
                <c:pt idx="1">
                  <c:v>232680</c:v>
                </c:pt>
                <c:pt idx="2">
                  <c:v>326315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87D-4AC6-BFA1-79D5E0F09D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36025392"/>
        <c:axId val="941235248"/>
      </c:lineChart>
      <c:catAx>
        <c:axId val="1536025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41235248"/>
        <c:crosses val="autoZero"/>
        <c:auto val="1"/>
        <c:lblAlgn val="ctr"/>
        <c:lblOffset val="100"/>
        <c:noMultiLvlLbl val="0"/>
      </c:catAx>
      <c:valAx>
        <c:axId val="9412352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536025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'separado populacoes'!$C$38</c:f>
              <c:strCache>
                <c:ptCount val="1"/>
                <c:pt idx="0">
                  <c:v>População GV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3613707165109032E-2"/>
                  <c:y val="-8.79629629629630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C32-4135-94A7-F4147B7F5958}"/>
                </c:ext>
              </c:extLst>
            </c:dLbl>
            <c:dLbl>
              <c:idx val="1"/>
              <c:layout>
                <c:manualLayout>
                  <c:x val="0"/>
                  <c:y val="8.7962962962962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C32-4135-94A7-F4147B7F59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'separado populacoes'!$B$39:$B$41</c:f>
              <c:strCache>
                <c:ptCount val="3"/>
                <c:pt idx="0">
                  <c:v>Etapa 1</c:v>
                </c:pt>
                <c:pt idx="1">
                  <c:v>Etapa 2</c:v>
                </c:pt>
                <c:pt idx="2">
                  <c:v>Etapa 3</c:v>
                </c:pt>
              </c:strCache>
            </c:strRef>
          </c:cat>
          <c:val>
            <c:numRef>
              <c:f>'separado populacoes'!$C$39:$C$41</c:f>
              <c:numCache>
                <c:formatCode>General</c:formatCode>
                <c:ptCount val="3"/>
                <c:pt idx="0">
                  <c:v>55224</c:v>
                </c:pt>
                <c:pt idx="1">
                  <c:v>130439</c:v>
                </c:pt>
                <c:pt idx="2">
                  <c:v>175766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C32-4135-94A7-F4147B7F5958}"/>
            </c:ext>
          </c:extLst>
        </c:ser>
        <c:ser>
          <c:idx val="1"/>
          <c:order val="1"/>
          <c:tx>
            <c:strRef>
              <c:f>'separado populacoes'!$D$38</c:f>
              <c:strCache>
                <c:ptCount val="1"/>
                <c:pt idx="0">
                  <c:v>LI 95%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strRef>
              <c:f>'separado populacoes'!$B$39:$B$41</c:f>
              <c:strCache>
                <c:ptCount val="3"/>
                <c:pt idx="0">
                  <c:v>Etapa 1</c:v>
                </c:pt>
                <c:pt idx="1">
                  <c:v>Etapa 2</c:v>
                </c:pt>
                <c:pt idx="2">
                  <c:v>Etapa 3</c:v>
                </c:pt>
              </c:strCache>
            </c:strRef>
          </c:cat>
          <c:val>
            <c:numRef>
              <c:f>'separado populacoes'!$D$39:$D$41</c:f>
              <c:numCache>
                <c:formatCode>General</c:formatCode>
                <c:ptCount val="3"/>
                <c:pt idx="0">
                  <c:v>43744</c:v>
                </c:pt>
                <c:pt idx="1">
                  <c:v>114010</c:v>
                </c:pt>
                <c:pt idx="2">
                  <c:v>156962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C32-4135-94A7-F4147B7F5958}"/>
            </c:ext>
          </c:extLst>
        </c:ser>
        <c:ser>
          <c:idx val="2"/>
          <c:order val="2"/>
          <c:tx>
            <c:strRef>
              <c:f>'separado populacoes'!$E$38</c:f>
              <c:strCache>
                <c:ptCount val="1"/>
                <c:pt idx="0">
                  <c:v>LS 95%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8575" cap="rnd">
                <a:solidFill>
                  <a:srgbClr val="0070C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DC32-4135-94A7-F4147B7F5958}"/>
              </c:ext>
            </c:extLst>
          </c:dPt>
          <c:dPt>
            <c:idx val="2"/>
            <c:marker>
              <c:symbol val="none"/>
            </c:marker>
            <c:bubble3D val="0"/>
            <c:spPr>
              <a:ln w="28575" cap="rnd">
                <a:solidFill>
                  <a:srgbClr val="0070C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DC32-4135-94A7-F4147B7F5958}"/>
              </c:ext>
            </c:extLst>
          </c:dPt>
          <c:cat>
            <c:strRef>
              <c:f>'separado populacoes'!$B$39:$B$41</c:f>
              <c:strCache>
                <c:ptCount val="3"/>
                <c:pt idx="0">
                  <c:v>Etapa 1</c:v>
                </c:pt>
                <c:pt idx="1">
                  <c:v>Etapa 2</c:v>
                </c:pt>
                <c:pt idx="2">
                  <c:v>Etapa 3</c:v>
                </c:pt>
              </c:strCache>
            </c:strRef>
          </c:cat>
          <c:val>
            <c:numRef>
              <c:f>'separado populacoes'!$E$39:$E$41</c:f>
              <c:numCache>
                <c:formatCode>General</c:formatCode>
                <c:ptCount val="3"/>
                <c:pt idx="0">
                  <c:v>66506</c:v>
                </c:pt>
                <c:pt idx="1">
                  <c:v>146867</c:v>
                </c:pt>
                <c:pt idx="2">
                  <c:v>194371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DC32-4135-94A7-F4147B7F59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29886304"/>
        <c:axId val="957254304"/>
      </c:lineChart>
      <c:catAx>
        <c:axId val="1529886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57254304"/>
        <c:crosses val="autoZero"/>
        <c:auto val="1"/>
        <c:lblAlgn val="ctr"/>
        <c:lblOffset val="100"/>
        <c:noMultiLvlLbl val="0"/>
      </c:catAx>
      <c:valAx>
        <c:axId val="957254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529886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'separado populacoes'!$C$43</c:f>
              <c:strCache>
                <c:ptCount val="1"/>
                <c:pt idx="0">
                  <c:v>População Interior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'separado populacoes'!$B$44:$B$46</c:f>
              <c:strCache>
                <c:ptCount val="3"/>
                <c:pt idx="0">
                  <c:v>Etapa 1</c:v>
                </c:pt>
                <c:pt idx="1">
                  <c:v>Etapa 2</c:v>
                </c:pt>
                <c:pt idx="2">
                  <c:v>Etapa 3</c:v>
                </c:pt>
              </c:strCache>
            </c:strRef>
          </c:cat>
          <c:val>
            <c:numRef>
              <c:f>'separado populacoes'!$C$44:$C$46</c:f>
              <c:numCache>
                <c:formatCode>0</c:formatCode>
                <c:ptCount val="3"/>
                <c:pt idx="0">
                  <c:v>6526</c:v>
                </c:pt>
                <c:pt idx="1">
                  <c:v>27327</c:v>
                </c:pt>
                <c:pt idx="2" formatCode="General">
                  <c:v>51391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0AB-4EB7-B978-940AB7BA9108}"/>
            </c:ext>
          </c:extLst>
        </c:ser>
        <c:ser>
          <c:idx val="1"/>
          <c:order val="1"/>
          <c:tx>
            <c:strRef>
              <c:f>'separado populacoes'!$D$43</c:f>
              <c:strCache>
                <c:ptCount val="1"/>
                <c:pt idx="0">
                  <c:v>LI 95%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'separado populacoes'!$B$44:$B$46</c:f>
              <c:strCache>
                <c:ptCount val="3"/>
                <c:pt idx="0">
                  <c:v>Etapa 1</c:v>
                </c:pt>
                <c:pt idx="1">
                  <c:v>Etapa 2</c:v>
                </c:pt>
                <c:pt idx="2">
                  <c:v>Etapa 3</c:v>
                </c:pt>
              </c:strCache>
            </c:strRef>
          </c:cat>
          <c:val>
            <c:numRef>
              <c:f>'separado populacoes'!$D$44:$D$46</c:f>
              <c:numCache>
                <c:formatCode>0</c:formatCode>
                <c:ptCount val="3"/>
                <c:pt idx="0">
                  <c:v>1632</c:v>
                </c:pt>
                <c:pt idx="1">
                  <c:v>16927</c:v>
                </c:pt>
                <c:pt idx="2">
                  <c:v>36912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0AB-4EB7-B978-940AB7BA9108}"/>
            </c:ext>
          </c:extLst>
        </c:ser>
        <c:ser>
          <c:idx val="2"/>
          <c:order val="2"/>
          <c:tx>
            <c:strRef>
              <c:f>'separado populacoes'!$E$43</c:f>
              <c:strCache>
                <c:ptCount val="1"/>
                <c:pt idx="0">
                  <c:v>LS 95%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'separado populacoes'!$B$44:$B$46</c:f>
              <c:strCache>
                <c:ptCount val="3"/>
                <c:pt idx="0">
                  <c:v>Etapa 1</c:v>
                </c:pt>
                <c:pt idx="1">
                  <c:v>Etapa 2</c:v>
                </c:pt>
                <c:pt idx="2">
                  <c:v>Etapa 3</c:v>
                </c:pt>
              </c:strCache>
            </c:strRef>
          </c:cat>
          <c:val>
            <c:numRef>
              <c:f>'separado populacoes'!$E$44:$E$46</c:f>
              <c:numCache>
                <c:formatCode>0</c:formatCode>
                <c:ptCount val="3"/>
                <c:pt idx="0">
                  <c:v>11625</c:v>
                </c:pt>
                <c:pt idx="1">
                  <c:v>37728</c:v>
                </c:pt>
                <c:pt idx="2">
                  <c:v>65870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0AB-4EB7-B978-940AB7BA91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22958896"/>
        <c:axId val="1466885920"/>
      </c:lineChart>
      <c:catAx>
        <c:axId val="1522958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466885920"/>
        <c:crosses val="autoZero"/>
        <c:auto val="1"/>
        <c:lblAlgn val="ctr"/>
        <c:lblOffset val="100"/>
        <c:noMultiLvlLbl val="0"/>
      </c:catAx>
      <c:valAx>
        <c:axId val="1466885920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522958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'distribuição casos'!$C$2</c:f>
              <c:strCache>
                <c:ptCount val="1"/>
                <c:pt idx="0">
                  <c:v>Etapa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'distribuição casos'!$B$3:$B$13</c:f>
              <c:strCache>
                <c:ptCount val="11"/>
                <c:pt idx="0">
                  <c:v>Alegre</c:v>
                </c:pt>
                <c:pt idx="1">
                  <c:v>Nova Venécia</c:v>
                </c:pt>
                <c:pt idx="2">
                  <c:v>Afonso Cláudio</c:v>
                </c:pt>
                <c:pt idx="3">
                  <c:v>São Mateus</c:v>
                </c:pt>
                <c:pt idx="4">
                  <c:v>Linhares</c:v>
                </c:pt>
                <c:pt idx="5">
                  <c:v>Colatina</c:v>
                </c:pt>
                <c:pt idx="6">
                  <c:v>Cachoeiro de Itapemirim</c:v>
                </c:pt>
                <c:pt idx="7">
                  <c:v>Cariacica</c:v>
                </c:pt>
                <c:pt idx="8">
                  <c:v>Vitória</c:v>
                </c:pt>
                <c:pt idx="9">
                  <c:v>Vila Velha</c:v>
                </c:pt>
                <c:pt idx="10">
                  <c:v>Serra</c:v>
                </c:pt>
              </c:strCache>
            </c:strRef>
          </c:cat>
          <c:val>
            <c:numRef>
              <c:f>'distribuição casos'!$C$3:$C$13</c:f>
              <c:numCache>
                <c:formatCode>###0</c:formatCode>
                <c:ptCount val="11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19</c:v>
                </c:pt>
                <c:pt idx="8">
                  <c:v>33</c:v>
                </c:pt>
                <c:pt idx="9">
                  <c:v>17</c:v>
                </c:pt>
                <c:pt idx="10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03-47BD-99DE-91189C823FE2}"/>
            </c:ext>
          </c:extLst>
        </c:ser>
        <c:ser>
          <c:idx val="1"/>
          <c:order val="1"/>
          <c:tx>
            <c:strRef>
              <c:f>'distribuição casos'!$D$2</c:f>
              <c:strCache>
                <c:ptCount val="1"/>
                <c:pt idx="0">
                  <c:v>Etapa 2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'distribuição casos'!$B$3:$B$13</c:f>
              <c:strCache>
                <c:ptCount val="11"/>
                <c:pt idx="0">
                  <c:v>Alegre</c:v>
                </c:pt>
                <c:pt idx="1">
                  <c:v>Nova Venécia</c:v>
                </c:pt>
                <c:pt idx="2">
                  <c:v>Afonso Cláudio</c:v>
                </c:pt>
                <c:pt idx="3">
                  <c:v>São Mateus</c:v>
                </c:pt>
                <c:pt idx="4">
                  <c:v>Linhares</c:v>
                </c:pt>
                <c:pt idx="5">
                  <c:v>Colatina</c:v>
                </c:pt>
                <c:pt idx="6">
                  <c:v>Cachoeiro de Itapemirim</c:v>
                </c:pt>
                <c:pt idx="7">
                  <c:v>Cariacica</c:v>
                </c:pt>
                <c:pt idx="8">
                  <c:v>Vitória</c:v>
                </c:pt>
                <c:pt idx="9">
                  <c:v>Vila Velha</c:v>
                </c:pt>
                <c:pt idx="10">
                  <c:v>Serra</c:v>
                </c:pt>
              </c:strCache>
            </c:strRef>
          </c:cat>
          <c:val>
            <c:numRef>
              <c:f>'distribuição casos'!$D$3:$D$13</c:f>
              <c:numCache>
                <c:formatCode>###0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</c:v>
                </c:pt>
                <c:pt idx="4">
                  <c:v>2</c:v>
                </c:pt>
                <c:pt idx="5">
                  <c:v>6</c:v>
                </c:pt>
                <c:pt idx="6">
                  <c:v>2</c:v>
                </c:pt>
                <c:pt idx="7">
                  <c:v>50</c:v>
                </c:pt>
                <c:pt idx="8">
                  <c:v>48</c:v>
                </c:pt>
                <c:pt idx="9">
                  <c:v>57</c:v>
                </c:pt>
                <c:pt idx="10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03-47BD-99DE-91189C823FE2}"/>
            </c:ext>
          </c:extLst>
        </c:ser>
        <c:ser>
          <c:idx val="2"/>
          <c:order val="2"/>
          <c:tx>
            <c:strRef>
              <c:f>'distribuição casos'!$E$2</c:f>
              <c:strCache>
                <c:ptCount val="1"/>
                <c:pt idx="0">
                  <c:v>Etapa 3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'distribuição casos'!$B$3:$B$13</c:f>
              <c:strCache>
                <c:ptCount val="11"/>
                <c:pt idx="0">
                  <c:v>Alegre</c:v>
                </c:pt>
                <c:pt idx="1">
                  <c:v>Nova Venécia</c:v>
                </c:pt>
                <c:pt idx="2">
                  <c:v>Afonso Cláudio</c:v>
                </c:pt>
                <c:pt idx="3">
                  <c:v>São Mateus</c:v>
                </c:pt>
                <c:pt idx="4">
                  <c:v>Linhares</c:v>
                </c:pt>
                <c:pt idx="5">
                  <c:v>Colatina</c:v>
                </c:pt>
                <c:pt idx="6">
                  <c:v>Cachoeiro de Itapemirim</c:v>
                </c:pt>
                <c:pt idx="7">
                  <c:v>Cariacica</c:v>
                </c:pt>
                <c:pt idx="8">
                  <c:v>Vitória</c:v>
                </c:pt>
                <c:pt idx="9">
                  <c:v>Vila Velha</c:v>
                </c:pt>
                <c:pt idx="10">
                  <c:v>Serra</c:v>
                </c:pt>
              </c:strCache>
            </c:strRef>
          </c:cat>
          <c:val>
            <c:numRef>
              <c:f>'distribuição casos'!$E$3:$E$13</c:f>
              <c:numCache>
                <c:formatCode>General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5</c:v>
                </c:pt>
                <c:pt idx="4">
                  <c:v>9</c:v>
                </c:pt>
                <c:pt idx="5">
                  <c:v>10</c:v>
                </c:pt>
                <c:pt idx="6">
                  <c:v>12</c:v>
                </c:pt>
                <c:pt idx="7">
                  <c:v>60</c:v>
                </c:pt>
                <c:pt idx="8">
                  <c:v>69</c:v>
                </c:pt>
                <c:pt idx="9">
                  <c:v>84</c:v>
                </c:pt>
                <c:pt idx="10">
                  <c:v>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403-47BD-99DE-91189C823F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64618639"/>
        <c:axId val="674489535"/>
      </c:barChart>
      <c:catAx>
        <c:axId val="7646186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74489535"/>
        <c:crosses val="autoZero"/>
        <c:auto val="1"/>
        <c:lblAlgn val="ctr"/>
        <c:lblOffset val="100"/>
        <c:noMultiLvlLbl val="0"/>
      </c:catAx>
      <c:valAx>
        <c:axId val="674489535"/>
        <c:scaling>
          <c:orientation val="minMax"/>
        </c:scaling>
        <c:delete val="0"/>
        <c:axPos val="b"/>
        <c:numFmt formatCode="#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646186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'distribuição casos'!$C$71</c:f>
              <c:strCache>
                <c:ptCount val="1"/>
                <c:pt idx="0">
                  <c:v>Etapa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'distribuição casos'!$B$72:$B$82</c:f>
              <c:strCache>
                <c:ptCount val="11"/>
                <c:pt idx="0">
                  <c:v>Serra</c:v>
                </c:pt>
                <c:pt idx="1">
                  <c:v>Vila Velha</c:v>
                </c:pt>
                <c:pt idx="2">
                  <c:v>Vitória</c:v>
                </c:pt>
                <c:pt idx="3">
                  <c:v>Cariacica</c:v>
                </c:pt>
                <c:pt idx="4">
                  <c:v>Cachoeiro </c:v>
                </c:pt>
                <c:pt idx="5">
                  <c:v>Colatina</c:v>
                </c:pt>
                <c:pt idx="6">
                  <c:v>Linhares</c:v>
                </c:pt>
                <c:pt idx="7">
                  <c:v>São Mateus</c:v>
                </c:pt>
                <c:pt idx="8">
                  <c:v>Afonso Cláudio</c:v>
                </c:pt>
                <c:pt idx="9">
                  <c:v>Alegre</c:v>
                </c:pt>
                <c:pt idx="10">
                  <c:v>Nova Venécia</c:v>
                </c:pt>
              </c:strCache>
            </c:strRef>
          </c:cat>
          <c:val>
            <c:numRef>
              <c:f>'distribuição casos'!$C$72:$C$82</c:f>
              <c:numCache>
                <c:formatCode>###0</c:formatCode>
                <c:ptCount val="11"/>
                <c:pt idx="0">
                  <c:v>23</c:v>
                </c:pt>
                <c:pt idx="1">
                  <c:v>17</c:v>
                </c:pt>
                <c:pt idx="2">
                  <c:v>33</c:v>
                </c:pt>
                <c:pt idx="3">
                  <c:v>19</c:v>
                </c:pt>
                <c:pt idx="4">
                  <c:v>0</c:v>
                </c:pt>
                <c:pt idx="5">
                  <c:v>0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FE-4ACF-871B-E94D90181374}"/>
            </c:ext>
          </c:extLst>
        </c:ser>
        <c:ser>
          <c:idx val="1"/>
          <c:order val="1"/>
          <c:tx>
            <c:strRef>
              <c:f>'distribuição casos'!$D$71</c:f>
              <c:strCache>
                <c:ptCount val="1"/>
                <c:pt idx="0">
                  <c:v>Etapa 2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p3d/>
          </c:spPr>
          <c:invertIfNegative val="0"/>
          <c:cat>
            <c:strRef>
              <c:f>'distribuição casos'!$B$72:$B$82</c:f>
              <c:strCache>
                <c:ptCount val="11"/>
                <c:pt idx="0">
                  <c:v>Serra</c:v>
                </c:pt>
                <c:pt idx="1">
                  <c:v>Vila Velha</c:v>
                </c:pt>
                <c:pt idx="2">
                  <c:v>Vitória</c:v>
                </c:pt>
                <c:pt idx="3">
                  <c:v>Cariacica</c:v>
                </c:pt>
                <c:pt idx="4">
                  <c:v>Cachoeiro </c:v>
                </c:pt>
                <c:pt idx="5">
                  <c:v>Colatina</c:v>
                </c:pt>
                <c:pt idx="6">
                  <c:v>Linhares</c:v>
                </c:pt>
                <c:pt idx="7">
                  <c:v>São Mateus</c:v>
                </c:pt>
                <c:pt idx="8">
                  <c:v>Afonso Cláudio</c:v>
                </c:pt>
                <c:pt idx="9">
                  <c:v>Alegre</c:v>
                </c:pt>
                <c:pt idx="10">
                  <c:v>Nova Venécia</c:v>
                </c:pt>
              </c:strCache>
            </c:strRef>
          </c:cat>
          <c:val>
            <c:numRef>
              <c:f>'distribuição casos'!$D$72:$D$82</c:f>
              <c:numCache>
                <c:formatCode>###0</c:formatCode>
                <c:ptCount val="11"/>
                <c:pt idx="0">
                  <c:v>69</c:v>
                </c:pt>
                <c:pt idx="1">
                  <c:v>57</c:v>
                </c:pt>
                <c:pt idx="2">
                  <c:v>48</c:v>
                </c:pt>
                <c:pt idx="3">
                  <c:v>50</c:v>
                </c:pt>
                <c:pt idx="4">
                  <c:v>2</c:v>
                </c:pt>
                <c:pt idx="5">
                  <c:v>6</c:v>
                </c:pt>
                <c:pt idx="6">
                  <c:v>2</c:v>
                </c:pt>
                <c:pt idx="7">
                  <c:v>5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5FE-4ACF-871B-E94D90181374}"/>
            </c:ext>
          </c:extLst>
        </c:ser>
        <c:ser>
          <c:idx val="2"/>
          <c:order val="2"/>
          <c:tx>
            <c:strRef>
              <c:f>'distribuição casos'!$E$71</c:f>
              <c:strCache>
                <c:ptCount val="1"/>
                <c:pt idx="0">
                  <c:v>Etapa 3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cat>
            <c:strRef>
              <c:f>'distribuição casos'!$B$72:$B$82</c:f>
              <c:strCache>
                <c:ptCount val="11"/>
                <c:pt idx="0">
                  <c:v>Serra</c:v>
                </c:pt>
                <c:pt idx="1">
                  <c:v>Vila Velha</c:v>
                </c:pt>
                <c:pt idx="2">
                  <c:v>Vitória</c:v>
                </c:pt>
                <c:pt idx="3">
                  <c:v>Cariacica</c:v>
                </c:pt>
                <c:pt idx="4">
                  <c:v>Cachoeiro </c:v>
                </c:pt>
                <c:pt idx="5">
                  <c:v>Colatina</c:v>
                </c:pt>
                <c:pt idx="6">
                  <c:v>Linhares</c:v>
                </c:pt>
                <c:pt idx="7">
                  <c:v>São Mateus</c:v>
                </c:pt>
                <c:pt idx="8">
                  <c:v>Afonso Cláudio</c:v>
                </c:pt>
                <c:pt idx="9">
                  <c:v>Alegre</c:v>
                </c:pt>
                <c:pt idx="10">
                  <c:v>Nova Venécia</c:v>
                </c:pt>
              </c:strCache>
            </c:strRef>
          </c:cat>
          <c:val>
            <c:numRef>
              <c:f>'distribuição casos'!$E$72:$E$82</c:f>
              <c:numCache>
                <c:formatCode>General</c:formatCode>
                <c:ptCount val="11"/>
                <c:pt idx="0">
                  <c:v>87</c:v>
                </c:pt>
                <c:pt idx="1">
                  <c:v>84</c:v>
                </c:pt>
                <c:pt idx="2">
                  <c:v>69</c:v>
                </c:pt>
                <c:pt idx="3">
                  <c:v>60</c:v>
                </c:pt>
                <c:pt idx="4">
                  <c:v>12</c:v>
                </c:pt>
                <c:pt idx="5">
                  <c:v>10</c:v>
                </c:pt>
                <c:pt idx="6">
                  <c:v>9</c:v>
                </c:pt>
                <c:pt idx="7">
                  <c:v>5</c:v>
                </c:pt>
                <c:pt idx="8">
                  <c:v>3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FE-4ACF-871B-E94D901813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95993952"/>
        <c:axId val="1466963648"/>
        <c:axId val="0"/>
      </c:bar3DChart>
      <c:catAx>
        <c:axId val="1695993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466963648"/>
        <c:crosses val="autoZero"/>
        <c:auto val="1"/>
        <c:lblAlgn val="ctr"/>
        <c:lblOffset val="100"/>
        <c:noMultiLvlLbl val="0"/>
      </c:catAx>
      <c:valAx>
        <c:axId val="1466963648"/>
        <c:scaling>
          <c:orientation val="minMax"/>
        </c:scaling>
        <c:delete val="0"/>
        <c:axPos val="l"/>
        <c:numFmt formatCode="#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695993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'distribuição casos'!$C$15</c:f>
              <c:strCache>
                <c:ptCount val="1"/>
                <c:pt idx="0">
                  <c:v>Etapa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'distribuição casos'!$B$16:$B$23</c:f>
              <c:strCache>
                <c:ptCount val="8"/>
                <c:pt idx="0">
                  <c:v>Barra de São Francisco</c:v>
                </c:pt>
                <c:pt idx="1">
                  <c:v>São Gabriel da Palha</c:v>
                </c:pt>
                <c:pt idx="2">
                  <c:v>Guaçuí</c:v>
                </c:pt>
                <c:pt idx="3">
                  <c:v>Castelo</c:v>
                </c:pt>
                <c:pt idx="4">
                  <c:v>Pedro Canário</c:v>
                </c:pt>
                <c:pt idx="5">
                  <c:v>Aracruz</c:v>
                </c:pt>
                <c:pt idx="6">
                  <c:v>Venda Nova do Imigrante</c:v>
                </c:pt>
                <c:pt idx="7">
                  <c:v>Guarapari</c:v>
                </c:pt>
              </c:strCache>
            </c:strRef>
          </c:cat>
          <c:val>
            <c:numRef>
              <c:f>'distribuição casos'!$C$16:$C$23</c:f>
              <c:numCache>
                <c:formatCode>###0</c:formatCode>
                <c:ptCount val="8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7A-4945-9A8E-869025C33209}"/>
            </c:ext>
          </c:extLst>
        </c:ser>
        <c:ser>
          <c:idx val="1"/>
          <c:order val="1"/>
          <c:tx>
            <c:strRef>
              <c:f>'distribuição casos'!$E$15</c:f>
              <c:strCache>
                <c:ptCount val="1"/>
                <c:pt idx="0">
                  <c:v>Etapa 3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'distribuição casos'!$B$16:$B$23</c:f>
              <c:strCache>
                <c:ptCount val="8"/>
                <c:pt idx="0">
                  <c:v>Barra de São Francisco</c:v>
                </c:pt>
                <c:pt idx="1">
                  <c:v>São Gabriel da Palha</c:v>
                </c:pt>
                <c:pt idx="2">
                  <c:v>Guaçuí</c:v>
                </c:pt>
                <c:pt idx="3">
                  <c:v>Castelo</c:v>
                </c:pt>
                <c:pt idx="4">
                  <c:v>Pedro Canário</c:v>
                </c:pt>
                <c:pt idx="5">
                  <c:v>Aracruz</c:v>
                </c:pt>
                <c:pt idx="6">
                  <c:v>Venda Nova do Imigrante</c:v>
                </c:pt>
                <c:pt idx="7">
                  <c:v>Guarapari</c:v>
                </c:pt>
              </c:strCache>
            </c:strRef>
          </c:cat>
          <c:val>
            <c:numRef>
              <c:f>'distribuição casos'!$E$16:$E$23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  <c:pt idx="6">
                  <c:v>4</c:v>
                </c:pt>
                <c:pt idx="7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7A-4945-9A8E-869025C332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33838128"/>
        <c:axId val="1564986032"/>
      </c:barChart>
      <c:catAx>
        <c:axId val="16338381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564986032"/>
        <c:crosses val="autoZero"/>
        <c:auto val="1"/>
        <c:lblAlgn val="ctr"/>
        <c:lblOffset val="100"/>
        <c:noMultiLvlLbl val="0"/>
      </c:catAx>
      <c:valAx>
        <c:axId val="1564986032"/>
        <c:scaling>
          <c:orientation val="minMax"/>
        </c:scaling>
        <c:delete val="0"/>
        <c:axPos val="b"/>
        <c:numFmt formatCode="#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633838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C46BA7-8B1B-4EB4-BB5F-28F2A5DAC5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D356022-B711-4168-A81E-59C7EFD959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E7DE4F0-6728-4C34-95A9-2808B1016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97672-EBFA-4EAD-89B3-5550BB70429B}" type="datetimeFigureOut">
              <a:rPr lang="pt-BR" smtClean="0"/>
              <a:t>13/06/2020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9236D90-9509-4250-8230-C643D4176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66FB4DB-C826-4C24-8D47-1624F91D0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CB185-E42E-4E6C-B7EB-0F351AA967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8109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677C78-E3B7-4579-8CF5-1E54E6904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AFC6470-8C2E-4F8C-9C59-4DC6E2F77B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476A7AD-DBA8-4236-9FBF-C3CF87C71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97672-EBFA-4EAD-89B3-5550BB70429B}" type="datetimeFigureOut">
              <a:rPr lang="pt-BR" smtClean="0"/>
              <a:t>13/06/2020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6AA3807-D055-4FE3-A0C7-262D74A9D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52F99C7-A683-4AD3-9AC2-9F3C6FCBE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CB185-E42E-4E6C-B7EB-0F351AA967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662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D59BBE6-D186-4A15-97B6-B0AE26A9B7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62F85FC-DB5E-405E-A8DC-FB9257701D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68DEB80-A19B-4B11-93EF-AF3BBB280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97672-EBFA-4EAD-89B3-5550BB70429B}" type="datetimeFigureOut">
              <a:rPr lang="pt-BR" smtClean="0"/>
              <a:t>13/06/2020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28920CC-7B54-48CD-B3F4-B71DA8414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0824ABA-B70E-4827-AF2D-C5CEC9EBF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CB185-E42E-4E6C-B7EB-0F351AA967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3724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0BB96D-7860-495D-862D-CB2D4C1D6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F2BD384-D9F2-4866-84DF-09DDB075E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2F7636A-8A78-4A96-A91E-6A7DB49DC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97672-EBFA-4EAD-89B3-5550BB70429B}" type="datetimeFigureOut">
              <a:rPr lang="pt-BR" smtClean="0"/>
              <a:t>13/06/2020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518827B-EDD4-41E0-A5FD-5A22798FC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18C5BB9-55D8-4415-BA51-49D6A1D39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CB185-E42E-4E6C-B7EB-0F351AA967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2340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774BD9-E9F2-4DF1-BF24-628AA339E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91AA38A-46C9-45DF-B2FD-6F4BB8975E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EC1C3FA-E2F4-4291-AF95-7E821D8FC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97672-EBFA-4EAD-89B3-5550BB70429B}" type="datetimeFigureOut">
              <a:rPr lang="pt-BR" smtClean="0"/>
              <a:t>13/06/2020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1F336FB-3DF9-4EFE-94C0-92D5FD2CF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14CAA22-7BC6-40BF-BE02-B58E34F6F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CB185-E42E-4E6C-B7EB-0F351AA967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300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723C4B-64BC-4326-B8EA-125E7D272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E1BA07-D7B1-46A1-9C08-E654F8FFDA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E3C02B9-B31A-4AB6-A30D-FED4ECB390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D42416C-7F41-43DC-BA5D-70854C04B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97672-EBFA-4EAD-89B3-5550BB70429B}" type="datetimeFigureOut">
              <a:rPr lang="pt-BR" smtClean="0"/>
              <a:t>13/06/2020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FEEC962-011A-467F-9763-ED452EC69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0718892-D32C-49F3-88C2-96C53A5DD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CB185-E42E-4E6C-B7EB-0F351AA967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432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356C42-B752-467D-B447-8F1641DD9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B8263B7-C823-41CD-9728-478DFC46B8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1225FD5-F555-41D0-9D9B-C14130D924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F193DF0-5F83-44D1-B537-DB6224AF50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BAF7BD8-346E-4137-B333-EA29200003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0780C434-A041-4923-8428-C4D4C4B5B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97672-EBFA-4EAD-89B3-5550BB70429B}" type="datetimeFigureOut">
              <a:rPr lang="pt-BR" smtClean="0"/>
              <a:t>13/06/2020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F326811-D231-4C8D-9E5D-9FE67772B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E51E3FD-F8DD-434D-9D25-912EA06DA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CB185-E42E-4E6C-B7EB-0F351AA967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1179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08655D-B256-4874-B66E-967052954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7461853-84E1-4A91-AA14-D4286EE8D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97672-EBFA-4EAD-89B3-5550BB70429B}" type="datetimeFigureOut">
              <a:rPr lang="pt-BR" smtClean="0"/>
              <a:t>13/06/2020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4884200-CD89-465E-820F-847ECC7F1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01D0805-7059-44CA-9937-CFAC53917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CB185-E42E-4E6C-B7EB-0F351AA967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4916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6C825F8-CB13-4AB0-895D-11DDBED81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97672-EBFA-4EAD-89B3-5550BB70429B}" type="datetimeFigureOut">
              <a:rPr lang="pt-BR" smtClean="0"/>
              <a:t>13/06/2020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9BBDACA-28EB-41ED-96C9-7C3E69483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8E938A8-EE44-4E85-9624-CAAD79BF4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CB185-E42E-4E6C-B7EB-0F351AA967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21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6C44AE-F9E0-4AC5-8C07-56EEBD824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F4303E4-0260-4306-9A2A-042219F8D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CD23179-A08A-4814-82AE-D367D04507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3E1F138-673B-477F-86E7-63AD0975D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97672-EBFA-4EAD-89B3-5550BB70429B}" type="datetimeFigureOut">
              <a:rPr lang="pt-BR" smtClean="0"/>
              <a:t>13/06/2020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B92D5D3-0250-4AEF-BD05-4DC6738B5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DF49310-43E7-44A3-930A-CD5D1A8AA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CB185-E42E-4E6C-B7EB-0F351AA967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3478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6AFB04-66F9-45A9-AD93-2707F43E5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DA17437-4EE0-489D-8061-A2D6E49D76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107AB64-18A0-4E6D-958B-0307225C58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B37B542-FF98-49DB-990F-696C813D3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97672-EBFA-4EAD-89B3-5550BB70429B}" type="datetimeFigureOut">
              <a:rPr lang="pt-BR" smtClean="0"/>
              <a:t>13/06/2020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CA43D5C-0229-4AD0-B0F3-8E5E1D917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F7A99B0-29AF-4A5D-A34F-576FC5E6B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CB185-E42E-4E6C-B7EB-0F351AA967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1117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1AE3723-259D-446A-8800-D921D6FCD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F82552C-6DD6-482E-BA77-5157D5FB5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63D8A46-4C57-40C6-BCF5-6125EFEBF0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97672-EBFA-4EAD-89B3-5550BB70429B}" type="datetimeFigureOut">
              <a:rPr lang="pt-BR" smtClean="0"/>
              <a:t>13/06/2020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34086CB-251E-40BD-9D27-B9F9ECD6DF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CB53A74-FB04-4CB5-8A1C-2935B3F7E2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CB185-E42E-4E6C-B7EB-0F351AA967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243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8E46AE-8923-4801-B54E-4ED139EF18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78465"/>
            <a:ext cx="9144000" cy="1786270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Resultados Estatísticos Terceira etapa do Inquérito Sorológico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A83E832-3440-4DDB-815A-7C74F969C7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541182"/>
            <a:ext cx="9144000" cy="1169581"/>
          </a:xfrm>
        </p:spPr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GOVERNO DO ESTADO DO ESPÍRITO SANTO</a:t>
            </a:r>
          </a:p>
          <a:p>
            <a:r>
              <a:rPr lang="pt-BR" dirty="0">
                <a:solidFill>
                  <a:srgbClr val="FF0000"/>
                </a:solidFill>
              </a:rPr>
              <a:t>SESA 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FCC924B-F4DC-4D91-808B-C247FC883E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4548" y="3710763"/>
            <a:ext cx="3898605" cy="2923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713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4C5BB0-6045-420E-AB9F-9661D28EB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339" y="365125"/>
            <a:ext cx="10823713" cy="1325563"/>
          </a:xfrm>
        </p:spPr>
        <p:txBody>
          <a:bodyPr/>
          <a:lstStyle/>
          <a:p>
            <a:pPr algn="ctr"/>
            <a:r>
              <a:rPr lang="pt-BR" dirty="0"/>
              <a:t>Crescimento População Positiva Interior</a:t>
            </a:r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id="{A0D326D3-F351-40E9-95FA-FD2541B03E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613820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7132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F35CDA-D3B7-4EEE-8022-2427E6FF6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Exames realizados</a:t>
            </a:r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id="{96B7C378-9EB8-483F-A93A-1135AF1D51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636241"/>
              </p:ext>
            </p:extLst>
          </p:nvPr>
        </p:nvGraphicFramePr>
        <p:xfrm>
          <a:off x="838200" y="1690688"/>
          <a:ext cx="10187608" cy="48021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84158">
                  <a:extLst>
                    <a:ext uri="{9D8B030D-6E8A-4147-A177-3AD203B41FA5}">
                      <a16:colId xmlns:a16="http://schemas.microsoft.com/office/drawing/2014/main" val="3028340215"/>
                    </a:ext>
                  </a:extLst>
                </a:gridCol>
                <a:gridCol w="1924382">
                  <a:extLst>
                    <a:ext uri="{9D8B030D-6E8A-4147-A177-3AD203B41FA5}">
                      <a16:colId xmlns:a16="http://schemas.microsoft.com/office/drawing/2014/main" val="2204025335"/>
                    </a:ext>
                  </a:extLst>
                </a:gridCol>
                <a:gridCol w="969767">
                  <a:extLst>
                    <a:ext uri="{9D8B030D-6E8A-4147-A177-3AD203B41FA5}">
                      <a16:colId xmlns:a16="http://schemas.microsoft.com/office/drawing/2014/main" val="1653188498"/>
                    </a:ext>
                  </a:extLst>
                </a:gridCol>
                <a:gridCol w="969767">
                  <a:extLst>
                    <a:ext uri="{9D8B030D-6E8A-4147-A177-3AD203B41FA5}">
                      <a16:colId xmlns:a16="http://schemas.microsoft.com/office/drawing/2014/main" val="2013286629"/>
                    </a:ext>
                  </a:extLst>
                </a:gridCol>
                <a:gridCol w="969767">
                  <a:extLst>
                    <a:ext uri="{9D8B030D-6E8A-4147-A177-3AD203B41FA5}">
                      <a16:colId xmlns:a16="http://schemas.microsoft.com/office/drawing/2014/main" val="409524579"/>
                    </a:ext>
                  </a:extLst>
                </a:gridCol>
                <a:gridCol w="969767">
                  <a:extLst>
                    <a:ext uri="{9D8B030D-6E8A-4147-A177-3AD203B41FA5}">
                      <a16:colId xmlns:a16="http://schemas.microsoft.com/office/drawing/2014/main" val="3062487921"/>
                    </a:ext>
                  </a:extLst>
                </a:gridCol>
              </a:tblGrid>
              <a:tr h="43068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</a:rPr>
                        <a:t>Etapas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</a:rPr>
                        <a:t>Exames Previstos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Etapa 1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Etapa 2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Etapa 3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Etapa 4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9261998"/>
                  </a:ext>
                </a:extLst>
              </a:tr>
              <a:tr h="43068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</a:rPr>
                        <a:t>Estudo prevalência (total de domicílios)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4 x 4500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4612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4644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4633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5918659"/>
                  </a:ext>
                </a:extLst>
              </a:tr>
              <a:tr h="8613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</a:rPr>
                        <a:t>Contatos prevalência (considerando 4 pessoas por domicílio dos casos positivos)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6840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138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415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534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33413061"/>
                  </a:ext>
                </a:extLst>
              </a:tr>
              <a:tr h="43068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</a:rPr>
                        <a:t>Estudo extensão (total de domicílios)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4 x 1100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1163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1041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1146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98266101"/>
                  </a:ext>
                </a:extLst>
              </a:tr>
              <a:tr h="8613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</a:rPr>
                        <a:t>Contatos extensão (considerando 4 pessoas por domicílio dos casos positivos)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410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62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36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9605913"/>
                  </a:ext>
                </a:extLst>
              </a:tr>
              <a:tr h="43068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</a:rPr>
                        <a:t>Pesquisadores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1600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452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78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??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38068116"/>
                  </a:ext>
                </a:extLst>
              </a:tr>
              <a:tr h="45222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</a:rPr>
                        <a:t>margem de erro (sobra de amostras)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750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-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-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- 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-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47907285"/>
                  </a:ext>
                </a:extLst>
              </a:tr>
              <a:tr h="45222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</a:rPr>
                        <a:t>total Atingido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6370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6240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6349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45703732"/>
                  </a:ext>
                </a:extLst>
              </a:tr>
              <a:tr h="45222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</a:rPr>
                        <a:t>Total Esperado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32000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6785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7042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8126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9898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50121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5696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D05723-58A2-4B76-958A-18A37A8EC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Casos positivos – Estudo de prevalência</a:t>
            </a:r>
          </a:p>
        </p:txBody>
      </p:sp>
      <p:graphicFrame>
        <p:nvGraphicFramePr>
          <p:cNvPr id="9" name="Espaço Reservado para Conteúdo 8">
            <a:extLst>
              <a:ext uri="{FF2B5EF4-FFF2-40B4-BE49-F238E27FC236}">
                <a16:creationId xmlns:a16="http://schemas.microsoft.com/office/drawing/2014/main" id="{772FD0A1-E252-4B18-866F-78DD08705D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2192268"/>
              </p:ext>
            </p:extLst>
          </p:nvPr>
        </p:nvGraphicFramePr>
        <p:xfrm>
          <a:off x="1822174" y="1391478"/>
          <a:ext cx="8547652" cy="52712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9276">
                  <a:extLst>
                    <a:ext uri="{9D8B030D-6E8A-4147-A177-3AD203B41FA5}">
                      <a16:colId xmlns:a16="http://schemas.microsoft.com/office/drawing/2014/main" val="3226199475"/>
                    </a:ext>
                  </a:extLst>
                </a:gridCol>
                <a:gridCol w="1232094">
                  <a:extLst>
                    <a:ext uri="{9D8B030D-6E8A-4147-A177-3AD203B41FA5}">
                      <a16:colId xmlns:a16="http://schemas.microsoft.com/office/drawing/2014/main" val="1943100815"/>
                    </a:ext>
                  </a:extLst>
                </a:gridCol>
                <a:gridCol w="1232094">
                  <a:extLst>
                    <a:ext uri="{9D8B030D-6E8A-4147-A177-3AD203B41FA5}">
                      <a16:colId xmlns:a16="http://schemas.microsoft.com/office/drawing/2014/main" val="2385626218"/>
                    </a:ext>
                  </a:extLst>
                </a:gridCol>
                <a:gridCol w="1232094">
                  <a:extLst>
                    <a:ext uri="{9D8B030D-6E8A-4147-A177-3AD203B41FA5}">
                      <a16:colId xmlns:a16="http://schemas.microsoft.com/office/drawing/2014/main" val="3942975070"/>
                    </a:ext>
                  </a:extLst>
                </a:gridCol>
                <a:gridCol w="1232094">
                  <a:extLst>
                    <a:ext uri="{9D8B030D-6E8A-4147-A177-3AD203B41FA5}">
                      <a16:colId xmlns:a16="http://schemas.microsoft.com/office/drawing/2014/main" val="3205318553"/>
                    </a:ext>
                  </a:extLst>
                </a:gridCol>
              </a:tblGrid>
              <a:tr h="3625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>
                          <a:effectLst/>
                        </a:rPr>
                        <a:t>Número de casos positivos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972038"/>
                  </a:ext>
                </a:extLst>
              </a:tr>
              <a:tr h="3625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Município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Etapa 1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Etapa 2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Etapa 3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Etapa 4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80338793"/>
                  </a:ext>
                </a:extLst>
              </a:tr>
              <a:tr h="362542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Serra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97532852"/>
                  </a:ext>
                </a:extLst>
              </a:tr>
              <a:tr h="362542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Vila Velha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12169585"/>
                  </a:ext>
                </a:extLst>
              </a:tr>
              <a:tr h="362542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Vitória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33580676"/>
                  </a:ext>
                </a:extLst>
              </a:tr>
              <a:tr h="362542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Cariacica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77321132"/>
                  </a:ext>
                </a:extLst>
              </a:tr>
              <a:tr h="362542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Cachoeiro de Itapemirim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0238601"/>
                  </a:ext>
                </a:extLst>
              </a:tr>
              <a:tr h="362542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Colatina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855168"/>
                  </a:ext>
                </a:extLst>
              </a:tr>
              <a:tr h="362542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Linhares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1846214"/>
                  </a:ext>
                </a:extLst>
              </a:tr>
              <a:tr h="362542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São Mateus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9421776"/>
                  </a:ext>
                </a:extLst>
              </a:tr>
              <a:tr h="362542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Afonso Cláudio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4401685"/>
                  </a:ext>
                </a:extLst>
              </a:tr>
              <a:tr h="362542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Alegre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97053931"/>
                  </a:ext>
                </a:extLst>
              </a:tr>
              <a:tr h="362542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Nova Venécia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31951732"/>
                  </a:ext>
                </a:extLst>
              </a:tr>
              <a:tr h="362542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</a:p>
                    <a:p>
                      <a:pPr algn="l" fontAlgn="t"/>
                      <a:r>
                        <a:rPr lang="pt-BR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Total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1" u="none" strike="noStrike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 fontAlgn="t"/>
                      <a:r>
                        <a:rPr lang="pt-BR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97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239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341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36622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15114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B35839-47D2-482A-A52A-A99500CFD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435" y="681037"/>
            <a:ext cx="10515600" cy="1092614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Número de Casos positivos</a:t>
            </a:r>
            <a:r>
              <a:rPr lang="pt-BR" baseline="0" dirty="0"/>
              <a:t> por município</a:t>
            </a:r>
            <a:br>
              <a:rPr lang="pt-BR" baseline="0" dirty="0"/>
            </a:br>
            <a:r>
              <a:rPr lang="pt-BR" baseline="0" dirty="0"/>
              <a:t>Estudo de prevalência</a:t>
            </a:r>
            <a:br>
              <a:rPr lang="pt-BR" dirty="0"/>
            </a:br>
            <a:endParaRPr lang="pt-BR" dirty="0"/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id="{C041D37A-A31F-4E9E-AC01-1959F5BFFA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7565388"/>
              </p:ext>
            </p:extLst>
          </p:nvPr>
        </p:nvGraphicFramePr>
        <p:xfrm>
          <a:off x="745435" y="1577008"/>
          <a:ext cx="10608365" cy="49960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90801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B35839-47D2-482A-A52A-A99500CFD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435" y="681037"/>
            <a:ext cx="10515600" cy="1092614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Número de Casos positivos</a:t>
            </a:r>
            <a:r>
              <a:rPr lang="pt-BR" baseline="0" dirty="0"/>
              <a:t> por município</a:t>
            </a:r>
            <a:br>
              <a:rPr lang="pt-BR" baseline="0" dirty="0"/>
            </a:br>
            <a:r>
              <a:rPr lang="pt-BR" baseline="0" dirty="0"/>
              <a:t>Estudo de prevalência</a:t>
            </a:r>
            <a:br>
              <a:rPr lang="pt-BR" dirty="0"/>
            </a:br>
            <a:endParaRPr lang="pt-BR" dirty="0"/>
          </a:p>
        </p:txBody>
      </p:sp>
      <p:graphicFrame>
        <p:nvGraphicFramePr>
          <p:cNvPr id="9" name="Espaço Reservado para Conteúdo 8">
            <a:extLst>
              <a:ext uri="{FF2B5EF4-FFF2-40B4-BE49-F238E27FC236}">
                <a16:creationId xmlns:a16="http://schemas.microsoft.com/office/drawing/2014/main" id="{955DC621-4D05-43D8-BA94-A6DE0D23C3C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09588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9171C9-D8B6-40EA-9716-BA647D483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Casos positivos – Estudo de Extensão</a:t>
            </a:r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id="{5707C52D-C2D0-4E20-AB65-8A5AF11F74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8857951"/>
              </p:ext>
            </p:extLst>
          </p:nvPr>
        </p:nvGraphicFramePr>
        <p:xfrm>
          <a:off x="1842052" y="1690687"/>
          <a:ext cx="7686261" cy="48021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02677">
                  <a:extLst>
                    <a:ext uri="{9D8B030D-6E8A-4147-A177-3AD203B41FA5}">
                      <a16:colId xmlns:a16="http://schemas.microsoft.com/office/drawing/2014/main" val="771085192"/>
                    </a:ext>
                  </a:extLst>
                </a:gridCol>
                <a:gridCol w="1294528">
                  <a:extLst>
                    <a:ext uri="{9D8B030D-6E8A-4147-A177-3AD203B41FA5}">
                      <a16:colId xmlns:a16="http://schemas.microsoft.com/office/drawing/2014/main" val="3618968654"/>
                    </a:ext>
                  </a:extLst>
                </a:gridCol>
                <a:gridCol w="1294528">
                  <a:extLst>
                    <a:ext uri="{9D8B030D-6E8A-4147-A177-3AD203B41FA5}">
                      <a16:colId xmlns:a16="http://schemas.microsoft.com/office/drawing/2014/main" val="500452225"/>
                    </a:ext>
                  </a:extLst>
                </a:gridCol>
                <a:gridCol w="1294528">
                  <a:extLst>
                    <a:ext uri="{9D8B030D-6E8A-4147-A177-3AD203B41FA5}">
                      <a16:colId xmlns:a16="http://schemas.microsoft.com/office/drawing/2014/main" val="277942928"/>
                    </a:ext>
                  </a:extLst>
                </a:gridCol>
              </a:tblGrid>
              <a:tr h="480219"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1" u="none" strike="noStrike" dirty="0">
                          <a:effectLst/>
                        </a:rPr>
                        <a:t>Município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Etapa 1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Etapa 2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Etapa 3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46106615"/>
                  </a:ext>
                </a:extLst>
              </a:tr>
              <a:tr h="480219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Guarapari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7740736"/>
                  </a:ext>
                </a:extLst>
              </a:tr>
              <a:tr h="480219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Venda Nova do Imigrante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47593693"/>
                  </a:ext>
                </a:extLst>
              </a:tr>
              <a:tr h="480219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Pedro Canário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35765874"/>
                  </a:ext>
                </a:extLst>
              </a:tr>
              <a:tr h="480219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Aracruz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75825858"/>
                  </a:ext>
                </a:extLst>
              </a:tr>
              <a:tr h="480219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Guaçuí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27280804"/>
                  </a:ext>
                </a:extLst>
              </a:tr>
              <a:tr h="480219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Castelo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81918217"/>
                  </a:ext>
                </a:extLst>
              </a:tr>
              <a:tr h="480219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Barra de São Francisco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69624487"/>
                  </a:ext>
                </a:extLst>
              </a:tr>
              <a:tr h="480219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São Gabriel da Palha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50063647"/>
                  </a:ext>
                </a:extLst>
              </a:tr>
              <a:tr h="48021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Total 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26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29009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09625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26C9DD-607B-4984-A88A-C5118DABB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Casos positivos</a:t>
            </a:r>
            <a:r>
              <a:rPr lang="pt-BR" baseline="0" dirty="0"/>
              <a:t> – Municípios - Etapa 2 - Extensão</a:t>
            </a:r>
            <a:br>
              <a:rPr lang="pt-BR" dirty="0"/>
            </a:br>
            <a:endParaRPr lang="pt-BR" dirty="0"/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id="{38E46B5C-462B-4BBC-83CB-AA01C21FA6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2539768"/>
              </p:ext>
            </p:extLst>
          </p:nvPr>
        </p:nvGraphicFramePr>
        <p:xfrm>
          <a:off x="715617" y="1444487"/>
          <a:ext cx="10638183" cy="4732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88949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26C9DD-607B-4984-A88A-C5118DABB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Casos positivos</a:t>
            </a:r>
            <a:r>
              <a:rPr lang="pt-BR" baseline="0" dirty="0"/>
              <a:t> – Municípios - Etapa 2 - Extensão</a:t>
            </a:r>
            <a:br>
              <a:rPr lang="pt-BR" dirty="0"/>
            </a:br>
            <a:endParaRPr lang="pt-BR" dirty="0"/>
          </a:p>
        </p:txBody>
      </p:sp>
      <p:graphicFrame>
        <p:nvGraphicFramePr>
          <p:cNvPr id="7" name="Espaço Reservado para Conteúdo 6">
            <a:extLst>
              <a:ext uri="{FF2B5EF4-FFF2-40B4-BE49-F238E27FC236}">
                <a16:creationId xmlns:a16="http://schemas.microsoft.com/office/drawing/2014/main" id="{EA946BDB-8948-4454-9CBE-3E8CBE982F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6796978"/>
              </p:ext>
            </p:extLst>
          </p:nvPr>
        </p:nvGraphicFramePr>
        <p:xfrm>
          <a:off x="715617" y="1510748"/>
          <a:ext cx="10638183" cy="4666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75596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33E0C6-B65E-499F-82BE-24761574B1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2939" y="377914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pt-BR" dirty="0"/>
              <a:t>Comparação entre os casos positivos e negativos – Estudo de prevalência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9B547A64-749A-4A72-87E0-380591ECBA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731" y="266699"/>
            <a:ext cx="4999383" cy="2812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9106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588C03-E13A-4C5D-89C1-FDFAAEC7D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470" y="205989"/>
            <a:ext cx="10515600" cy="1325563"/>
          </a:xfrm>
        </p:spPr>
        <p:txBody>
          <a:bodyPr/>
          <a:lstStyle/>
          <a:p>
            <a:pPr algn="ctr"/>
            <a:r>
              <a:rPr lang="pt-BR" dirty="0"/>
              <a:t>Perfil </a:t>
            </a:r>
            <a:r>
              <a:rPr lang="pt-BR" dirty="0" err="1"/>
              <a:t>socio-demográfico</a:t>
            </a:r>
            <a:r>
              <a:rPr lang="pt-BR" dirty="0"/>
              <a:t> – Etapa 3</a:t>
            </a:r>
          </a:p>
        </p:txBody>
      </p:sp>
      <p:graphicFrame>
        <p:nvGraphicFramePr>
          <p:cNvPr id="9" name="Espaço Reservado para Conteúdo 8">
            <a:extLst>
              <a:ext uri="{FF2B5EF4-FFF2-40B4-BE49-F238E27FC236}">
                <a16:creationId xmlns:a16="http://schemas.microsoft.com/office/drawing/2014/main" id="{E26A6CB0-F0D5-4635-81D3-1F27F8893C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6224467"/>
              </p:ext>
            </p:extLst>
          </p:nvPr>
        </p:nvGraphicFramePr>
        <p:xfrm>
          <a:off x="1722783" y="1391477"/>
          <a:ext cx="8256103" cy="52605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95061">
                  <a:extLst>
                    <a:ext uri="{9D8B030D-6E8A-4147-A177-3AD203B41FA5}">
                      <a16:colId xmlns:a16="http://schemas.microsoft.com/office/drawing/2014/main" val="3947243303"/>
                    </a:ext>
                  </a:extLst>
                </a:gridCol>
                <a:gridCol w="1655162">
                  <a:extLst>
                    <a:ext uri="{9D8B030D-6E8A-4147-A177-3AD203B41FA5}">
                      <a16:colId xmlns:a16="http://schemas.microsoft.com/office/drawing/2014/main" val="1282762717"/>
                    </a:ext>
                  </a:extLst>
                </a:gridCol>
                <a:gridCol w="610833">
                  <a:extLst>
                    <a:ext uri="{9D8B030D-6E8A-4147-A177-3AD203B41FA5}">
                      <a16:colId xmlns:a16="http://schemas.microsoft.com/office/drawing/2014/main" val="3200688545"/>
                    </a:ext>
                  </a:extLst>
                </a:gridCol>
                <a:gridCol w="709355">
                  <a:extLst>
                    <a:ext uri="{9D8B030D-6E8A-4147-A177-3AD203B41FA5}">
                      <a16:colId xmlns:a16="http://schemas.microsoft.com/office/drawing/2014/main" val="3061377635"/>
                    </a:ext>
                  </a:extLst>
                </a:gridCol>
                <a:gridCol w="517238">
                  <a:extLst>
                    <a:ext uri="{9D8B030D-6E8A-4147-A177-3AD203B41FA5}">
                      <a16:colId xmlns:a16="http://schemas.microsoft.com/office/drawing/2014/main" val="336815854"/>
                    </a:ext>
                  </a:extLst>
                </a:gridCol>
                <a:gridCol w="748763">
                  <a:extLst>
                    <a:ext uri="{9D8B030D-6E8A-4147-A177-3AD203B41FA5}">
                      <a16:colId xmlns:a16="http://schemas.microsoft.com/office/drawing/2014/main" val="200920466"/>
                    </a:ext>
                  </a:extLst>
                </a:gridCol>
                <a:gridCol w="517238">
                  <a:extLst>
                    <a:ext uri="{9D8B030D-6E8A-4147-A177-3AD203B41FA5}">
                      <a16:colId xmlns:a16="http://schemas.microsoft.com/office/drawing/2014/main" val="3159598834"/>
                    </a:ext>
                  </a:extLst>
                </a:gridCol>
                <a:gridCol w="748763">
                  <a:extLst>
                    <a:ext uri="{9D8B030D-6E8A-4147-A177-3AD203B41FA5}">
                      <a16:colId xmlns:a16="http://schemas.microsoft.com/office/drawing/2014/main" val="3197530298"/>
                    </a:ext>
                  </a:extLst>
                </a:gridCol>
                <a:gridCol w="753690">
                  <a:extLst>
                    <a:ext uri="{9D8B030D-6E8A-4147-A177-3AD203B41FA5}">
                      <a16:colId xmlns:a16="http://schemas.microsoft.com/office/drawing/2014/main" val="4213043686"/>
                    </a:ext>
                  </a:extLst>
                </a:gridCol>
              </a:tblGrid>
              <a:tr h="29225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Resultado do teste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35647872"/>
                  </a:ext>
                </a:extLst>
              </a:tr>
              <a:tr h="29225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Variável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Categoria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Total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Positivo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Negativo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p-valor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84277800"/>
                  </a:ext>
                </a:extLst>
              </a:tr>
              <a:tr h="29225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N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%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N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%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N 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%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4431716"/>
                  </a:ext>
                </a:extLst>
              </a:tr>
              <a:tr h="292252">
                <a:tc rowSpan="2"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Sexo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Feminino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2882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62,2%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221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64,8%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2661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62,0%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0,303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673408100"/>
                  </a:ext>
                </a:extLst>
              </a:tr>
              <a:tr h="29225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Masculino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1751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37,8%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120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35,2%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1631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38,0%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829882"/>
                  </a:ext>
                </a:extLst>
              </a:tr>
              <a:tr h="292252">
                <a:tc rowSpan="5"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Faixa Etária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até 20 anos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283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6,1%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7,0%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259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6,0%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0,298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31711065"/>
                  </a:ext>
                </a:extLst>
              </a:tr>
              <a:tr h="29225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21 a 40 anos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1377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29,7%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95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27,9%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1282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29,9%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78319997"/>
                  </a:ext>
                </a:extLst>
              </a:tr>
              <a:tr h="29225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41 a 60 anos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1643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35,5%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135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39,6%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1508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35,1%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17653284"/>
                  </a:ext>
                </a:extLst>
              </a:tr>
              <a:tr h="29225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61 a 80 anos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1180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25,5%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80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23,5%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1100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25,6%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5858997"/>
                  </a:ext>
                </a:extLst>
              </a:tr>
              <a:tr h="29225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81 anos e mais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150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3,2%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2,1%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143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3,3%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8752717"/>
                  </a:ext>
                </a:extLst>
              </a:tr>
              <a:tr h="292252">
                <a:tc rowSpan="5"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Raça-cor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Parda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2114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46,1%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168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50,1%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1946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45,8%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0,041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8240435"/>
                  </a:ext>
                </a:extLst>
              </a:tr>
              <a:tr h="29225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Preta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634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13,8%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57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17,0%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577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13,6%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867250740"/>
                  </a:ext>
                </a:extLst>
              </a:tr>
              <a:tr h="29225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Branca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1770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38,6%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104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31,0%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1666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39,2%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253252272"/>
                  </a:ext>
                </a:extLst>
              </a:tr>
              <a:tr h="29225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Amarela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50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1,1%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1,5%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45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1,1%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0574766"/>
                  </a:ext>
                </a:extLst>
              </a:tr>
              <a:tr h="29225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Indígena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19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,4%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,3%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,4%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996402"/>
                  </a:ext>
                </a:extLst>
              </a:tr>
              <a:tr h="292252">
                <a:tc rowSpan="3"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Anos de estudo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Analfabeto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149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3,3%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9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2,7%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140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3,3%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0,140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22405087"/>
                  </a:ext>
                </a:extLst>
              </a:tr>
              <a:tr h="29225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até 8 anos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1684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36,8%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140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41,8%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1544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36,4%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681914"/>
                  </a:ext>
                </a:extLst>
              </a:tr>
              <a:tr h="29225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9 anos ou mais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2739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59,9%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186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55,5%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2553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60,3%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322226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3696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701B2-CE4B-4AE3-89FA-66DF14C107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8957" y="798317"/>
            <a:ext cx="9144000" cy="2387600"/>
          </a:xfrm>
        </p:spPr>
        <p:txBody>
          <a:bodyPr/>
          <a:lstStyle/>
          <a:p>
            <a:r>
              <a:rPr lang="pt-BR" dirty="0"/>
              <a:t>Resultados dos estudos de prevalência e extensão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5EE09691-2B94-4746-8A98-725C3ED581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7400" y="3496493"/>
            <a:ext cx="4179957" cy="2788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0203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D6C8E6-D494-4902-B0F4-C3BB167B5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Variável Idade – Etapa 3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416F63C-E8CA-40EA-B693-12D5B5738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56E780D2-D700-4E06-A543-59F8E83BF2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491" y="2057400"/>
            <a:ext cx="5991225" cy="4800600"/>
          </a:xfrm>
          <a:prstGeom prst="rect">
            <a:avLst/>
          </a:prstGeom>
        </p:spPr>
      </p:pic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68B37AA8-FB99-4786-92EB-CB99AC1E32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297633"/>
              </p:ext>
            </p:extLst>
          </p:nvPr>
        </p:nvGraphicFramePr>
        <p:xfrm>
          <a:off x="7381461" y="2637184"/>
          <a:ext cx="3631100" cy="18818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7775">
                  <a:extLst>
                    <a:ext uri="{9D8B030D-6E8A-4147-A177-3AD203B41FA5}">
                      <a16:colId xmlns:a16="http://schemas.microsoft.com/office/drawing/2014/main" val="2274449413"/>
                    </a:ext>
                  </a:extLst>
                </a:gridCol>
                <a:gridCol w="907775">
                  <a:extLst>
                    <a:ext uri="{9D8B030D-6E8A-4147-A177-3AD203B41FA5}">
                      <a16:colId xmlns:a16="http://schemas.microsoft.com/office/drawing/2014/main" val="4029312966"/>
                    </a:ext>
                  </a:extLst>
                </a:gridCol>
                <a:gridCol w="907775">
                  <a:extLst>
                    <a:ext uri="{9D8B030D-6E8A-4147-A177-3AD203B41FA5}">
                      <a16:colId xmlns:a16="http://schemas.microsoft.com/office/drawing/2014/main" val="194447122"/>
                    </a:ext>
                  </a:extLst>
                </a:gridCol>
                <a:gridCol w="907775">
                  <a:extLst>
                    <a:ext uri="{9D8B030D-6E8A-4147-A177-3AD203B41FA5}">
                      <a16:colId xmlns:a16="http://schemas.microsoft.com/office/drawing/2014/main" val="819338151"/>
                    </a:ext>
                  </a:extLst>
                </a:gridCol>
              </a:tblGrid>
              <a:tr h="409088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Teste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N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Média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DP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1133603"/>
                  </a:ext>
                </a:extLst>
              </a:tr>
              <a:tr h="409088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Positivo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341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47,11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17,55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997257358"/>
                  </a:ext>
                </a:extLst>
              </a:tr>
              <a:tr h="409088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Negativo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4292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47,86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18,44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040898094"/>
                  </a:ext>
                </a:extLst>
              </a:tr>
              <a:tr h="654543">
                <a:tc gridSpan="4"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p-valor teste t-</a:t>
                      </a:r>
                      <a:r>
                        <a:rPr lang="pt-BR" sz="1800" u="none" strike="noStrike" dirty="0" err="1">
                          <a:effectLst/>
                        </a:rPr>
                        <a:t>student</a:t>
                      </a:r>
                      <a:r>
                        <a:rPr lang="pt-BR" sz="1800" u="none" strike="noStrike" dirty="0">
                          <a:effectLst/>
                        </a:rPr>
                        <a:t> = 0,473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48361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60287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5D4698-9ACB-453E-909B-E35A57CD3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pt-BR" dirty="0"/>
              <a:t>Perfil domicílio – Etapa 3</a:t>
            </a:r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id="{2A7C3D54-C466-44C5-A06F-5424947A7A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1815562"/>
              </p:ext>
            </p:extLst>
          </p:nvPr>
        </p:nvGraphicFramePr>
        <p:xfrm>
          <a:off x="838200" y="981007"/>
          <a:ext cx="9856304" cy="55323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81745">
                  <a:extLst>
                    <a:ext uri="{9D8B030D-6E8A-4147-A177-3AD203B41FA5}">
                      <a16:colId xmlns:a16="http://schemas.microsoft.com/office/drawing/2014/main" val="2545337970"/>
                    </a:ext>
                  </a:extLst>
                </a:gridCol>
                <a:gridCol w="1975966">
                  <a:extLst>
                    <a:ext uri="{9D8B030D-6E8A-4147-A177-3AD203B41FA5}">
                      <a16:colId xmlns:a16="http://schemas.microsoft.com/office/drawing/2014/main" val="3386356837"/>
                    </a:ext>
                  </a:extLst>
                </a:gridCol>
                <a:gridCol w="729224">
                  <a:extLst>
                    <a:ext uri="{9D8B030D-6E8A-4147-A177-3AD203B41FA5}">
                      <a16:colId xmlns:a16="http://schemas.microsoft.com/office/drawing/2014/main" val="4231765274"/>
                    </a:ext>
                  </a:extLst>
                </a:gridCol>
                <a:gridCol w="846842">
                  <a:extLst>
                    <a:ext uri="{9D8B030D-6E8A-4147-A177-3AD203B41FA5}">
                      <a16:colId xmlns:a16="http://schemas.microsoft.com/office/drawing/2014/main" val="1032462985"/>
                    </a:ext>
                  </a:extLst>
                </a:gridCol>
                <a:gridCol w="617489">
                  <a:extLst>
                    <a:ext uri="{9D8B030D-6E8A-4147-A177-3AD203B41FA5}">
                      <a16:colId xmlns:a16="http://schemas.microsoft.com/office/drawing/2014/main" val="2726607150"/>
                    </a:ext>
                  </a:extLst>
                </a:gridCol>
                <a:gridCol w="893889">
                  <a:extLst>
                    <a:ext uri="{9D8B030D-6E8A-4147-A177-3AD203B41FA5}">
                      <a16:colId xmlns:a16="http://schemas.microsoft.com/office/drawing/2014/main" val="2983683058"/>
                    </a:ext>
                  </a:extLst>
                </a:gridCol>
                <a:gridCol w="617489">
                  <a:extLst>
                    <a:ext uri="{9D8B030D-6E8A-4147-A177-3AD203B41FA5}">
                      <a16:colId xmlns:a16="http://schemas.microsoft.com/office/drawing/2014/main" val="4175493720"/>
                    </a:ext>
                  </a:extLst>
                </a:gridCol>
                <a:gridCol w="893889">
                  <a:extLst>
                    <a:ext uri="{9D8B030D-6E8A-4147-A177-3AD203B41FA5}">
                      <a16:colId xmlns:a16="http://schemas.microsoft.com/office/drawing/2014/main" val="615236034"/>
                    </a:ext>
                  </a:extLst>
                </a:gridCol>
                <a:gridCol w="899771">
                  <a:extLst>
                    <a:ext uri="{9D8B030D-6E8A-4147-A177-3AD203B41FA5}">
                      <a16:colId xmlns:a16="http://schemas.microsoft.com/office/drawing/2014/main" val="2156151727"/>
                    </a:ext>
                  </a:extLst>
                </a:gridCol>
              </a:tblGrid>
              <a:tr h="289489"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Resultado do teste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9176363"/>
                  </a:ext>
                </a:extLst>
              </a:tr>
              <a:tr h="28948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Variável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Categoria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Total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Positivo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Negativo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p-valor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36162976"/>
                  </a:ext>
                </a:extLst>
              </a:tr>
              <a:tr h="289489"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N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%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N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%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N 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%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04030333"/>
                  </a:ext>
                </a:extLst>
              </a:tr>
              <a:tr h="289489">
                <a:tc rowSpan="5"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Total de moradores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531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11,5%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20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5,9%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511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11,9%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0,001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9027239"/>
                  </a:ext>
                </a:extLst>
              </a:tr>
              <a:tr h="2894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1272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27,5%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67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19,6%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1205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28,1%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29984550"/>
                  </a:ext>
                </a:extLst>
              </a:tr>
              <a:tr h="2894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1254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27,1%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86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25,2%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1168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27,2%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3919159"/>
                  </a:ext>
                </a:extLst>
              </a:tr>
              <a:tr h="2894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929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20,1%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90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26,4%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839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19,6%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30949851"/>
                  </a:ext>
                </a:extLst>
              </a:tr>
              <a:tr h="2894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5 ou mais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646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13,9%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78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22,9%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568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13,2%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39442211"/>
                  </a:ext>
                </a:extLst>
              </a:tr>
              <a:tr h="289489">
                <a:tc rowSpan="5"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Graduação mais alta do domicílio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Analfabeto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93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2,0%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2,1%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86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2,0%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0,014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9635359"/>
                  </a:ext>
                </a:extLst>
              </a:tr>
              <a:tr h="38924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Ensino Fundamental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1162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25,1%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86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25,2%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1076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25,1%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0323079"/>
                  </a:ext>
                </a:extLst>
              </a:tr>
              <a:tr h="2894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Ensino Médio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1845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39,8%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161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47,2%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1684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39,2%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24749061"/>
                  </a:ext>
                </a:extLst>
              </a:tr>
              <a:tr h="39962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Superior Completo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1204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26,0%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64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18,8%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1140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26,6%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5353279"/>
                  </a:ext>
                </a:extLst>
              </a:tr>
              <a:tr h="41081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Superior Incompleto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329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7,1%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6,7%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306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7,1%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40154836"/>
                  </a:ext>
                </a:extLst>
              </a:tr>
              <a:tr h="289489">
                <a:tc rowSpan="4"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Respondente do Questionário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A própria pessoa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4427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95,6%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325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95,3%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4102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95,6%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0,255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047571797"/>
                  </a:ext>
                </a:extLst>
              </a:tr>
              <a:tr h="2894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Mãe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120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2,6%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3,8%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107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2,5%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40452376"/>
                  </a:ext>
                </a:extLst>
              </a:tr>
              <a:tr h="56926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Outro responsável ou cuidador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64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1,4%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,6%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62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1,4%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7742812"/>
                  </a:ext>
                </a:extLst>
              </a:tr>
              <a:tr h="2894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Pai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,5%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,3%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,5%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863173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06247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DC54E3-9BEE-43C2-BB44-F22B88EA8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1325563"/>
          </a:xfrm>
        </p:spPr>
        <p:txBody>
          <a:bodyPr/>
          <a:lstStyle/>
          <a:p>
            <a:pPr algn="ctr"/>
            <a:r>
              <a:rPr lang="pt-BR" dirty="0"/>
              <a:t>Perfil Comorbidades – Etapa 3</a:t>
            </a:r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id="{D23F62CB-B252-4BFB-8222-FF47D71809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146713"/>
              </p:ext>
            </p:extLst>
          </p:nvPr>
        </p:nvGraphicFramePr>
        <p:xfrm>
          <a:off x="2186609" y="1457738"/>
          <a:ext cx="8057321" cy="4916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7026">
                  <a:extLst>
                    <a:ext uri="{9D8B030D-6E8A-4147-A177-3AD203B41FA5}">
                      <a16:colId xmlns:a16="http://schemas.microsoft.com/office/drawing/2014/main" val="4211613607"/>
                    </a:ext>
                  </a:extLst>
                </a:gridCol>
                <a:gridCol w="1615310">
                  <a:extLst>
                    <a:ext uri="{9D8B030D-6E8A-4147-A177-3AD203B41FA5}">
                      <a16:colId xmlns:a16="http://schemas.microsoft.com/office/drawing/2014/main" val="357680265"/>
                    </a:ext>
                  </a:extLst>
                </a:gridCol>
                <a:gridCol w="596127">
                  <a:extLst>
                    <a:ext uri="{9D8B030D-6E8A-4147-A177-3AD203B41FA5}">
                      <a16:colId xmlns:a16="http://schemas.microsoft.com/office/drawing/2014/main" val="1501924624"/>
                    </a:ext>
                  </a:extLst>
                </a:gridCol>
                <a:gridCol w="692276">
                  <a:extLst>
                    <a:ext uri="{9D8B030D-6E8A-4147-A177-3AD203B41FA5}">
                      <a16:colId xmlns:a16="http://schemas.microsoft.com/office/drawing/2014/main" val="1373039764"/>
                    </a:ext>
                  </a:extLst>
                </a:gridCol>
                <a:gridCol w="504783">
                  <a:extLst>
                    <a:ext uri="{9D8B030D-6E8A-4147-A177-3AD203B41FA5}">
                      <a16:colId xmlns:a16="http://schemas.microsoft.com/office/drawing/2014/main" val="4198143129"/>
                    </a:ext>
                  </a:extLst>
                </a:gridCol>
                <a:gridCol w="730736">
                  <a:extLst>
                    <a:ext uri="{9D8B030D-6E8A-4147-A177-3AD203B41FA5}">
                      <a16:colId xmlns:a16="http://schemas.microsoft.com/office/drawing/2014/main" val="1370566475"/>
                    </a:ext>
                  </a:extLst>
                </a:gridCol>
                <a:gridCol w="504783">
                  <a:extLst>
                    <a:ext uri="{9D8B030D-6E8A-4147-A177-3AD203B41FA5}">
                      <a16:colId xmlns:a16="http://schemas.microsoft.com/office/drawing/2014/main" val="809168602"/>
                    </a:ext>
                  </a:extLst>
                </a:gridCol>
                <a:gridCol w="730736">
                  <a:extLst>
                    <a:ext uri="{9D8B030D-6E8A-4147-A177-3AD203B41FA5}">
                      <a16:colId xmlns:a16="http://schemas.microsoft.com/office/drawing/2014/main" val="2752657779"/>
                    </a:ext>
                  </a:extLst>
                </a:gridCol>
                <a:gridCol w="735544">
                  <a:extLst>
                    <a:ext uri="{9D8B030D-6E8A-4147-A177-3AD203B41FA5}">
                      <a16:colId xmlns:a16="http://schemas.microsoft.com/office/drawing/2014/main" val="2615603972"/>
                    </a:ext>
                  </a:extLst>
                </a:gridCol>
              </a:tblGrid>
              <a:tr h="446960"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Resultado do teste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93618086"/>
                  </a:ext>
                </a:extLst>
              </a:tr>
              <a:tr h="44696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Variável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Categoria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Total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Positivo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Negativo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p-valor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11203364"/>
                  </a:ext>
                </a:extLst>
              </a:tr>
              <a:tr h="446960"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N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%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N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%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N 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%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1511572"/>
                  </a:ext>
                </a:extLst>
              </a:tr>
              <a:tr h="446960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Procurou US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sim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830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17,9%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133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39,0%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697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16,2%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0,001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038366415"/>
                  </a:ext>
                </a:extLst>
              </a:tr>
              <a:tr h="446960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DP_HAS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sim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1459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31,5%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104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30,5%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1355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31,6%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0,211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863224873"/>
                  </a:ext>
                </a:extLst>
              </a:tr>
              <a:tr h="446960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DP_DM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sim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535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11,5%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10,3%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500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11,6%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0,441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920446090"/>
                  </a:ext>
                </a:extLst>
              </a:tr>
              <a:tr h="446960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DP_Asma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sim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404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8,7%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7,0%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380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8,9%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0,253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959119768"/>
                  </a:ext>
                </a:extLst>
              </a:tr>
              <a:tr h="446960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DP_Neoplas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sim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106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97,7%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1,5%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101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2,4%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0,292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729365240"/>
                  </a:ext>
                </a:extLst>
              </a:tr>
              <a:tr h="446960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DP_Renal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sim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91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2,3%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2,9%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81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1,9%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0,181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258747226"/>
                  </a:ext>
                </a:extLst>
              </a:tr>
              <a:tr h="446960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DP_Cardio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sim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269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2,0%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5,9%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249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5,8%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0,961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10671376"/>
                  </a:ext>
                </a:extLst>
              </a:tr>
              <a:tr h="446960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DP_Obesida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sim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544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5,8%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47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13,8%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497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11,6%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0,224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65742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50050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37D6BE-2995-4E60-B877-5A7902356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1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dirty="0"/>
              <a:t>Percentual de </a:t>
            </a:r>
            <a:r>
              <a:rPr lang="pt-BR" sz="4000" dirty="0" err="1"/>
              <a:t>Co-morbidades</a:t>
            </a:r>
            <a:r>
              <a:rPr lang="pt-BR" sz="4000" dirty="0"/>
              <a:t> - estudo de prevalência</a:t>
            </a:r>
            <a:br>
              <a:rPr lang="pt-BR" sz="4000" dirty="0"/>
            </a:br>
            <a:r>
              <a:rPr lang="pt-BR" sz="4000" dirty="0"/>
              <a:t>Comparando Etapas</a:t>
            </a:r>
            <a:br>
              <a:rPr lang="pt-BR" dirty="0"/>
            </a:br>
            <a:endParaRPr lang="pt-BR" dirty="0"/>
          </a:p>
        </p:txBody>
      </p:sp>
      <p:graphicFrame>
        <p:nvGraphicFramePr>
          <p:cNvPr id="9" name="Espaço Reservado para Conteúdo 8">
            <a:extLst>
              <a:ext uri="{FF2B5EF4-FFF2-40B4-BE49-F238E27FC236}">
                <a16:creationId xmlns:a16="http://schemas.microsoft.com/office/drawing/2014/main" id="{23A57699-3D70-44B6-A341-372634EA8B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1691946"/>
              </p:ext>
            </p:extLst>
          </p:nvPr>
        </p:nvGraphicFramePr>
        <p:xfrm>
          <a:off x="838200" y="1825624"/>
          <a:ext cx="10515600" cy="4760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63493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E5E6B6-0019-4507-89DF-0A65438A6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470" y="0"/>
            <a:ext cx="10515600" cy="1325563"/>
          </a:xfrm>
        </p:spPr>
        <p:txBody>
          <a:bodyPr/>
          <a:lstStyle/>
          <a:p>
            <a:pPr algn="ctr"/>
            <a:r>
              <a:rPr lang="pt-BR" dirty="0"/>
              <a:t>Comparando Etapas até aqui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B9E69D86-BCC1-4BDA-8B64-1EED97E6602C}"/>
              </a:ext>
            </a:extLst>
          </p:cNvPr>
          <p:cNvSpPr/>
          <p:nvPr/>
        </p:nvSpPr>
        <p:spPr>
          <a:xfrm>
            <a:off x="10040744" y="3722450"/>
            <a:ext cx="1867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t"/>
            <a:r>
              <a:rPr lang="pt-BR" dirty="0">
                <a:solidFill>
                  <a:srgbClr val="FF0000"/>
                </a:solidFill>
              </a:rPr>
              <a:t>X  = p-valor &lt; 0,05</a:t>
            </a:r>
            <a:endParaRPr lang="pt-BR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7" name="Espaço Reservado para Conteúdo 6">
            <a:extLst>
              <a:ext uri="{FF2B5EF4-FFF2-40B4-BE49-F238E27FC236}">
                <a16:creationId xmlns:a16="http://schemas.microsoft.com/office/drawing/2014/main" id="{464D6481-0793-461B-AE2E-84C3D9F215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631450"/>
              </p:ext>
            </p:extLst>
          </p:nvPr>
        </p:nvGraphicFramePr>
        <p:xfrm>
          <a:off x="957470" y="1325563"/>
          <a:ext cx="8690114" cy="52083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32027">
                  <a:extLst>
                    <a:ext uri="{9D8B030D-6E8A-4147-A177-3AD203B41FA5}">
                      <a16:colId xmlns:a16="http://schemas.microsoft.com/office/drawing/2014/main" val="3057603403"/>
                    </a:ext>
                  </a:extLst>
                </a:gridCol>
                <a:gridCol w="1586029">
                  <a:extLst>
                    <a:ext uri="{9D8B030D-6E8A-4147-A177-3AD203B41FA5}">
                      <a16:colId xmlns:a16="http://schemas.microsoft.com/office/drawing/2014/main" val="4014948196"/>
                    </a:ext>
                  </a:extLst>
                </a:gridCol>
                <a:gridCol w="1586029">
                  <a:extLst>
                    <a:ext uri="{9D8B030D-6E8A-4147-A177-3AD203B41FA5}">
                      <a16:colId xmlns:a16="http://schemas.microsoft.com/office/drawing/2014/main" val="1040245016"/>
                    </a:ext>
                  </a:extLst>
                </a:gridCol>
                <a:gridCol w="1586029">
                  <a:extLst>
                    <a:ext uri="{9D8B030D-6E8A-4147-A177-3AD203B41FA5}">
                      <a16:colId xmlns:a16="http://schemas.microsoft.com/office/drawing/2014/main" val="1738348627"/>
                    </a:ext>
                  </a:extLst>
                </a:gridCol>
              </a:tblGrid>
              <a:tr h="239394"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Variáveis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Etapa 1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Etapa 2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Etapa 3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576112"/>
                  </a:ext>
                </a:extLst>
              </a:tr>
              <a:tr h="239394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 dirty="0">
                          <a:effectLst/>
                        </a:rPr>
                        <a:t>Sexo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X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1213854"/>
                  </a:ext>
                </a:extLst>
              </a:tr>
              <a:tr h="239394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 dirty="0">
                          <a:effectLst/>
                        </a:rPr>
                        <a:t>Faixa Etária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X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15378212"/>
                  </a:ext>
                </a:extLst>
              </a:tr>
              <a:tr h="239394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Raça-cor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37046107"/>
                  </a:ext>
                </a:extLst>
              </a:tr>
              <a:tr h="239394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 dirty="0">
                          <a:effectLst/>
                        </a:rPr>
                        <a:t>Anos de estudo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1231588"/>
                  </a:ext>
                </a:extLst>
              </a:tr>
              <a:tr h="239394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Total de moradores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4909826"/>
                  </a:ext>
                </a:extLst>
              </a:tr>
              <a:tr h="383031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Graduação mais alta do domicílio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17144458"/>
                  </a:ext>
                </a:extLst>
              </a:tr>
              <a:tr h="239394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solidFill>
                            <a:srgbClr val="FF0000"/>
                          </a:solidFill>
                          <a:effectLst/>
                        </a:rPr>
                        <a:t>H-Procurou-UAS</a:t>
                      </a:r>
                      <a:endParaRPr lang="pt-BR" sz="18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pt-BR" sz="1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19719494"/>
                  </a:ext>
                </a:extLst>
              </a:tr>
              <a:tr h="239394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HAS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07002560"/>
                  </a:ext>
                </a:extLst>
              </a:tr>
              <a:tr h="239394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DM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X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14430268"/>
                  </a:ext>
                </a:extLst>
              </a:tr>
              <a:tr h="239394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Asma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X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74261768"/>
                  </a:ext>
                </a:extLst>
              </a:tr>
              <a:tr h="239394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Neoplasia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306002"/>
                  </a:ext>
                </a:extLst>
              </a:tr>
              <a:tr h="239394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Renal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84756164"/>
                  </a:ext>
                </a:extLst>
              </a:tr>
              <a:tr h="239394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Cardio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9633270"/>
                  </a:ext>
                </a:extLst>
              </a:tr>
              <a:tr h="239394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Obesidade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X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021911"/>
                  </a:ext>
                </a:extLst>
              </a:tr>
              <a:tr h="239394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Outra-Cronica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X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17351440"/>
                  </a:ext>
                </a:extLst>
              </a:tr>
              <a:tr h="239394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Número de Comorbidades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4293164"/>
                  </a:ext>
                </a:extLst>
              </a:tr>
              <a:tr h="239394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x p-valor &lt; 0,05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720542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80638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A11D43-64C7-487A-9FF0-C22B97BD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679" y="1"/>
            <a:ext cx="10515600" cy="1060174"/>
          </a:xfrm>
        </p:spPr>
        <p:txBody>
          <a:bodyPr/>
          <a:lstStyle/>
          <a:p>
            <a:pPr algn="ctr"/>
            <a:r>
              <a:rPr lang="pt-BR" dirty="0"/>
              <a:t>Sintomas</a:t>
            </a:r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id="{D44FD9BE-B9E9-42C1-B618-2A6DAB226C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8604460"/>
              </p:ext>
            </p:extLst>
          </p:nvPr>
        </p:nvGraphicFramePr>
        <p:xfrm>
          <a:off x="1404731" y="1060175"/>
          <a:ext cx="8825947" cy="54932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9587">
                  <a:extLst>
                    <a:ext uri="{9D8B030D-6E8A-4147-A177-3AD203B41FA5}">
                      <a16:colId xmlns:a16="http://schemas.microsoft.com/office/drawing/2014/main" val="3627183702"/>
                    </a:ext>
                  </a:extLst>
                </a:gridCol>
                <a:gridCol w="903295">
                  <a:extLst>
                    <a:ext uri="{9D8B030D-6E8A-4147-A177-3AD203B41FA5}">
                      <a16:colId xmlns:a16="http://schemas.microsoft.com/office/drawing/2014/main" val="4061820664"/>
                    </a:ext>
                  </a:extLst>
                </a:gridCol>
                <a:gridCol w="903295">
                  <a:extLst>
                    <a:ext uri="{9D8B030D-6E8A-4147-A177-3AD203B41FA5}">
                      <a16:colId xmlns:a16="http://schemas.microsoft.com/office/drawing/2014/main" val="2230673110"/>
                    </a:ext>
                  </a:extLst>
                </a:gridCol>
                <a:gridCol w="903295">
                  <a:extLst>
                    <a:ext uri="{9D8B030D-6E8A-4147-A177-3AD203B41FA5}">
                      <a16:colId xmlns:a16="http://schemas.microsoft.com/office/drawing/2014/main" val="304757598"/>
                    </a:ext>
                  </a:extLst>
                </a:gridCol>
                <a:gridCol w="903295">
                  <a:extLst>
                    <a:ext uri="{9D8B030D-6E8A-4147-A177-3AD203B41FA5}">
                      <a16:colId xmlns:a16="http://schemas.microsoft.com/office/drawing/2014/main" val="1075773444"/>
                    </a:ext>
                  </a:extLst>
                </a:gridCol>
                <a:gridCol w="903295">
                  <a:extLst>
                    <a:ext uri="{9D8B030D-6E8A-4147-A177-3AD203B41FA5}">
                      <a16:colId xmlns:a16="http://schemas.microsoft.com/office/drawing/2014/main" val="3181888491"/>
                    </a:ext>
                  </a:extLst>
                </a:gridCol>
                <a:gridCol w="903295">
                  <a:extLst>
                    <a:ext uri="{9D8B030D-6E8A-4147-A177-3AD203B41FA5}">
                      <a16:colId xmlns:a16="http://schemas.microsoft.com/office/drawing/2014/main" val="3085777290"/>
                    </a:ext>
                  </a:extLst>
                </a:gridCol>
                <a:gridCol w="903295">
                  <a:extLst>
                    <a:ext uri="{9D8B030D-6E8A-4147-A177-3AD203B41FA5}">
                      <a16:colId xmlns:a16="http://schemas.microsoft.com/office/drawing/2014/main" val="874073764"/>
                    </a:ext>
                  </a:extLst>
                </a:gridCol>
                <a:gridCol w="903295">
                  <a:extLst>
                    <a:ext uri="{9D8B030D-6E8A-4147-A177-3AD203B41FA5}">
                      <a16:colId xmlns:a16="http://schemas.microsoft.com/office/drawing/2014/main" val="1876332539"/>
                    </a:ext>
                  </a:extLst>
                </a:gridCol>
              </a:tblGrid>
              <a:tr h="35250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Resultado do teste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92995239"/>
                  </a:ext>
                </a:extLst>
              </a:tr>
              <a:tr h="35250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Variável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Categoria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Total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Positivo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Negativo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p-valor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6754631"/>
                  </a:ext>
                </a:extLst>
              </a:tr>
              <a:tr h="352508"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N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%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N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%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N 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%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7322855"/>
                  </a:ext>
                </a:extLst>
              </a:tr>
              <a:tr h="352508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Anosmia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sim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406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8,8%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160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46,9%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246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5,7%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0,001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16696171"/>
                  </a:ext>
                </a:extLst>
              </a:tr>
              <a:tr h="352508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Tosse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sim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741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16,0%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124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36,4%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617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14,4%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0,001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757547968"/>
                  </a:ext>
                </a:extLst>
              </a:tr>
              <a:tr h="352508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Fadiga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sim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552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11,9%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112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32,8%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440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10,3%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0,001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907318108"/>
                  </a:ext>
                </a:extLst>
              </a:tr>
              <a:tr h="352508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Mialgia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sim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599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12,9%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108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31,7%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491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11,4%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0,001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25370423"/>
                  </a:ext>
                </a:extLst>
              </a:tr>
              <a:tr h="352508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Febre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sim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322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7,0%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101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29,6%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221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5,1%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0,001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795219327"/>
                  </a:ext>
                </a:extLst>
              </a:tr>
              <a:tr h="352508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Dispnei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sim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427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9,2%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77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22,6%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350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8,2%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0,001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75607089"/>
                  </a:ext>
                </a:extLst>
              </a:tr>
              <a:tr h="352508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Outro_S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sim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385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8,3%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75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22,0%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310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7,2%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0,001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265478033"/>
                  </a:ext>
                </a:extLst>
              </a:tr>
              <a:tr h="352508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Dor_Gar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sim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499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10,8%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74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21,7%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425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9,9%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0,001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55737748"/>
                  </a:ext>
                </a:extLst>
              </a:tr>
              <a:tr h="352508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Diarrei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sim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388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8,4%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63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18,5%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325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7,6%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0,001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99209979"/>
                  </a:ext>
                </a:extLst>
              </a:tr>
              <a:tr h="352508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Dor_Abd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sim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293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6,3%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48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14,1%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245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5,7%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0,001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557231694"/>
                  </a:ext>
                </a:extLst>
              </a:tr>
              <a:tr h="352508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Taquica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sim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282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6,1%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10,0%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248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5,8%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0,001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722181674"/>
                  </a:ext>
                </a:extLst>
              </a:tr>
              <a:tr h="352508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Vomitos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sim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118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2,5%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8,8%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88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2,1%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0,001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183716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64033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83C0DC-B967-474F-8B4D-012F53233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Comparando sintomas no caso </a:t>
            </a:r>
            <a:br>
              <a:rPr lang="pt-BR" dirty="0"/>
            </a:br>
            <a:r>
              <a:rPr lang="pt-BR" dirty="0"/>
              <a:t>positivo e negativo – Etapa 3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3E02E03A-C1F9-47C1-A916-9B40FE8565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7663033"/>
              </p:ext>
            </p:extLst>
          </p:nvPr>
        </p:nvGraphicFramePr>
        <p:xfrm>
          <a:off x="1099930" y="1712118"/>
          <a:ext cx="9939131" cy="47807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46954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55B1F3CB-2676-49B8-83A1-2C9EBB5F4A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2485968"/>
              </p:ext>
            </p:extLst>
          </p:nvPr>
        </p:nvGraphicFramePr>
        <p:xfrm>
          <a:off x="1709530" y="1537252"/>
          <a:ext cx="9409043" cy="47707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39219">
                  <a:extLst>
                    <a:ext uri="{9D8B030D-6E8A-4147-A177-3AD203B41FA5}">
                      <a16:colId xmlns:a16="http://schemas.microsoft.com/office/drawing/2014/main" val="164347245"/>
                    </a:ext>
                  </a:extLst>
                </a:gridCol>
                <a:gridCol w="2542870">
                  <a:extLst>
                    <a:ext uri="{9D8B030D-6E8A-4147-A177-3AD203B41FA5}">
                      <a16:colId xmlns:a16="http://schemas.microsoft.com/office/drawing/2014/main" val="3476250188"/>
                    </a:ext>
                  </a:extLst>
                </a:gridCol>
                <a:gridCol w="1242318">
                  <a:extLst>
                    <a:ext uri="{9D8B030D-6E8A-4147-A177-3AD203B41FA5}">
                      <a16:colId xmlns:a16="http://schemas.microsoft.com/office/drawing/2014/main" val="333003832"/>
                    </a:ext>
                  </a:extLst>
                </a:gridCol>
                <a:gridCol w="1242318">
                  <a:extLst>
                    <a:ext uri="{9D8B030D-6E8A-4147-A177-3AD203B41FA5}">
                      <a16:colId xmlns:a16="http://schemas.microsoft.com/office/drawing/2014/main" val="2469079949"/>
                    </a:ext>
                  </a:extLst>
                </a:gridCol>
                <a:gridCol w="1242318">
                  <a:extLst>
                    <a:ext uri="{9D8B030D-6E8A-4147-A177-3AD203B41FA5}">
                      <a16:colId xmlns:a16="http://schemas.microsoft.com/office/drawing/2014/main" val="1502708116"/>
                    </a:ext>
                  </a:extLst>
                </a:gridCol>
              </a:tblGrid>
              <a:tr h="36698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Sintomas positivos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Etapa 1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Etapa 2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Etapa 3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p-valor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85229660"/>
                  </a:ext>
                </a:extLst>
              </a:tr>
              <a:tr h="366984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Vomitos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14%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8%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8,8%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0,142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0480122"/>
                  </a:ext>
                </a:extLst>
              </a:tr>
              <a:tr h="366984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Taquicardia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16%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13%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10,0%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0,099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56149197"/>
                  </a:ext>
                </a:extLst>
              </a:tr>
              <a:tr h="366984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Dor_Abdominal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20%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15%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14,1%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0,236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85898076"/>
                  </a:ext>
                </a:extLst>
              </a:tr>
              <a:tr h="366984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Diarreia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23%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22%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18,5%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0,41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42807517"/>
                  </a:ext>
                </a:extLst>
              </a:tr>
              <a:tr h="366984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Dor_Garganta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26%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22%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21,7%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0,748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57460088"/>
                  </a:ext>
                </a:extLst>
              </a:tr>
              <a:tr h="366984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Outro_Sintoma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27%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19%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22,0%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0,195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81558972"/>
                  </a:ext>
                </a:extLst>
              </a:tr>
              <a:tr h="366984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Dispneia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29%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solidFill>
                            <a:srgbClr val="FF0000"/>
                          </a:solidFill>
                          <a:effectLst/>
                        </a:rPr>
                        <a:t>18%</a:t>
                      </a:r>
                      <a:endParaRPr lang="pt-BR" sz="1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solidFill>
                            <a:srgbClr val="FF0000"/>
                          </a:solidFill>
                          <a:effectLst/>
                        </a:rPr>
                        <a:t>22,6%</a:t>
                      </a:r>
                      <a:endParaRPr lang="pt-BR" sz="18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0,042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4394556"/>
                  </a:ext>
                </a:extLst>
              </a:tr>
              <a:tr h="366984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Febre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29%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28%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29,6%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0,838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11301689"/>
                  </a:ext>
                </a:extLst>
              </a:tr>
              <a:tr h="366984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Mialgia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38%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28%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31,7%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0,093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8432356"/>
                  </a:ext>
                </a:extLst>
              </a:tr>
              <a:tr h="366984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Fadiga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34%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31%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32,8%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0,653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8497839"/>
                  </a:ext>
                </a:extLst>
              </a:tr>
              <a:tr h="366984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Tosse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40%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40%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36,4%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0,612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9927600"/>
                  </a:ext>
                </a:extLst>
              </a:tr>
              <a:tr h="366984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Anosmia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45%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38%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46,9%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0,063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46267165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F6818BE4-1237-425D-A8FE-327898CB9FFA}"/>
              </a:ext>
            </a:extLst>
          </p:cNvPr>
          <p:cNvSpPr txBox="1"/>
          <p:nvPr/>
        </p:nvSpPr>
        <p:spPr>
          <a:xfrm>
            <a:off x="1842052" y="424069"/>
            <a:ext cx="88922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/>
              <a:t>Comparando Sintomas entre as etapas</a:t>
            </a:r>
          </a:p>
        </p:txBody>
      </p:sp>
    </p:spTree>
    <p:extLst>
      <p:ext uri="{BB962C8B-B14F-4D97-AF65-F5344CB8AC3E}">
        <p14:creationId xmlns:p14="http://schemas.microsoft.com/office/powerpoint/2010/main" val="36776977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B89025-CBF0-40CB-806C-F918D5CEA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583" y="365125"/>
            <a:ext cx="10850217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Percentual de sintomas nos casos positivos por etapa</a:t>
            </a:r>
            <a:br>
              <a:rPr lang="pt-BR" dirty="0"/>
            </a:br>
            <a:endParaRPr lang="pt-BR" dirty="0"/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E5C4EA42-FB49-4DCF-B1FA-837A9B6F95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100954"/>
              </p:ext>
            </p:extLst>
          </p:nvPr>
        </p:nvGraphicFramePr>
        <p:xfrm>
          <a:off x="702366" y="1350167"/>
          <a:ext cx="10310192" cy="52891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08554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5D0FC3-25AF-42EA-B4C5-05A208140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Sintomas: percentual de assintomáticos +</a:t>
            </a:r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id="{82BA4DE3-D456-4AC9-B4A7-1580B021A4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5761647"/>
              </p:ext>
            </p:extLst>
          </p:nvPr>
        </p:nvGraphicFramePr>
        <p:xfrm>
          <a:off x="1060174" y="1948070"/>
          <a:ext cx="8958476" cy="41744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3604">
                  <a:extLst>
                    <a:ext uri="{9D8B030D-6E8A-4147-A177-3AD203B41FA5}">
                      <a16:colId xmlns:a16="http://schemas.microsoft.com/office/drawing/2014/main" val="2364360108"/>
                    </a:ext>
                  </a:extLst>
                </a:gridCol>
                <a:gridCol w="916859">
                  <a:extLst>
                    <a:ext uri="{9D8B030D-6E8A-4147-A177-3AD203B41FA5}">
                      <a16:colId xmlns:a16="http://schemas.microsoft.com/office/drawing/2014/main" val="2533770647"/>
                    </a:ext>
                  </a:extLst>
                </a:gridCol>
                <a:gridCol w="916859">
                  <a:extLst>
                    <a:ext uri="{9D8B030D-6E8A-4147-A177-3AD203B41FA5}">
                      <a16:colId xmlns:a16="http://schemas.microsoft.com/office/drawing/2014/main" val="775340626"/>
                    </a:ext>
                  </a:extLst>
                </a:gridCol>
                <a:gridCol w="916859">
                  <a:extLst>
                    <a:ext uri="{9D8B030D-6E8A-4147-A177-3AD203B41FA5}">
                      <a16:colId xmlns:a16="http://schemas.microsoft.com/office/drawing/2014/main" val="3104674020"/>
                    </a:ext>
                  </a:extLst>
                </a:gridCol>
                <a:gridCol w="916859">
                  <a:extLst>
                    <a:ext uri="{9D8B030D-6E8A-4147-A177-3AD203B41FA5}">
                      <a16:colId xmlns:a16="http://schemas.microsoft.com/office/drawing/2014/main" val="234073201"/>
                    </a:ext>
                  </a:extLst>
                </a:gridCol>
                <a:gridCol w="916859">
                  <a:extLst>
                    <a:ext uri="{9D8B030D-6E8A-4147-A177-3AD203B41FA5}">
                      <a16:colId xmlns:a16="http://schemas.microsoft.com/office/drawing/2014/main" val="327138109"/>
                    </a:ext>
                  </a:extLst>
                </a:gridCol>
                <a:gridCol w="916859">
                  <a:extLst>
                    <a:ext uri="{9D8B030D-6E8A-4147-A177-3AD203B41FA5}">
                      <a16:colId xmlns:a16="http://schemas.microsoft.com/office/drawing/2014/main" val="3863632756"/>
                    </a:ext>
                  </a:extLst>
                </a:gridCol>
                <a:gridCol w="916859">
                  <a:extLst>
                    <a:ext uri="{9D8B030D-6E8A-4147-A177-3AD203B41FA5}">
                      <a16:colId xmlns:a16="http://schemas.microsoft.com/office/drawing/2014/main" val="3991113373"/>
                    </a:ext>
                  </a:extLst>
                </a:gridCol>
                <a:gridCol w="916859">
                  <a:extLst>
                    <a:ext uri="{9D8B030D-6E8A-4147-A177-3AD203B41FA5}">
                      <a16:colId xmlns:a16="http://schemas.microsoft.com/office/drawing/2014/main" val="1687708816"/>
                    </a:ext>
                  </a:extLst>
                </a:gridCol>
              </a:tblGrid>
              <a:tr h="521804"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Resultado do teste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0607302"/>
                  </a:ext>
                </a:extLst>
              </a:tr>
              <a:tr h="52180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Variável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Categoria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Total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Positivo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Negativo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p-valor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2779582"/>
                  </a:ext>
                </a:extLst>
              </a:tr>
              <a:tr h="52180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N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%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N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%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N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%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08477587"/>
                  </a:ext>
                </a:extLst>
              </a:tr>
              <a:tr h="521804">
                <a:tc rowSpan="5"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Número de Sintomas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nenhum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2804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60,5%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96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28,2%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2708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63,1%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0,001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374301634"/>
                  </a:ext>
                </a:extLst>
              </a:tr>
              <a:tr h="52180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711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15,3%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49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14,4%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662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15,4%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86712430"/>
                  </a:ext>
                </a:extLst>
              </a:tr>
              <a:tr h="52180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383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8,3%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10,6%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347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8,1%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33995960"/>
                  </a:ext>
                </a:extLst>
              </a:tr>
              <a:tr h="52180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225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4,9%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7,0%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201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4,7%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08618005"/>
                  </a:ext>
                </a:extLst>
              </a:tr>
              <a:tr h="52180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 ou mais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510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11,0%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136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39,9%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374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8,7%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7688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256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1707F7-A20A-4F96-A810-0E116CFA6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Prevalência</a:t>
            </a:r>
          </a:p>
        </p:txBody>
      </p:sp>
      <p:graphicFrame>
        <p:nvGraphicFramePr>
          <p:cNvPr id="7" name="Espaço Reservado para Conteúdo 6">
            <a:extLst>
              <a:ext uri="{FF2B5EF4-FFF2-40B4-BE49-F238E27FC236}">
                <a16:creationId xmlns:a16="http://schemas.microsoft.com/office/drawing/2014/main" id="{31B56246-C9B7-4348-975D-D418A1DCE9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5028169"/>
              </p:ext>
            </p:extLst>
          </p:nvPr>
        </p:nvGraphicFramePr>
        <p:xfrm>
          <a:off x="838201" y="1484243"/>
          <a:ext cx="10240617" cy="4849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76841">
                  <a:extLst>
                    <a:ext uri="{9D8B030D-6E8A-4147-A177-3AD203B41FA5}">
                      <a16:colId xmlns:a16="http://schemas.microsoft.com/office/drawing/2014/main" val="1231594329"/>
                    </a:ext>
                  </a:extLst>
                </a:gridCol>
                <a:gridCol w="738233">
                  <a:extLst>
                    <a:ext uri="{9D8B030D-6E8A-4147-A177-3AD203B41FA5}">
                      <a16:colId xmlns:a16="http://schemas.microsoft.com/office/drawing/2014/main" val="168476752"/>
                    </a:ext>
                  </a:extLst>
                </a:gridCol>
                <a:gridCol w="851807">
                  <a:extLst>
                    <a:ext uri="{9D8B030D-6E8A-4147-A177-3AD203B41FA5}">
                      <a16:colId xmlns:a16="http://schemas.microsoft.com/office/drawing/2014/main" val="3419746856"/>
                    </a:ext>
                  </a:extLst>
                </a:gridCol>
                <a:gridCol w="1164137">
                  <a:extLst>
                    <a:ext uri="{9D8B030D-6E8A-4147-A177-3AD203B41FA5}">
                      <a16:colId xmlns:a16="http://schemas.microsoft.com/office/drawing/2014/main" val="264344296"/>
                    </a:ext>
                  </a:extLst>
                </a:gridCol>
                <a:gridCol w="695643">
                  <a:extLst>
                    <a:ext uri="{9D8B030D-6E8A-4147-A177-3AD203B41FA5}">
                      <a16:colId xmlns:a16="http://schemas.microsoft.com/office/drawing/2014/main" val="487147180"/>
                    </a:ext>
                  </a:extLst>
                </a:gridCol>
                <a:gridCol w="851807">
                  <a:extLst>
                    <a:ext uri="{9D8B030D-6E8A-4147-A177-3AD203B41FA5}">
                      <a16:colId xmlns:a16="http://schemas.microsoft.com/office/drawing/2014/main" val="348787013"/>
                    </a:ext>
                  </a:extLst>
                </a:gridCol>
                <a:gridCol w="1164137">
                  <a:extLst>
                    <a:ext uri="{9D8B030D-6E8A-4147-A177-3AD203B41FA5}">
                      <a16:colId xmlns:a16="http://schemas.microsoft.com/office/drawing/2014/main" val="603214188"/>
                    </a:ext>
                  </a:extLst>
                </a:gridCol>
                <a:gridCol w="624659">
                  <a:extLst>
                    <a:ext uri="{9D8B030D-6E8A-4147-A177-3AD203B41FA5}">
                      <a16:colId xmlns:a16="http://schemas.microsoft.com/office/drawing/2014/main" val="818774117"/>
                    </a:ext>
                  </a:extLst>
                </a:gridCol>
                <a:gridCol w="795020">
                  <a:extLst>
                    <a:ext uri="{9D8B030D-6E8A-4147-A177-3AD203B41FA5}">
                      <a16:colId xmlns:a16="http://schemas.microsoft.com/office/drawing/2014/main" val="3210338374"/>
                    </a:ext>
                  </a:extLst>
                </a:gridCol>
                <a:gridCol w="1178333">
                  <a:extLst>
                    <a:ext uri="{9D8B030D-6E8A-4147-A177-3AD203B41FA5}">
                      <a16:colId xmlns:a16="http://schemas.microsoft.com/office/drawing/2014/main" val="2328114587"/>
                    </a:ext>
                  </a:extLst>
                </a:gridCol>
              </a:tblGrid>
              <a:tr h="34640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Resultados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Etapa 1: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Etapa 2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Etapa 3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0398439"/>
                  </a:ext>
                </a:extLst>
              </a:tr>
              <a:tr h="346401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Parâmetro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N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Positivo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>
                          <a:effectLst/>
                        </a:rPr>
                        <a:t>Prevalência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N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Positivo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Prevalência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N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Positivo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Prevalência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2540131"/>
                  </a:ext>
                </a:extLst>
              </a:tr>
              <a:tr h="346401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prevalência ES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4.612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97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2,10%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4644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239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5,14%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4633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341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7,36%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76627716"/>
                  </a:ext>
                </a:extLst>
              </a:tr>
              <a:tr h="346401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LI 95%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1,67%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4,50%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6,60%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72298698"/>
                  </a:ext>
                </a:extLst>
              </a:tr>
              <a:tr h="346401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LS 95%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2,52%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5,79%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8,12%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8336353"/>
                  </a:ext>
                </a:extLst>
              </a:tr>
              <a:tr h="346401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prevalência GV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3.304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92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2,79%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3.521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232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6,59%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3559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316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8,88%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96814696"/>
                  </a:ext>
                </a:extLst>
              </a:tr>
              <a:tr h="346401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LI 95%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2,21%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5,76%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7,93%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51584682"/>
                  </a:ext>
                </a:extLst>
              </a:tr>
              <a:tr h="346401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LS 95%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3,36%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7,42%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9,82%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3662554"/>
                  </a:ext>
                </a:extLst>
              </a:tr>
              <a:tr h="346401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extensão doença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1.163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,26%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1041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2,10%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1146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2,27%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36207277"/>
                  </a:ext>
                </a:extLst>
              </a:tr>
              <a:tr h="346401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LI 95%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0,05%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1,19%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1,36%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39942463"/>
                  </a:ext>
                </a:extLst>
              </a:tr>
              <a:tr h="346401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LS 95%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0,75%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3,03%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3,18%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15605185"/>
                  </a:ext>
                </a:extLst>
              </a:tr>
              <a:tr h="346401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Prevalência Interior ES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2.467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0,32%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2.164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29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1,34%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2022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51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2,52%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92203782"/>
                  </a:ext>
                </a:extLst>
              </a:tr>
              <a:tr h="346401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LI 95%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0,08%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0,83%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1,81%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8501620"/>
                  </a:ext>
                </a:extLst>
              </a:tr>
              <a:tr h="346401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LS 95%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0,57%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1,85%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3,23%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49902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6934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>
            <a:extLst>
              <a:ext uri="{FF2B5EF4-FFF2-40B4-BE49-F238E27FC236}">
                <a16:creationId xmlns:a16="http://schemas.microsoft.com/office/drawing/2014/main" id="{8F731AFA-381E-4ABF-95C3-E5E1544E08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4904969"/>
              </p:ext>
            </p:extLst>
          </p:nvPr>
        </p:nvGraphicFramePr>
        <p:xfrm>
          <a:off x="838200" y="622852"/>
          <a:ext cx="10515600" cy="5554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89486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C16D65-0A70-4615-9A75-DB9A6E58F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Total de exames contatos realizados</a:t>
            </a:r>
          </a:p>
        </p:txBody>
      </p:sp>
      <p:graphicFrame>
        <p:nvGraphicFramePr>
          <p:cNvPr id="10" name="Espaço Reservado para Conteúdo 9">
            <a:extLst>
              <a:ext uri="{FF2B5EF4-FFF2-40B4-BE49-F238E27FC236}">
                <a16:creationId xmlns:a16="http://schemas.microsoft.com/office/drawing/2014/main" id="{DFDAA457-DA68-4181-8361-A85AC958B5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0626514"/>
              </p:ext>
            </p:extLst>
          </p:nvPr>
        </p:nvGraphicFramePr>
        <p:xfrm>
          <a:off x="1298713" y="1789043"/>
          <a:ext cx="9395790" cy="47038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8906">
                  <a:extLst>
                    <a:ext uri="{9D8B030D-6E8A-4147-A177-3AD203B41FA5}">
                      <a16:colId xmlns:a16="http://schemas.microsoft.com/office/drawing/2014/main" val="622747993"/>
                    </a:ext>
                  </a:extLst>
                </a:gridCol>
                <a:gridCol w="1340576">
                  <a:extLst>
                    <a:ext uri="{9D8B030D-6E8A-4147-A177-3AD203B41FA5}">
                      <a16:colId xmlns:a16="http://schemas.microsoft.com/office/drawing/2014/main" val="32601609"/>
                    </a:ext>
                  </a:extLst>
                </a:gridCol>
                <a:gridCol w="1181823">
                  <a:extLst>
                    <a:ext uri="{9D8B030D-6E8A-4147-A177-3AD203B41FA5}">
                      <a16:colId xmlns:a16="http://schemas.microsoft.com/office/drawing/2014/main" val="3899448680"/>
                    </a:ext>
                  </a:extLst>
                </a:gridCol>
                <a:gridCol w="1434652">
                  <a:extLst>
                    <a:ext uri="{9D8B030D-6E8A-4147-A177-3AD203B41FA5}">
                      <a16:colId xmlns:a16="http://schemas.microsoft.com/office/drawing/2014/main" val="1970206399"/>
                    </a:ext>
                  </a:extLst>
                </a:gridCol>
                <a:gridCol w="1575764">
                  <a:extLst>
                    <a:ext uri="{9D8B030D-6E8A-4147-A177-3AD203B41FA5}">
                      <a16:colId xmlns:a16="http://schemas.microsoft.com/office/drawing/2014/main" val="2609076668"/>
                    </a:ext>
                  </a:extLst>
                </a:gridCol>
                <a:gridCol w="1605163">
                  <a:extLst>
                    <a:ext uri="{9D8B030D-6E8A-4147-A177-3AD203B41FA5}">
                      <a16:colId xmlns:a16="http://schemas.microsoft.com/office/drawing/2014/main" val="652796858"/>
                    </a:ext>
                  </a:extLst>
                </a:gridCol>
                <a:gridCol w="1128906">
                  <a:extLst>
                    <a:ext uri="{9D8B030D-6E8A-4147-A177-3AD203B41FA5}">
                      <a16:colId xmlns:a16="http://schemas.microsoft.com/office/drawing/2014/main" val="1114484373"/>
                    </a:ext>
                  </a:extLst>
                </a:gridCol>
              </a:tblGrid>
              <a:tr h="39198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Etapa 1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Etapa 2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Etapa 3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8988066"/>
                  </a:ext>
                </a:extLst>
              </a:tr>
              <a:tr h="39198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Valor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prevalência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extensão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prevalência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extensão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prevalência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extensão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80397450"/>
                  </a:ext>
                </a:extLst>
              </a:tr>
              <a:tr h="391986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68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98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191411822"/>
                  </a:ext>
                </a:extLst>
              </a:tr>
              <a:tr h="391986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19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68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4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705777038"/>
                  </a:ext>
                </a:extLst>
              </a:tr>
              <a:tr h="391986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44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4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776113210"/>
                  </a:ext>
                </a:extLst>
              </a:tr>
              <a:tr h="391986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804400455"/>
                  </a:ext>
                </a:extLst>
              </a:tr>
              <a:tr h="391986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70247852"/>
                  </a:ext>
                </a:extLst>
              </a:tr>
              <a:tr h="391986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741799376"/>
                  </a:ext>
                </a:extLst>
              </a:tr>
              <a:tr h="391986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92252601"/>
                  </a:ext>
                </a:extLst>
              </a:tr>
              <a:tr h="391986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592960756"/>
                  </a:ext>
                </a:extLst>
              </a:tr>
              <a:tr h="391986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9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72115348"/>
                  </a:ext>
                </a:extLst>
              </a:tr>
              <a:tr h="391986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Total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59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174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246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15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03140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29253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B4F39B-61C4-415D-BDAA-A9365F2F4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Total de exames contatos realizados – estudo prevalência</a:t>
            </a:r>
          </a:p>
        </p:txBody>
      </p:sp>
      <p:graphicFrame>
        <p:nvGraphicFramePr>
          <p:cNvPr id="10" name="Espaço Reservado para Conteúdo 9">
            <a:extLst>
              <a:ext uri="{FF2B5EF4-FFF2-40B4-BE49-F238E27FC236}">
                <a16:creationId xmlns:a16="http://schemas.microsoft.com/office/drawing/2014/main" id="{770615C9-D26A-4FA6-9677-31D74214FF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5707430"/>
              </p:ext>
            </p:extLst>
          </p:nvPr>
        </p:nvGraphicFramePr>
        <p:xfrm>
          <a:off x="838200" y="1881809"/>
          <a:ext cx="10515600" cy="46110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69597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B4F39B-61C4-415D-BDAA-A9365F2F4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Total de exames contatos realizados – estudo extensão</a:t>
            </a:r>
          </a:p>
        </p:txBody>
      </p:sp>
      <p:graphicFrame>
        <p:nvGraphicFramePr>
          <p:cNvPr id="9" name="Espaço Reservado para Conteúdo 8">
            <a:extLst>
              <a:ext uri="{FF2B5EF4-FFF2-40B4-BE49-F238E27FC236}">
                <a16:creationId xmlns:a16="http://schemas.microsoft.com/office/drawing/2014/main" id="{D5B02BE8-141D-4FFB-B6A4-10B2972176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6569587"/>
              </p:ext>
            </p:extLst>
          </p:nvPr>
        </p:nvGraphicFramePr>
        <p:xfrm>
          <a:off x="838200" y="1825625"/>
          <a:ext cx="10515600" cy="4667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08254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C16D65-0A70-4615-9A75-DB9A6E58F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Total de exames contatos positivos</a:t>
            </a:r>
          </a:p>
        </p:txBody>
      </p:sp>
      <p:graphicFrame>
        <p:nvGraphicFramePr>
          <p:cNvPr id="9" name="Espaço Reservado para Conteúdo 8">
            <a:extLst>
              <a:ext uri="{FF2B5EF4-FFF2-40B4-BE49-F238E27FC236}">
                <a16:creationId xmlns:a16="http://schemas.microsoft.com/office/drawing/2014/main" id="{AFAC2335-2293-473F-8668-0F32268DB9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1278142"/>
              </p:ext>
            </p:extLst>
          </p:nvPr>
        </p:nvGraphicFramePr>
        <p:xfrm>
          <a:off x="1298713" y="1690688"/>
          <a:ext cx="9263270" cy="45643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2984">
                  <a:extLst>
                    <a:ext uri="{9D8B030D-6E8A-4147-A177-3AD203B41FA5}">
                      <a16:colId xmlns:a16="http://schemas.microsoft.com/office/drawing/2014/main" val="1863910928"/>
                    </a:ext>
                  </a:extLst>
                </a:gridCol>
                <a:gridCol w="1321668">
                  <a:extLst>
                    <a:ext uri="{9D8B030D-6E8A-4147-A177-3AD203B41FA5}">
                      <a16:colId xmlns:a16="http://schemas.microsoft.com/office/drawing/2014/main" val="1227289490"/>
                    </a:ext>
                  </a:extLst>
                </a:gridCol>
                <a:gridCol w="1165154">
                  <a:extLst>
                    <a:ext uri="{9D8B030D-6E8A-4147-A177-3AD203B41FA5}">
                      <a16:colId xmlns:a16="http://schemas.microsoft.com/office/drawing/2014/main" val="3160275318"/>
                    </a:ext>
                  </a:extLst>
                </a:gridCol>
                <a:gridCol w="1414415">
                  <a:extLst>
                    <a:ext uri="{9D8B030D-6E8A-4147-A177-3AD203B41FA5}">
                      <a16:colId xmlns:a16="http://schemas.microsoft.com/office/drawing/2014/main" val="1641676316"/>
                    </a:ext>
                  </a:extLst>
                </a:gridCol>
                <a:gridCol w="1553541">
                  <a:extLst>
                    <a:ext uri="{9D8B030D-6E8A-4147-A177-3AD203B41FA5}">
                      <a16:colId xmlns:a16="http://schemas.microsoft.com/office/drawing/2014/main" val="2147653781"/>
                    </a:ext>
                  </a:extLst>
                </a:gridCol>
                <a:gridCol w="1582524">
                  <a:extLst>
                    <a:ext uri="{9D8B030D-6E8A-4147-A177-3AD203B41FA5}">
                      <a16:colId xmlns:a16="http://schemas.microsoft.com/office/drawing/2014/main" val="16259162"/>
                    </a:ext>
                  </a:extLst>
                </a:gridCol>
                <a:gridCol w="1112984">
                  <a:extLst>
                    <a:ext uri="{9D8B030D-6E8A-4147-A177-3AD203B41FA5}">
                      <a16:colId xmlns:a16="http://schemas.microsoft.com/office/drawing/2014/main" val="1037528747"/>
                    </a:ext>
                  </a:extLst>
                </a:gridCol>
              </a:tblGrid>
              <a:tr h="41494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Etapa 1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Etapa 2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Etapa 3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0867367"/>
                  </a:ext>
                </a:extLst>
              </a:tr>
              <a:tr h="41494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Valor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prevalência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extensão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prevalência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extensão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prevalência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extensão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86269563"/>
                  </a:ext>
                </a:extLst>
              </a:tr>
              <a:tr h="414940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65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6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83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199881478"/>
                  </a:ext>
                </a:extLst>
              </a:tr>
              <a:tr h="414940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35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219748067"/>
                  </a:ext>
                </a:extLst>
              </a:tr>
              <a:tr h="414940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12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165263828"/>
                  </a:ext>
                </a:extLst>
              </a:tr>
              <a:tr h="414940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032145392"/>
                  </a:ext>
                </a:extLst>
              </a:tr>
              <a:tr h="414940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282075581"/>
                  </a:ext>
                </a:extLst>
              </a:tr>
              <a:tr h="414940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83278228"/>
                  </a:ext>
                </a:extLst>
              </a:tr>
              <a:tr h="414940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195642255"/>
                  </a:ext>
                </a:extLst>
              </a:tr>
              <a:tr h="414940"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u="none" strike="noStrike">
                          <a:effectLst/>
                        </a:rPr>
                        <a:t>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336957173"/>
                  </a:ext>
                </a:extLst>
              </a:tr>
              <a:tr h="4149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Total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99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136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76362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34518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B4F39B-61C4-415D-BDAA-A9365F2F4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Total de exames contatos positivos – estudo prevalência</a:t>
            </a:r>
          </a:p>
        </p:txBody>
      </p:sp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2C1250F2-FE41-49D5-B5C5-9A4CC6DB44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8364350"/>
              </p:ext>
            </p:extLst>
          </p:nvPr>
        </p:nvGraphicFramePr>
        <p:xfrm>
          <a:off x="838201" y="1855304"/>
          <a:ext cx="10206244" cy="4637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26804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B4F39B-61C4-415D-BDAA-A9365F2F4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Total de exames contatos positivos – estudo extensão</a:t>
            </a:r>
          </a:p>
        </p:txBody>
      </p:sp>
      <p:graphicFrame>
        <p:nvGraphicFramePr>
          <p:cNvPr id="9" name="Espaço Reservado para Conteúdo 8">
            <a:extLst>
              <a:ext uri="{FF2B5EF4-FFF2-40B4-BE49-F238E27FC236}">
                <a16:creationId xmlns:a16="http://schemas.microsoft.com/office/drawing/2014/main" id="{8DC1E1A5-E87C-4125-8ECE-0B3FC57DDB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5520593"/>
              </p:ext>
            </p:extLst>
          </p:nvPr>
        </p:nvGraphicFramePr>
        <p:xfrm>
          <a:off x="838200" y="1825624"/>
          <a:ext cx="10515600" cy="45619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88885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36A0CF-B886-4BFB-9442-094CCA895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pt-BR" dirty="0"/>
              <a:t>Realizados x Positivos nos contatos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8C3BC3DB-3EFE-4F51-B1C5-CC1BCAA818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3693158"/>
              </p:ext>
            </p:extLst>
          </p:nvPr>
        </p:nvGraphicFramePr>
        <p:xfrm>
          <a:off x="1524000" y="396775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7512F291-2CC7-4A69-BFA1-9D18AF4FDB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1366508"/>
              </p:ext>
            </p:extLst>
          </p:nvPr>
        </p:nvGraphicFramePr>
        <p:xfrm>
          <a:off x="3810000" y="1247604"/>
          <a:ext cx="373048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31087A27-B504-492C-B245-A35A4DFD18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6863708"/>
              </p:ext>
            </p:extLst>
          </p:nvPr>
        </p:nvGraphicFramePr>
        <p:xfrm>
          <a:off x="6781800" y="391284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980101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4D39A9-7A9E-4072-98E4-1D0601958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Resultados dos contatos de casos positivos</a:t>
            </a:r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id="{79F37B46-7631-4724-9759-BEA1D22EDE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0156174"/>
              </p:ext>
            </p:extLst>
          </p:nvPr>
        </p:nvGraphicFramePr>
        <p:xfrm>
          <a:off x="384313" y="1690687"/>
          <a:ext cx="11297472" cy="46438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1775">
                  <a:extLst>
                    <a:ext uri="{9D8B030D-6E8A-4147-A177-3AD203B41FA5}">
                      <a16:colId xmlns:a16="http://schemas.microsoft.com/office/drawing/2014/main" val="3713485083"/>
                    </a:ext>
                  </a:extLst>
                </a:gridCol>
                <a:gridCol w="911775">
                  <a:extLst>
                    <a:ext uri="{9D8B030D-6E8A-4147-A177-3AD203B41FA5}">
                      <a16:colId xmlns:a16="http://schemas.microsoft.com/office/drawing/2014/main" val="3790714720"/>
                    </a:ext>
                  </a:extLst>
                </a:gridCol>
                <a:gridCol w="2431404">
                  <a:extLst>
                    <a:ext uri="{9D8B030D-6E8A-4147-A177-3AD203B41FA5}">
                      <a16:colId xmlns:a16="http://schemas.microsoft.com/office/drawing/2014/main" val="533041288"/>
                    </a:ext>
                  </a:extLst>
                </a:gridCol>
                <a:gridCol w="930771">
                  <a:extLst>
                    <a:ext uri="{9D8B030D-6E8A-4147-A177-3AD203B41FA5}">
                      <a16:colId xmlns:a16="http://schemas.microsoft.com/office/drawing/2014/main" val="4187966768"/>
                    </a:ext>
                  </a:extLst>
                </a:gridCol>
                <a:gridCol w="1125474">
                  <a:extLst>
                    <a:ext uri="{9D8B030D-6E8A-4147-A177-3AD203B41FA5}">
                      <a16:colId xmlns:a16="http://schemas.microsoft.com/office/drawing/2014/main" val="1349855582"/>
                    </a:ext>
                  </a:extLst>
                </a:gridCol>
                <a:gridCol w="911775">
                  <a:extLst>
                    <a:ext uri="{9D8B030D-6E8A-4147-A177-3AD203B41FA5}">
                      <a16:colId xmlns:a16="http://schemas.microsoft.com/office/drawing/2014/main" val="2498758802"/>
                    </a:ext>
                  </a:extLst>
                </a:gridCol>
                <a:gridCol w="1125474">
                  <a:extLst>
                    <a:ext uri="{9D8B030D-6E8A-4147-A177-3AD203B41FA5}">
                      <a16:colId xmlns:a16="http://schemas.microsoft.com/office/drawing/2014/main" val="237926961"/>
                    </a:ext>
                  </a:extLst>
                </a:gridCol>
                <a:gridCol w="911775">
                  <a:extLst>
                    <a:ext uri="{9D8B030D-6E8A-4147-A177-3AD203B41FA5}">
                      <a16:colId xmlns:a16="http://schemas.microsoft.com/office/drawing/2014/main" val="1718745727"/>
                    </a:ext>
                  </a:extLst>
                </a:gridCol>
                <a:gridCol w="1125474">
                  <a:extLst>
                    <a:ext uri="{9D8B030D-6E8A-4147-A177-3AD203B41FA5}">
                      <a16:colId xmlns:a16="http://schemas.microsoft.com/office/drawing/2014/main" val="2855874632"/>
                    </a:ext>
                  </a:extLst>
                </a:gridCol>
                <a:gridCol w="911775">
                  <a:extLst>
                    <a:ext uri="{9D8B030D-6E8A-4147-A177-3AD203B41FA5}">
                      <a16:colId xmlns:a16="http://schemas.microsoft.com/office/drawing/2014/main" val="2431893919"/>
                    </a:ext>
                  </a:extLst>
                </a:gridCol>
              </a:tblGrid>
              <a:tr h="580481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Etapa 1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Etapa 2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Etapa 3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665743"/>
                  </a:ext>
                </a:extLst>
              </a:tr>
              <a:tr h="580481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Resultados dos Contatos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Fórmula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Prevalência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Extensão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Prevalência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Extensão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Prevalência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Extensão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0862969"/>
                  </a:ext>
                </a:extLst>
              </a:tr>
              <a:tr h="580481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Número de + do estudo total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( a )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97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239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22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341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0511564"/>
                  </a:ext>
                </a:extLst>
              </a:tr>
              <a:tr h="580481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Exames adicionais nos contatos  de casos +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( b )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138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415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62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534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56895945"/>
                  </a:ext>
                </a:extLst>
              </a:tr>
              <a:tr h="580481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número de contatos +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( c )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37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156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223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6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67766988"/>
                  </a:ext>
                </a:extLst>
              </a:tr>
              <a:tr h="580481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número médio de contatos total por caso +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( b/a)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1,42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1,67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1,74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2,82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1,57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1,38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53820111"/>
                  </a:ext>
                </a:extLst>
              </a:tr>
              <a:tr h="580481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Percentual de + nos contatos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(c/b)*100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26,81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0,00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37,59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61,29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41,76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16,67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6877408"/>
                  </a:ext>
                </a:extLst>
              </a:tr>
              <a:tr h="580481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número médio de contatos +  nos casos +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(c/a)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0,38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0,00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0,65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1,73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>
                          <a:effectLst/>
                        </a:rPr>
                        <a:t>0,65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800" u="none" strike="noStrike" dirty="0">
                          <a:effectLst/>
                        </a:rPr>
                        <a:t>0,23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026869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187213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A465750C-FFDC-4EB8-B45B-5B2D2643F1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108" y="1825625"/>
            <a:ext cx="5801784" cy="4351338"/>
          </a:xfrm>
        </p:spPr>
      </p:pic>
    </p:spTree>
    <p:extLst>
      <p:ext uri="{BB962C8B-B14F-4D97-AF65-F5344CB8AC3E}">
        <p14:creationId xmlns:p14="http://schemas.microsoft.com/office/powerpoint/2010/main" val="3890108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75877B-BABE-4936-9DD0-DB53EA3CD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Prevalência</a:t>
            </a:r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id="{A5822B2A-C5C9-4BA6-A2B9-2F23E85505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6940826"/>
              </p:ext>
            </p:extLst>
          </p:nvPr>
        </p:nvGraphicFramePr>
        <p:xfrm>
          <a:off x="530087" y="1364974"/>
          <a:ext cx="10823713" cy="5261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78734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33B855-C651-408C-96DB-2C880280B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/>
              <a:t>Percentual de variação das prevalências entre etapas</a:t>
            </a:r>
            <a:br>
              <a:rPr lang="pt-BR" dirty="0"/>
            </a:br>
            <a:endParaRPr lang="pt-BR" dirty="0"/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id="{CC07DE44-98D5-42AF-B5D4-178D5B8745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8026455"/>
              </p:ext>
            </p:extLst>
          </p:nvPr>
        </p:nvGraphicFramePr>
        <p:xfrm>
          <a:off x="583096" y="1524000"/>
          <a:ext cx="10770704" cy="4652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7395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66CD3F-1547-48E7-9A59-F41C1118B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6678" y="218664"/>
            <a:ext cx="10267122" cy="1008198"/>
          </a:xfrm>
        </p:spPr>
        <p:txBody>
          <a:bodyPr/>
          <a:lstStyle/>
          <a:p>
            <a:pPr algn="ctr"/>
            <a:r>
              <a:rPr lang="pt-BR" dirty="0"/>
              <a:t>Estimativa População Positiva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718FCFC6-EB61-43F2-92E3-A6A08E4ACF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3520047"/>
              </p:ext>
            </p:extLst>
          </p:nvPr>
        </p:nvGraphicFramePr>
        <p:xfrm>
          <a:off x="1358347" y="1094340"/>
          <a:ext cx="9475306" cy="49486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56801">
                  <a:extLst>
                    <a:ext uri="{9D8B030D-6E8A-4147-A177-3AD203B41FA5}">
                      <a16:colId xmlns:a16="http://schemas.microsoft.com/office/drawing/2014/main" val="405743433"/>
                    </a:ext>
                  </a:extLst>
                </a:gridCol>
                <a:gridCol w="1266581">
                  <a:extLst>
                    <a:ext uri="{9D8B030D-6E8A-4147-A177-3AD203B41FA5}">
                      <a16:colId xmlns:a16="http://schemas.microsoft.com/office/drawing/2014/main" val="149042637"/>
                    </a:ext>
                  </a:extLst>
                </a:gridCol>
                <a:gridCol w="1394842">
                  <a:extLst>
                    <a:ext uri="{9D8B030D-6E8A-4147-A177-3AD203B41FA5}">
                      <a16:colId xmlns:a16="http://schemas.microsoft.com/office/drawing/2014/main" val="3816700006"/>
                    </a:ext>
                  </a:extLst>
                </a:gridCol>
                <a:gridCol w="1026091">
                  <a:extLst>
                    <a:ext uri="{9D8B030D-6E8A-4147-A177-3AD203B41FA5}">
                      <a16:colId xmlns:a16="http://schemas.microsoft.com/office/drawing/2014/main" val="1262322633"/>
                    </a:ext>
                  </a:extLst>
                </a:gridCol>
                <a:gridCol w="1202450">
                  <a:extLst>
                    <a:ext uri="{9D8B030D-6E8A-4147-A177-3AD203B41FA5}">
                      <a16:colId xmlns:a16="http://schemas.microsoft.com/office/drawing/2014/main" val="1846310240"/>
                    </a:ext>
                  </a:extLst>
                </a:gridCol>
                <a:gridCol w="1026091">
                  <a:extLst>
                    <a:ext uri="{9D8B030D-6E8A-4147-A177-3AD203B41FA5}">
                      <a16:colId xmlns:a16="http://schemas.microsoft.com/office/drawing/2014/main" val="3854251084"/>
                    </a:ext>
                  </a:extLst>
                </a:gridCol>
                <a:gridCol w="1202450">
                  <a:extLst>
                    <a:ext uri="{9D8B030D-6E8A-4147-A177-3AD203B41FA5}">
                      <a16:colId xmlns:a16="http://schemas.microsoft.com/office/drawing/2014/main" val="2889146217"/>
                    </a:ext>
                  </a:extLst>
                </a:gridCol>
              </a:tblGrid>
              <a:tr h="35347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Resultados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Etapa 1: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Etapa 2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Etapa 3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2401120"/>
                  </a:ext>
                </a:extLst>
              </a:tr>
              <a:tr h="35347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Parâmetro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N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População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N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>
                          <a:effectLst/>
                        </a:rPr>
                        <a:t>População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N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População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8849608"/>
                  </a:ext>
                </a:extLst>
              </a:tr>
              <a:tr h="35347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ES pop.1*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4.018.650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84.391 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4.018.650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206.559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4.018.650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295.773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26757693"/>
                  </a:ext>
                </a:extLst>
              </a:tr>
              <a:tr h="35347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LI 95%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64.299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180.839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265.231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812803"/>
                  </a:ext>
                </a:extLst>
              </a:tr>
              <a:tr h="35347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LS 95%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100.485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232.680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326.315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06117720"/>
                  </a:ext>
                </a:extLst>
              </a:tr>
              <a:tr h="35347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ES urbana pop.2**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3.457.124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72.600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3.457.124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177.697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3.457.124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254.445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8146454"/>
                  </a:ext>
                </a:extLst>
              </a:tr>
              <a:tr h="35347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LI 95%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57.734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155.571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228.171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10120467"/>
                  </a:ext>
                </a:extLst>
              </a:tr>
              <a:tr h="35347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LS 95%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87.120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200.168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280.719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11682345"/>
                  </a:ext>
                </a:extLst>
              </a:tr>
              <a:tr h="35347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GV pop.3***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1.979.337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55.224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1.979.337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130.439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1.979.337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175.766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55017300"/>
                  </a:ext>
                </a:extLst>
              </a:tr>
              <a:tr h="35347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LI 95%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43.744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114.010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156.962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3995793"/>
                  </a:ext>
                </a:extLst>
              </a:tr>
              <a:tr h="35347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LS 95%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66.506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146.867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194.371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85585013"/>
                  </a:ext>
                </a:extLst>
              </a:tr>
              <a:tr h="35347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População Interior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2.039.313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6.526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2.039.313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27.327</a:t>
                      </a:r>
                      <a:endParaRPr lang="pt-BR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2.039.313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51.391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79861226"/>
                  </a:ext>
                </a:extLst>
              </a:tr>
              <a:tr h="35347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LI 95%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1.632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16.927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36.912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77064"/>
                  </a:ext>
                </a:extLst>
              </a:tr>
              <a:tr h="35347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LS 95%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11.625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37.728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65.870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8716664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5AE938E0-8984-4491-AC82-80F877D099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473286"/>
              </p:ext>
            </p:extLst>
          </p:nvPr>
        </p:nvGraphicFramePr>
        <p:xfrm>
          <a:off x="1590261" y="6175511"/>
          <a:ext cx="7058991" cy="571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58991">
                  <a:extLst>
                    <a:ext uri="{9D8B030D-6E8A-4147-A177-3AD203B41FA5}">
                      <a16:colId xmlns:a16="http://schemas.microsoft.com/office/drawing/2014/main" val="378219893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* População do IBGE 2019 para o ES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925495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** População urbana do IBGE 2019 para o ES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194100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*** População da GV IBGE 2019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0733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6210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42CC28-2B9E-40D9-A648-DC84743E4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Estimativa população positiva</a:t>
            </a:r>
          </a:p>
        </p:txBody>
      </p:sp>
      <p:graphicFrame>
        <p:nvGraphicFramePr>
          <p:cNvPr id="7" name="Espaço Reservado para Conteúdo 6">
            <a:extLst>
              <a:ext uri="{FF2B5EF4-FFF2-40B4-BE49-F238E27FC236}">
                <a16:creationId xmlns:a16="http://schemas.microsoft.com/office/drawing/2014/main" id="{66C63E9A-FB8F-4344-88AD-CA669AD66C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9191503"/>
              </p:ext>
            </p:extLst>
          </p:nvPr>
        </p:nvGraphicFramePr>
        <p:xfrm>
          <a:off x="543339" y="1444486"/>
          <a:ext cx="10810461" cy="5261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25370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4C5BB0-6045-420E-AB9F-9661D28EB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1452" y="365125"/>
            <a:ext cx="10515600" cy="1325563"/>
          </a:xfrm>
        </p:spPr>
        <p:txBody>
          <a:bodyPr/>
          <a:lstStyle/>
          <a:p>
            <a:pPr algn="ctr"/>
            <a:r>
              <a:rPr lang="pt-BR" dirty="0"/>
              <a:t>Crescimento População Positiva ES</a:t>
            </a:r>
          </a:p>
        </p:txBody>
      </p:sp>
      <p:graphicFrame>
        <p:nvGraphicFramePr>
          <p:cNvPr id="7" name="Espaço Reservado para Conteúdo 6">
            <a:extLst>
              <a:ext uri="{FF2B5EF4-FFF2-40B4-BE49-F238E27FC236}">
                <a16:creationId xmlns:a16="http://schemas.microsoft.com/office/drawing/2014/main" id="{5F1F0869-05B9-4D0F-9139-37B4F97BB5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7367724"/>
              </p:ext>
            </p:extLst>
          </p:nvPr>
        </p:nvGraphicFramePr>
        <p:xfrm>
          <a:off x="838200" y="1484243"/>
          <a:ext cx="10515600" cy="51418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2967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4C5BB0-6045-420E-AB9F-9661D28EB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339" y="365125"/>
            <a:ext cx="10823713" cy="1325563"/>
          </a:xfrm>
        </p:spPr>
        <p:txBody>
          <a:bodyPr/>
          <a:lstStyle/>
          <a:p>
            <a:pPr algn="ctr"/>
            <a:r>
              <a:rPr lang="pt-BR" dirty="0"/>
              <a:t>Crescimento População Positiva Grande Vitória</a:t>
            </a:r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id="{20BCD1CE-E800-48EB-9212-E65858CC2D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8344944"/>
              </p:ext>
            </p:extLst>
          </p:nvPr>
        </p:nvGraphicFramePr>
        <p:xfrm>
          <a:off x="838200" y="1825625"/>
          <a:ext cx="10515600" cy="4667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590797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1923</TotalTime>
  <Words>2052</Words>
  <Application>Microsoft Office PowerPoint</Application>
  <PresentationFormat>Widescreen</PresentationFormat>
  <Paragraphs>1274</Paragraphs>
  <Slides>39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39</vt:i4>
      </vt:variant>
    </vt:vector>
  </HeadingPairs>
  <TitlesOfParts>
    <vt:vector size="44" baseType="lpstr">
      <vt:lpstr>Arial</vt:lpstr>
      <vt:lpstr>Calibri</vt:lpstr>
      <vt:lpstr>Calibri Light</vt:lpstr>
      <vt:lpstr>Times New Roman</vt:lpstr>
      <vt:lpstr>Tema do Office</vt:lpstr>
      <vt:lpstr>Resultados Estatísticos Terceira etapa do Inquérito Sorológico</vt:lpstr>
      <vt:lpstr>Resultados dos estudos de prevalência e extensão</vt:lpstr>
      <vt:lpstr>Prevalência</vt:lpstr>
      <vt:lpstr>Prevalência</vt:lpstr>
      <vt:lpstr>Percentual de variação das prevalências entre etapas </vt:lpstr>
      <vt:lpstr>Estimativa População Positiva</vt:lpstr>
      <vt:lpstr>Estimativa população positiva</vt:lpstr>
      <vt:lpstr>Crescimento População Positiva ES</vt:lpstr>
      <vt:lpstr>Crescimento População Positiva Grande Vitória</vt:lpstr>
      <vt:lpstr>Crescimento População Positiva Interior</vt:lpstr>
      <vt:lpstr>Exames realizados</vt:lpstr>
      <vt:lpstr>Casos positivos – Estudo de prevalência</vt:lpstr>
      <vt:lpstr>Número de Casos positivos por município Estudo de prevalência </vt:lpstr>
      <vt:lpstr>Número de Casos positivos por município Estudo de prevalência </vt:lpstr>
      <vt:lpstr>Casos positivos – Estudo de Extensão</vt:lpstr>
      <vt:lpstr>Casos positivos – Municípios - Etapa 2 - Extensão </vt:lpstr>
      <vt:lpstr>Casos positivos – Municípios - Etapa 2 - Extensão </vt:lpstr>
      <vt:lpstr>Comparação entre os casos positivos e negativos – Estudo de prevalência</vt:lpstr>
      <vt:lpstr>Perfil socio-demográfico – Etapa 3</vt:lpstr>
      <vt:lpstr>Variável Idade – Etapa 3</vt:lpstr>
      <vt:lpstr>Perfil domicílio – Etapa 3</vt:lpstr>
      <vt:lpstr>Perfil Comorbidades – Etapa 3</vt:lpstr>
      <vt:lpstr>Percentual de Co-morbidades - estudo de prevalência Comparando Etapas </vt:lpstr>
      <vt:lpstr>Comparando Etapas até aqui</vt:lpstr>
      <vt:lpstr>Sintomas</vt:lpstr>
      <vt:lpstr>Comparando sintomas no caso  positivo e negativo – Etapa 3</vt:lpstr>
      <vt:lpstr>Apresentação do PowerPoint</vt:lpstr>
      <vt:lpstr>Percentual de sintomas nos casos positivos por etapa </vt:lpstr>
      <vt:lpstr>Sintomas: percentual de assintomáticos +</vt:lpstr>
      <vt:lpstr>Apresentação do PowerPoint</vt:lpstr>
      <vt:lpstr>Total de exames contatos realizados</vt:lpstr>
      <vt:lpstr>Total de exames contatos realizados – estudo prevalência</vt:lpstr>
      <vt:lpstr>Total de exames contatos realizados – estudo extensão</vt:lpstr>
      <vt:lpstr>Total de exames contatos positivos</vt:lpstr>
      <vt:lpstr>Total de exames contatos positivos – estudo prevalência</vt:lpstr>
      <vt:lpstr>Total de exames contatos positivos – estudo extensão</vt:lpstr>
      <vt:lpstr>Realizados x Positivos nos contatos</vt:lpstr>
      <vt:lpstr>Resultados dos contatos de casos positivos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Resultados Estatísticos Segunda etapa do Inquérito</dc:title>
  <dc:creator>Eliana Zandonade</dc:creator>
  <cp:lastModifiedBy>Syria Luppi Baptista</cp:lastModifiedBy>
  <cp:revision>104</cp:revision>
  <dcterms:created xsi:type="dcterms:W3CDTF">2020-05-31T12:57:57Z</dcterms:created>
  <dcterms:modified xsi:type="dcterms:W3CDTF">2020-06-13T13:32:53Z</dcterms:modified>
</cp:coreProperties>
</file>