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0"/>
  </p:handoutMasterIdLst>
  <p:sldIdLst>
    <p:sldId id="256" r:id="rId2"/>
    <p:sldId id="265" r:id="rId3"/>
    <p:sldId id="272" r:id="rId4"/>
    <p:sldId id="257" r:id="rId5"/>
    <p:sldId id="258" r:id="rId6"/>
    <p:sldId id="259" r:id="rId7"/>
    <p:sldId id="260" r:id="rId8"/>
    <p:sldId id="267" r:id="rId9"/>
    <p:sldId id="268" r:id="rId10"/>
    <p:sldId id="275" r:id="rId11"/>
    <p:sldId id="269" r:id="rId12"/>
    <p:sldId id="261" r:id="rId13"/>
    <p:sldId id="262" r:id="rId14"/>
    <p:sldId id="271" r:id="rId15"/>
    <p:sldId id="270" r:id="rId16"/>
    <p:sldId id="273" r:id="rId17"/>
    <p:sldId id="277" r:id="rId18"/>
    <p:sldId id="266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E22-CAB5-49D9-9094-BF0750F94AB8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0BDBD-0075-46D0-B7AC-9D30D08572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493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48B7D9-D705-4594-9D05-196C5391495D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241D40-9A97-429B-8084-50BEA595400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  <a:latin typeface="Britannic Bold" pitchFamily="34" charset="0"/>
              </a:rPr>
              <a:t>Luciana Andrade J. Oliveira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Britannic Bold" pitchFamily="34" charset="0"/>
              </a:rPr>
              <a:t>Assistente Social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Britannic Bold" pitchFamily="34" charset="0"/>
              </a:rPr>
              <a:t>Referência Técnica do SISPACTO</a:t>
            </a:r>
          </a:p>
          <a:p>
            <a:r>
              <a:rPr lang="pt-BR" sz="1600" dirty="0" smtClean="0">
                <a:solidFill>
                  <a:schemeClr val="bg1"/>
                </a:solidFill>
                <a:latin typeface="Britannic Bold" pitchFamily="34" charset="0"/>
              </a:rPr>
              <a:t>Articuladora do GT Enfrentamento Sífilis</a:t>
            </a:r>
            <a:endParaRPr lang="pt-BR" sz="1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433731"/>
            <a:ext cx="8305800" cy="17072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bg1"/>
                </a:solidFill>
                <a:latin typeface="Britannic Bold" pitchFamily="34" charset="0"/>
                <a:ea typeface="Arial Unicode MS" pitchFamily="34" charset="-128"/>
                <a:cs typeface="Arial Unicode MS" pitchFamily="34" charset="-128"/>
              </a:rPr>
              <a:t>Estratégias de Enfrentamento à Sífilis Congênita em Linhares/ES</a:t>
            </a:r>
            <a:endParaRPr lang="pt-BR" dirty="0">
              <a:solidFill>
                <a:schemeClr val="bg1"/>
              </a:solidFill>
              <a:latin typeface="Britannic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749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2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950473"/>
              </p:ext>
            </p:extLst>
          </p:nvPr>
        </p:nvGraphicFramePr>
        <p:xfrm>
          <a:off x="425391" y="3284984"/>
          <a:ext cx="8352928" cy="141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502"/>
                <a:gridCol w="1257778"/>
                <a:gridCol w="1080120"/>
                <a:gridCol w="1080120"/>
                <a:gridCol w="1440160"/>
                <a:gridCol w="1152128"/>
                <a:gridCol w="1080120"/>
              </a:tblGrid>
              <a:tr h="33823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PERÍODO INFORMADO DE JANEIRO A JULHO/2018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1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 DE GESTANTES NO PERÍODO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GESTANTES </a:t>
                      </a:r>
                      <a:r>
                        <a:rPr lang="pt-BR" sz="12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NOTIFICADAS COM SÍFILIS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GESTANTES </a:t>
                      </a:r>
                      <a:r>
                        <a:rPr lang="pt-BR" sz="12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TRATADAS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PARCEIROS TRATADOS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TESTES </a:t>
                      </a:r>
                      <a:r>
                        <a:rPr lang="pt-BR" sz="12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SÍFILIS REALIZADOS EM GESTANTE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CONSULTAS </a:t>
                      </a:r>
                      <a:r>
                        <a:rPr lang="pt-BR" sz="12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PRÉ-NATAL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CASOS DE SÍFILIS CONGÊNITA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3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960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1588</a:t>
                      </a:r>
                      <a:endParaRPr lang="pt-BR" sz="1400" b="1" dirty="0"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11.902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95736" y="15031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SECRETARIA  MUNICIPAL  </a:t>
            </a: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SAÚDE</a:t>
            </a:r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PLANILHA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MONITORAMENTO 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VIGILÂNCIA </a:t>
            </a: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 SÍFILIS NA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GESTAÇÃO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66745"/>
            <a:ext cx="749935" cy="84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1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PRINCIPAIS AVANÇOS</a:t>
            </a:r>
            <a:endParaRPr lang="pt-BR" sz="62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endParaRPr lang="pt-BR" sz="62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Criação </a:t>
            </a: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Grupo de Trabalho para discussão dos casos e revisão do protocolo assistencial junto com as equipes de saúde do município.</a:t>
            </a:r>
          </a:p>
          <a:p>
            <a:pPr algn="just">
              <a:buFontTx/>
              <a:buChar char="-"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Elaboração 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Plano Municipal, </a:t>
            </a: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é acompanhado pelo GT em sua execução, buscando mitigar os problemas que surgem no decorrer do processo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O Plano é adequado de acordo com as necessidades identificadas.</a:t>
            </a: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Reuniões 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mensais do Grupo de Trabalho (alinhamento interno e com </a:t>
            </a: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equipes de Atenção 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Primária e referências de serviços do município), </a:t>
            </a: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discussão dos casos de sífilis 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congênita, para revisão dos processos e proposições. </a:t>
            </a: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Organização de reuniões sistemáticas sobre Atenção ao Pré-Natal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buNone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Sensibilização dos profissionais na adesão das propostas de melhorias apresentadas.</a:t>
            </a:r>
          </a:p>
          <a:p>
            <a:pPr marL="0" indent="0" algn="just">
              <a:buNone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Intensificação na realização dos teste rápidos na primeira consulta (teste gravidez, HIV, sífilis e hepatite)</a:t>
            </a: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6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Descentralização da aplicação da Penicilina para as Unidades de Saúde, favorecendo o acesso ao </a:t>
            </a:r>
            <a:r>
              <a:rPr lang="pt-BR" sz="6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tratamento (Setembro/2018)</a:t>
            </a:r>
            <a:r>
              <a:rPr lang="pt-BR" sz="6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endParaRPr lang="pt-BR" sz="6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24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154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PRINCIPAIS </a:t>
            </a:r>
            <a:r>
              <a:rPr lang="pt-BR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AVANÇOS</a:t>
            </a:r>
            <a:endParaRPr lang="pt-BR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Estabelecimento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Dia D Semanal para diagnostico inicial e tratamento da população em geral.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Ajustes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sobre o prazo dos resultados de exames positivos para início imediato do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tratamento.</a:t>
            </a: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Implementação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 Kits Gestantes para incentivo a participação nas consultas e palestras sobre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pré-natal.</a:t>
            </a: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Fortalecimento da liberação de exames para as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gestantes: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compromisso da gestão municipal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 garantir a oferta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exames para as gestantes.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Melhoria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quantitativo de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notificações de vigilância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Unidades Básicas de Saúde.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stímulo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participação do parceiro no acompanhamento do pré-natal da gestante.</a:t>
            </a:r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8123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AÇÕES EM DESENVOLVIMENTO </a:t>
            </a:r>
            <a:endParaRPr lang="pt-BR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Garantir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agendamento da consulta odontológica para as gestantes no momento da primeira consulta de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pré-natal.</a:t>
            </a: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Melhorias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 US: aquisição de cadeiras, computadores, suporte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administrativo.</a:t>
            </a: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Fortalecimento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 ações de educação permanente no âmbito da vigilância epidemiológica, atenção primária e atenção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especializada.</a:t>
            </a: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Promoção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ações </a:t>
            </a:r>
            <a:r>
              <a:rPr lang="pt-BR" sz="16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intersetoriais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 Secretaria de Assistência Social e 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Educação.</a:t>
            </a: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Elaboração do Protocolo Municipal de Enfermagem (regulando a administração de penicilina nas </a:t>
            </a:r>
            <a:r>
              <a:rPr lang="pt-BR" sz="16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US’s</a:t>
            </a: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Criação do Comitê Municipal </a:t>
            </a:r>
            <a:r>
              <a:rPr lang="pt-BR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Transmissão Vertical da Sífilis, HIV e Hepatites B e C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7783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8657">
            <a:off x="692781" y="786143"/>
            <a:ext cx="3816424" cy="3024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8236">
            <a:off x="4178134" y="827982"/>
            <a:ext cx="3997144" cy="2304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141">
            <a:off x="2476661" y="3540594"/>
            <a:ext cx="4392488" cy="259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4251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0760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Realização de prevenção da sífilis na população em geral (intensificar ações de educação em saúde para prevenção e tratamento); ampliar o uso </a:t>
            </a:r>
            <a:r>
              <a:rPr lang="pt-BR" sz="16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mídias</a:t>
            </a:r>
            <a:endParaRPr lang="pt-BR" sz="1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Captação precoce das gestantes  e adesão do parceiro ao acompanhamento no pré-natal (participar de pelo menos duas consultas) e ao tratamento</a:t>
            </a: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Melhorar o acompanhamento do paciente pós tratamento (segmento) – manter foco de vigilância no território</a:t>
            </a:r>
          </a:p>
          <a:p>
            <a:pPr marL="0" indent="0">
              <a:buNone/>
            </a:pPr>
            <a:endParaRPr lang="pt-BR" sz="1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Alimentação adequada dos sistemas de informação e notificações em tempo oportuno</a:t>
            </a: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Manutenção dos estoque de insumos (testes rápidos e exames laboratoriais) e medicamento (penicilina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pt-BR" sz="1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Alinhamento com os laboratórios a respeito das análises dos exames de VDRL (vários laboratórios contratados)</a:t>
            </a: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4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DESAFIOS</a:t>
            </a:r>
            <a:r>
              <a:rPr lang="pt-BR" sz="2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32812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Financiamento estadual para ampliação das equipes de atenção primária. Adequação do número de profissionais de acordo com a demanda dos territórios) nas equipes de atenção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primária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Políticas de recursos humanos que favoreçam a permanência dos profissionais nas equipes de atenção primária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Educação permanente estabelecida no processo de trabalho das equipes de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saúde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Ações 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prevenção da gravidez na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adolescência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Intensificar as ações de educação em saúde relacionadas a </a:t>
            </a:r>
            <a:r>
              <a:rPr lang="pt-BR" sz="1600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pré-concepção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planejamento familiar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>
              <a:buNone/>
            </a:pP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Organização de fluxos para realização de vasectomias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ligaduras 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mães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múltiplos </a:t>
            </a:r>
            <a:r>
              <a:rPr lang="pt-BR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filhos e em situação de vulnerabilidade </a:t>
            </a:r>
            <a:r>
              <a:rPr lang="pt-BR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social.</a:t>
            </a:r>
            <a:endParaRPr lang="pt-BR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16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DESAFIOS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047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7300012"/>
              </p:ext>
            </p:extLst>
          </p:nvPr>
        </p:nvGraphicFramePr>
        <p:xfrm>
          <a:off x="1979712" y="2924944"/>
          <a:ext cx="5256584" cy="1189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194"/>
                <a:gridCol w="1568181"/>
                <a:gridCol w="2102209"/>
              </a:tblGrid>
              <a:tr h="297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ANO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Nº CASOS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INCIDÊNCIA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7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2018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6,08/1.000 NV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7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2019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2,84/1.000 NV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7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0,4/1.000 NV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pt-BR" sz="2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4" y="9958"/>
            <a:ext cx="829786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83" y="1916832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3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960440" cy="3312368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Retângulo 1"/>
          <p:cNvSpPr/>
          <p:nvPr/>
        </p:nvSpPr>
        <p:spPr>
          <a:xfrm>
            <a:off x="3923928" y="40770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Tudo o que um sonho precisa para ser realizado é alguém que acredite que ele possa ser realizado. </a:t>
            </a:r>
          </a:p>
          <a:p>
            <a:pPr algn="r"/>
            <a:endParaRPr lang="pt-BR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Roberto </a:t>
            </a: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Shinyashiki</a:t>
            </a:r>
          </a:p>
          <a:p>
            <a:pPr algn="r"/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Obrigado!!!</a:t>
            </a:r>
          </a:p>
          <a:p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sultado de imagem para crianÃ§as nascendo sem sÃ­fil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5400040" cy="4058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14925"/>
            <a:ext cx="3744416" cy="17986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6375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 pensamento, uma missão:</a:t>
            </a:r>
          </a:p>
          <a:p>
            <a:pPr marL="0" indent="0" algn="ctr">
              <a:buNone/>
            </a:pPr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pt-BR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 criança que nasce sem sífilis, investimos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infância 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respondendo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ao presente e, simultaneamente, 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lançamos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bases do futuro.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1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Contexto Linhares: aumento do número de casos novos de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sífilis congênita em menor de 01 ano. </a:t>
            </a:r>
            <a:endParaRPr lang="pt-BR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Maiores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incidências 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registradas: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2006  (taxa de 15,6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mil nascidos 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vivos – 36 casos )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2015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(taxa de 14,9 por 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nascidos </a:t>
            </a: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vivos – 41 casos)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 de 2017, encerramos com 32 casos positivos para sífilis congênita.  </a:t>
            </a:r>
            <a:endParaRPr lang="pt-BR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/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/>
            <a:endParaRPr lang="pt-BR" dirty="0">
              <a:latin typeface="Britannic Bold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88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526704"/>
              </p:ext>
            </p:extLst>
          </p:nvPr>
        </p:nvGraphicFramePr>
        <p:xfrm>
          <a:off x="1115616" y="2708920"/>
          <a:ext cx="6768751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240"/>
                <a:gridCol w="1618240"/>
                <a:gridCol w="1618240"/>
                <a:gridCol w="191403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Ano de nascimento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Nascidos Vivos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N° casos Sífilis Congênita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Taxa Incidência/ por mil nascidos vivos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2.251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2.361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2.451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2.667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15616" y="155679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NÚMERO ABSOLUTO DE CASOS NOVOS DE SÍFILIS CONGÊNITA E TAXA DE INCIDÊNCIA  LINHARES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(2006 – 2017)</a:t>
            </a:r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3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Abril/2017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Formação do </a:t>
            </a: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Grupo de </a:t>
            </a:r>
            <a:r>
              <a:rPr lang="pt-B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Trabalho (GT), </a:t>
            </a: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formado por profissionais das áreas técnicas da SEMUS (Planejamento, Atenção Primária, Saúde da Mulher, IST Aids, Vigilância Epidemiológica, Maternidade (Hospital Rio Doce). </a:t>
            </a:r>
            <a:endParaRPr lang="pt-B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Realização de reuniões semanais para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estudar o plano estadual</a:t>
            </a:r>
            <a:r>
              <a:rPr lang="pt-B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a partir das discussões,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identificar os nós críticos</a:t>
            </a:r>
            <a:r>
              <a:rPr lang="pt-B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cada ação e propor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medidas de intervenção </a:t>
            </a:r>
            <a:r>
              <a:rPr lang="pt-B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a construção do </a:t>
            </a:r>
            <a:r>
              <a:rPr lang="pt-BR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PLANO MUNICIPAL DE ENFRENTAMENTO À SÍFILIS CONGÊNITA EM LINHARES</a:t>
            </a:r>
            <a:r>
              <a:rPr lang="pt-BR" b="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buNone/>
            </a:pPr>
            <a:endParaRPr lang="pt-BR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99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pt-BR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Plano tem por objetivo </a:t>
            </a:r>
            <a:r>
              <a:rPr lang="pt-BR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reorientar as intervenções sanitárias 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realizadas no município em resposta ao aumento do número de casos de sífilis congênita verificada nos últimos anos. Considerando que a sífilis congênita é um grave problema de saúde pública e considerando que a responsabilidade de enfrentamento é dever de todos, entes públicos e sociedade civil, o documento aponta as ações a serem desenvolvidas em âmbito municipal no enfrentamento da sífilis congênita: </a:t>
            </a:r>
            <a:r>
              <a:rPr lang="pt-BR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tratamento, prevenção e controle, promoção da saúde</a:t>
            </a: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pt-BR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33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035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EIXOS DE INTERVENÇÃO DO PLANO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Assistência, Vigilância, Gestão e Governança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Mobilização Social e Comunicação 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Educação Permanente. 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	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FOCO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Mobilização social e institucional para enfrentamento deste desafio em saúde pública bem como </a:t>
            </a:r>
            <a:r>
              <a:rPr lang="pt-BR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vencer as práticas desarticuladas da rede de atenção à saúde </a:t>
            </a:r>
            <a:r>
              <a:rPr lang="pt-B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prevenção, diagnóstico e tratamento da sífilis adquirida, sífilis em gestante e sífilis congênita.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14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332656"/>
            <a:ext cx="9144000" cy="5763344"/>
          </a:xfrm>
        </p:spPr>
        <p:txBody>
          <a:bodyPr/>
          <a:lstStyle/>
          <a:p>
            <a:pPr marL="0" indent="0" algn="ctr">
              <a:buNone/>
            </a:pPr>
            <a:endParaRPr lang="pt-BR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pt-BR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311" y="3717032"/>
            <a:ext cx="3429000" cy="2095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872" y="3011553"/>
            <a:ext cx="3168352" cy="2266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Retângulo 3"/>
          <p:cNvSpPr/>
          <p:nvPr/>
        </p:nvSpPr>
        <p:spPr>
          <a:xfrm>
            <a:off x="573388" y="1196752"/>
            <a:ext cx="7979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Casos de Sífilis Congênita </a:t>
            </a:r>
            <a:r>
              <a:rPr lang="pt-B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Linhares:</a:t>
            </a:r>
          </a:p>
          <a:p>
            <a:endParaRPr lang="pt-BR" sz="2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	JANEIRO À JULHO /2018 -  </a:t>
            </a:r>
            <a:r>
              <a:rPr lang="pt-BR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08 CASOS</a:t>
            </a:r>
          </a:p>
        </p:txBody>
      </p:sp>
    </p:spTree>
    <p:extLst>
      <p:ext uri="{BB962C8B-B14F-4D97-AF65-F5344CB8AC3E}">
        <p14:creationId xmlns:p14="http://schemas.microsoft.com/office/powerpoint/2010/main" xmlns="" val="1007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606</TotalTime>
  <Words>1027</Words>
  <Application>Microsoft Office PowerPoint</Application>
  <PresentationFormat>Apresentação na tela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Papel</vt:lpstr>
      <vt:lpstr> Estratégias de Enfrentamento à Sífilis Congênita em Linhares/ES</vt:lpstr>
      <vt:lpstr>Slide 2</vt:lpstr>
      <vt:lpstr>Slide 3</vt:lpstr>
      <vt:lpstr>Slide 4</vt:lpstr>
      <vt:lpstr>Slide 5</vt:lpstr>
      <vt:lpstr>Slide 6</vt:lpstr>
      <vt:lpstr>      </vt:lpstr>
      <vt:lpstr>Slide 8</vt:lpstr>
      <vt:lpstr>Slide 9</vt:lpstr>
      <vt:lpstr>Slide 10</vt:lpstr>
      <vt:lpstr>Slide 11</vt:lpstr>
      <vt:lpstr>Slide 12</vt:lpstr>
      <vt:lpstr>AÇÕES EM DESENVOLVIMENTO </vt:lpstr>
      <vt:lpstr>Slide 14</vt:lpstr>
      <vt:lpstr> DESAFIOS </vt:lpstr>
      <vt:lpstr>DESAFIOS</vt:lpstr>
      <vt:lpstr>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Enfrentamento à Sífilis Congênita</dc:title>
  <dc:creator>Luciana de Oliveira</dc:creator>
  <cp:lastModifiedBy>isabelpimentel</cp:lastModifiedBy>
  <cp:revision>37</cp:revision>
  <cp:lastPrinted>2018-09-18T14:28:50Z</cp:lastPrinted>
  <dcterms:created xsi:type="dcterms:W3CDTF">2018-05-18T12:38:05Z</dcterms:created>
  <dcterms:modified xsi:type="dcterms:W3CDTF">2018-09-19T11:49:55Z</dcterms:modified>
</cp:coreProperties>
</file>