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338" r:id="rId2"/>
    <p:sldId id="390" r:id="rId3"/>
    <p:sldId id="449" r:id="rId4"/>
    <p:sldId id="405" r:id="rId5"/>
    <p:sldId id="451" r:id="rId6"/>
    <p:sldId id="453" r:id="rId7"/>
    <p:sldId id="461" r:id="rId8"/>
    <p:sldId id="460" r:id="rId9"/>
    <p:sldId id="459" r:id="rId10"/>
    <p:sldId id="458" r:id="rId11"/>
    <p:sldId id="462" r:id="rId12"/>
    <p:sldId id="455" r:id="rId13"/>
    <p:sldId id="450" r:id="rId14"/>
    <p:sldId id="396" r:id="rId15"/>
    <p:sldId id="406" r:id="rId16"/>
    <p:sldId id="395" r:id="rId17"/>
    <p:sldId id="400" r:id="rId18"/>
    <p:sldId id="412" r:id="rId19"/>
    <p:sldId id="409" r:id="rId20"/>
    <p:sldId id="463" r:id="rId21"/>
    <p:sldId id="464" r:id="rId22"/>
    <p:sldId id="467" r:id="rId23"/>
    <p:sldId id="468" r:id="rId24"/>
    <p:sldId id="465" r:id="rId25"/>
    <p:sldId id="473" r:id="rId26"/>
    <p:sldId id="469" r:id="rId27"/>
    <p:sldId id="466" r:id="rId28"/>
    <p:sldId id="486" r:id="rId29"/>
    <p:sldId id="474" r:id="rId30"/>
    <p:sldId id="489" r:id="rId31"/>
    <p:sldId id="340" r:id="rId32"/>
    <p:sldId id="351" r:id="rId33"/>
    <p:sldId id="488" r:id="rId34"/>
    <p:sldId id="346" r:id="rId35"/>
    <p:sldId id="343" r:id="rId36"/>
    <p:sldId id="344" r:id="rId37"/>
    <p:sldId id="345" r:id="rId38"/>
    <p:sldId id="350" r:id="rId39"/>
    <p:sldId id="487" r:id="rId40"/>
    <p:sldId id="352" r:id="rId41"/>
    <p:sldId id="448" r:id="rId42"/>
    <p:sldId id="367" r:id="rId43"/>
    <p:sldId id="371" r:id="rId44"/>
    <p:sldId id="373" r:id="rId45"/>
    <p:sldId id="368" r:id="rId46"/>
    <p:sldId id="372" r:id="rId47"/>
    <p:sldId id="376" r:id="rId48"/>
    <p:sldId id="374" r:id="rId49"/>
    <p:sldId id="375" r:id="rId50"/>
    <p:sldId id="379" r:id="rId51"/>
    <p:sldId id="377" r:id="rId52"/>
    <p:sldId id="381" r:id="rId53"/>
    <p:sldId id="383" r:id="rId54"/>
    <p:sldId id="389" r:id="rId55"/>
    <p:sldId id="386" r:id="rId56"/>
    <p:sldId id="387" r:id="rId57"/>
    <p:sldId id="314" r:id="rId58"/>
    <p:sldId id="471" r:id="rId59"/>
    <p:sldId id="472" r:id="rId6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927"/>
    <a:srgbClr val="D47FB6"/>
    <a:srgbClr val="41719C"/>
    <a:srgbClr val="2D328D"/>
    <a:srgbClr val="F47F30"/>
    <a:srgbClr val="6EBE4B"/>
    <a:srgbClr val="A74286"/>
    <a:srgbClr val="6DBE4C"/>
    <a:srgbClr val="871E63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3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nnysmourao\Downloads\Tabela%20951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nnysmourao\Downloads\Tabela%203586_atividade%20economica_sex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&#225;lia\Downloads\Serie%20hist&#243;rica%20ESU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pPr>
            <a:r>
              <a:rPr lang="pt-BR" b="1" dirty="0" smtClean="0">
                <a:solidFill>
                  <a:schemeClr val="tx2"/>
                </a:solidFill>
                <a:effectLst/>
              </a:rPr>
              <a:t>Pirâmide</a:t>
            </a:r>
            <a:r>
              <a:rPr lang="pt-BR" b="1" baseline="0" dirty="0" smtClean="0">
                <a:solidFill>
                  <a:schemeClr val="tx2"/>
                </a:solidFill>
                <a:effectLst/>
              </a:rPr>
              <a:t> etária</a:t>
            </a:r>
            <a:endParaRPr lang="pt-BR" b="1" dirty="0">
              <a:solidFill>
                <a:schemeClr val="tx2"/>
              </a:solidFill>
              <a:effectLst/>
            </a:endParaRPr>
          </a:p>
        </c:rich>
      </c:tx>
      <c:layout>
        <c:manualLayout>
          <c:xMode val="edge"/>
          <c:yMode val="edge"/>
          <c:x val="0.38723380602499902"/>
          <c:y val="2.064159067850780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92966533581233"/>
          <c:y val="0.155174652777778"/>
          <c:w val="0.75466996540766396"/>
          <c:h val="0.6213961805555560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Tabela!$I$8</c:f>
              <c:strCache>
                <c:ptCount val="1"/>
                <c:pt idx="0">
                  <c:v>Mulheres</c:v>
                </c:pt>
              </c:strCache>
            </c:strRef>
          </c:tx>
          <c:spPr>
            <a:solidFill>
              <a:srgbClr val="F47F30"/>
            </a:solidFill>
            <a:ln>
              <a:noFill/>
            </a:ln>
            <a:effectLst/>
          </c:spPr>
          <c:invertIfNegative val="0"/>
          <c:cat>
            <c:strRef>
              <c:f>Tabela!$G$9:$G$29</c:f>
              <c:strCache>
                <c:ptCount val="21"/>
                <c:pt idx="0">
                  <c:v>0 a 4 anos</c:v>
                </c:pt>
                <c:pt idx="1">
                  <c:v>5 a 9 anos</c:v>
                </c:pt>
                <c:pt idx="2">
                  <c:v>10 a 14 anos</c:v>
                </c:pt>
                <c:pt idx="3">
                  <c:v>15 a 19 anos</c:v>
                </c:pt>
                <c:pt idx="4">
                  <c:v>20 a 24 anos</c:v>
                </c:pt>
                <c:pt idx="5">
                  <c:v>25 a 29 anos</c:v>
                </c:pt>
                <c:pt idx="6">
                  <c:v>30 a 34 anos</c:v>
                </c:pt>
                <c:pt idx="7">
                  <c:v>35 a 39 anos</c:v>
                </c:pt>
                <c:pt idx="8">
                  <c:v>40 a 44 anos</c:v>
                </c:pt>
                <c:pt idx="9">
                  <c:v>45 a 49 anos</c:v>
                </c:pt>
                <c:pt idx="10">
                  <c:v>50 a 54 anos</c:v>
                </c:pt>
                <c:pt idx="11">
                  <c:v>55 a 59 anos</c:v>
                </c:pt>
                <c:pt idx="12">
                  <c:v>60 a 64 anos</c:v>
                </c:pt>
                <c:pt idx="13">
                  <c:v>65 a 69 anos</c:v>
                </c:pt>
                <c:pt idx="14">
                  <c:v>70 a 74 anos</c:v>
                </c:pt>
                <c:pt idx="15">
                  <c:v>75 a 79 anos</c:v>
                </c:pt>
                <c:pt idx="16">
                  <c:v>80 a 84 anos</c:v>
                </c:pt>
                <c:pt idx="17">
                  <c:v>85 a 89 anos</c:v>
                </c:pt>
                <c:pt idx="18">
                  <c:v>90 a 94 anos</c:v>
                </c:pt>
                <c:pt idx="19">
                  <c:v>95 a 99 anos</c:v>
                </c:pt>
                <c:pt idx="20">
                  <c:v>100 anos ou mais</c:v>
                </c:pt>
              </c:strCache>
            </c:strRef>
          </c:cat>
          <c:val>
            <c:numRef>
              <c:f>Tabela!$I$9:$I$29</c:f>
              <c:numCache>
                <c:formatCode>General</c:formatCode>
                <c:ptCount val="21"/>
                <c:pt idx="0">
                  <c:v>118011</c:v>
                </c:pt>
                <c:pt idx="1">
                  <c:v>124589</c:v>
                </c:pt>
                <c:pt idx="2">
                  <c:v>120550</c:v>
                </c:pt>
                <c:pt idx="3">
                  <c:v>125788</c:v>
                </c:pt>
                <c:pt idx="4">
                  <c:v>137294</c:v>
                </c:pt>
                <c:pt idx="5">
                  <c:v>141409</c:v>
                </c:pt>
                <c:pt idx="6">
                  <c:v>148966</c:v>
                </c:pt>
                <c:pt idx="7">
                  <c:v>161001</c:v>
                </c:pt>
                <c:pt idx="8">
                  <c:v>161363</c:v>
                </c:pt>
                <c:pt idx="9">
                  <c:v>134083</c:v>
                </c:pt>
                <c:pt idx="10">
                  <c:v>125474</c:v>
                </c:pt>
                <c:pt idx="11">
                  <c:v>118586</c:v>
                </c:pt>
                <c:pt idx="12">
                  <c:v>106352</c:v>
                </c:pt>
                <c:pt idx="13">
                  <c:v>86373</c:v>
                </c:pt>
                <c:pt idx="14">
                  <c:v>60581</c:v>
                </c:pt>
                <c:pt idx="15">
                  <c:v>39241</c:v>
                </c:pt>
                <c:pt idx="16">
                  <c:v>27254</c:v>
                </c:pt>
                <c:pt idx="17">
                  <c:v>16298</c:v>
                </c:pt>
                <c:pt idx="18">
                  <c:v>7655</c:v>
                </c:pt>
                <c:pt idx="19">
                  <c:v>2303</c:v>
                </c:pt>
                <c:pt idx="20">
                  <c:v>478</c:v>
                </c:pt>
              </c:numCache>
            </c:numRef>
          </c:val>
        </c:ser>
        <c:ser>
          <c:idx val="0"/>
          <c:order val="1"/>
          <c:tx>
            <c:strRef>
              <c:f>Tabela!$H$8</c:f>
              <c:strCache>
                <c:ptCount val="1"/>
                <c:pt idx="0">
                  <c:v>Homens</c:v>
                </c:pt>
              </c:strCache>
            </c:strRef>
          </c:tx>
          <c:spPr>
            <a:solidFill>
              <a:srgbClr val="6EBE4B"/>
            </a:solidFill>
            <a:ln>
              <a:noFill/>
            </a:ln>
            <a:effectLst/>
          </c:spPr>
          <c:invertIfNegative val="0"/>
          <c:cat>
            <c:strRef>
              <c:f>Tabela!$G$9:$G$29</c:f>
              <c:strCache>
                <c:ptCount val="21"/>
                <c:pt idx="0">
                  <c:v>0 a 4 anos</c:v>
                </c:pt>
                <c:pt idx="1">
                  <c:v>5 a 9 anos</c:v>
                </c:pt>
                <c:pt idx="2">
                  <c:v>10 a 14 anos</c:v>
                </c:pt>
                <c:pt idx="3">
                  <c:v>15 a 19 anos</c:v>
                </c:pt>
                <c:pt idx="4">
                  <c:v>20 a 24 anos</c:v>
                </c:pt>
                <c:pt idx="5">
                  <c:v>25 a 29 anos</c:v>
                </c:pt>
                <c:pt idx="6">
                  <c:v>30 a 34 anos</c:v>
                </c:pt>
                <c:pt idx="7">
                  <c:v>35 a 39 anos</c:v>
                </c:pt>
                <c:pt idx="8">
                  <c:v>40 a 44 anos</c:v>
                </c:pt>
                <c:pt idx="9">
                  <c:v>45 a 49 anos</c:v>
                </c:pt>
                <c:pt idx="10">
                  <c:v>50 a 54 anos</c:v>
                </c:pt>
                <c:pt idx="11">
                  <c:v>55 a 59 anos</c:v>
                </c:pt>
                <c:pt idx="12">
                  <c:v>60 a 64 anos</c:v>
                </c:pt>
                <c:pt idx="13">
                  <c:v>65 a 69 anos</c:v>
                </c:pt>
                <c:pt idx="14">
                  <c:v>70 a 74 anos</c:v>
                </c:pt>
                <c:pt idx="15">
                  <c:v>75 a 79 anos</c:v>
                </c:pt>
                <c:pt idx="16">
                  <c:v>80 a 84 anos</c:v>
                </c:pt>
                <c:pt idx="17">
                  <c:v>85 a 89 anos</c:v>
                </c:pt>
                <c:pt idx="18">
                  <c:v>90 a 94 anos</c:v>
                </c:pt>
                <c:pt idx="19">
                  <c:v>95 a 99 anos</c:v>
                </c:pt>
                <c:pt idx="20">
                  <c:v>100 anos ou mais</c:v>
                </c:pt>
              </c:strCache>
            </c:strRef>
          </c:cat>
          <c:val>
            <c:numRef>
              <c:f>Tabela!$H$9:$H$29</c:f>
              <c:numCache>
                <c:formatCode>#,##0;#,##0</c:formatCode>
                <c:ptCount val="21"/>
                <c:pt idx="0">
                  <c:v>-122554</c:v>
                </c:pt>
                <c:pt idx="1">
                  <c:v>-129691</c:v>
                </c:pt>
                <c:pt idx="2">
                  <c:v>-126101</c:v>
                </c:pt>
                <c:pt idx="3">
                  <c:v>-130241</c:v>
                </c:pt>
                <c:pt idx="4">
                  <c:v>-138739</c:v>
                </c:pt>
                <c:pt idx="5">
                  <c:v>-138015</c:v>
                </c:pt>
                <c:pt idx="6">
                  <c:v>-142584</c:v>
                </c:pt>
                <c:pt idx="7">
                  <c:v>-152838</c:v>
                </c:pt>
                <c:pt idx="8">
                  <c:v>-154033</c:v>
                </c:pt>
                <c:pt idx="9">
                  <c:v>-126872</c:v>
                </c:pt>
                <c:pt idx="10">
                  <c:v>-116889</c:v>
                </c:pt>
                <c:pt idx="11">
                  <c:v>-106643</c:v>
                </c:pt>
                <c:pt idx="12">
                  <c:v>-94063</c:v>
                </c:pt>
                <c:pt idx="13">
                  <c:v>-75415</c:v>
                </c:pt>
                <c:pt idx="14">
                  <c:v>-50654</c:v>
                </c:pt>
                <c:pt idx="15">
                  <c:v>-30829</c:v>
                </c:pt>
                <c:pt idx="16">
                  <c:v>-18737</c:v>
                </c:pt>
                <c:pt idx="17">
                  <c:v>-9891</c:v>
                </c:pt>
                <c:pt idx="18">
                  <c:v>-4064</c:v>
                </c:pt>
                <c:pt idx="19">
                  <c:v>-1010</c:v>
                </c:pt>
                <c:pt idx="20">
                  <c:v>-200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421110128"/>
        <c:axId val="1421109584"/>
      </c:barChart>
      <c:catAx>
        <c:axId val="1421110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pt-BR"/>
          </a:p>
        </c:txPr>
        <c:crossAx val="1421109584"/>
        <c:crosses val="autoZero"/>
        <c:auto val="1"/>
        <c:lblAlgn val="ctr"/>
        <c:lblOffset val="100"/>
        <c:noMultiLvlLbl val="0"/>
      </c:catAx>
      <c:valAx>
        <c:axId val="1421109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pt-BR"/>
          </a:p>
        </c:txPr>
        <c:crossAx val="1421110128"/>
        <c:crossesAt val="1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lang="pt-BR">
          <a:latin typeface="Segoe UI Semilight" panose="020B0402040204020203" pitchFamily="34" charset="0"/>
          <a:cs typeface="Segoe UI Semilight" panose="020B0402040204020203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2000" b="1" i="0" u="none" strike="noStrike" kern="1200" spc="0" baseline="0">
                <a:solidFill>
                  <a:schemeClr val="tx2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r>
              <a:rPr lang="en-US" sz="2000" b="1" dirty="0" err="1" smtClean="0">
                <a:solidFill>
                  <a:schemeClr val="tx2"/>
                </a:solidFill>
              </a:rPr>
              <a:t>Raça</a:t>
            </a:r>
            <a:r>
              <a:rPr lang="en-US" sz="2000" b="1" dirty="0" smtClean="0">
                <a:solidFill>
                  <a:schemeClr val="tx2"/>
                </a:solidFill>
              </a:rPr>
              <a:t>/</a:t>
            </a:r>
            <a:r>
              <a:rPr lang="en-US" sz="2000" b="1" dirty="0" err="1" smtClean="0">
                <a:solidFill>
                  <a:schemeClr val="tx2"/>
                </a:solidFill>
              </a:rPr>
              <a:t>Cor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43105937500000002"/>
          <c:y val="4.04596470771887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2000" b="1" i="0" u="none" strike="noStrike" kern="1200" spc="0" baseline="0">
              <a:solidFill>
                <a:schemeClr val="tx2"/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Plan2!$E$7</c:f>
              <c:strCache>
                <c:ptCount val="1"/>
                <c:pt idx="0">
                  <c:v>ESPÍRITO SANTO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41927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D47FB6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2D328D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pt-BR"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Plan2!$A$8:$A$12</c:f>
              <c:strCache>
                <c:ptCount val="5"/>
                <c:pt idx="0">
                  <c:v>Parda</c:v>
                </c:pt>
                <c:pt idx="1">
                  <c:v>Branca</c:v>
                </c:pt>
                <c:pt idx="2">
                  <c:v>Preta</c:v>
                </c:pt>
                <c:pt idx="3">
                  <c:v>Amarela</c:v>
                </c:pt>
                <c:pt idx="4">
                  <c:v>Indígena</c:v>
                </c:pt>
              </c:strCache>
            </c:strRef>
          </c:cat>
          <c:val>
            <c:numRef>
              <c:f>Plan2!$E$8:$E$12</c:f>
              <c:numCache>
                <c:formatCode>0.0%</c:formatCode>
                <c:ptCount val="5"/>
                <c:pt idx="0">
                  <c:v>0.497899424891593</c:v>
                </c:pt>
                <c:pt idx="1">
                  <c:v>0.38585970985822599</c:v>
                </c:pt>
                <c:pt idx="2">
                  <c:v>0.112079363290722</c:v>
                </c:pt>
                <c:pt idx="3">
                  <c:v>1.11328133151369E-3</c:v>
                </c:pt>
                <c:pt idx="4">
                  <c:v>3.03022240585626E-3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421104688"/>
        <c:axId val="1421105232"/>
      </c:barChart>
      <c:catAx>
        <c:axId val="142110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pt-BR"/>
          </a:p>
        </c:txPr>
        <c:crossAx val="1421105232"/>
        <c:crosses val="autoZero"/>
        <c:auto val="1"/>
        <c:lblAlgn val="ctr"/>
        <c:lblOffset val="100"/>
        <c:noMultiLvlLbl val="0"/>
      </c:catAx>
      <c:valAx>
        <c:axId val="142110523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42110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lang="pt-BR" sz="1050">
          <a:latin typeface="Segoe UI Semilight" panose="020B0402040204020203" pitchFamily="34" charset="0"/>
          <a:cs typeface="Segoe UI Semilight" panose="020B0402040204020203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2000" b="1" i="0" u="none" strike="noStrike" kern="1200" spc="0" baseline="0">
                <a:solidFill>
                  <a:srgbClr val="41719C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r>
              <a:rPr lang="pt-BR" sz="2000" b="1">
                <a:solidFill>
                  <a:srgbClr val="41719C"/>
                </a:solidFill>
              </a:rPr>
              <a:t>Principais atividades econômicas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2000" b="1" i="0" u="none" strike="noStrike" kern="1200" spc="0" baseline="0">
              <a:solidFill>
                <a:srgbClr val="41719C"/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Plan5!$D$30</c:f>
              <c:strCache>
                <c:ptCount val="1"/>
                <c:pt idx="0">
                  <c:v>Homens</c:v>
                </c:pt>
              </c:strCache>
            </c:strRef>
          </c:tx>
          <c:spPr>
            <a:solidFill>
              <a:srgbClr val="6EBE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pt-BR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Plan5!$B$31:$B$36</c:f>
              <c:strCache>
                <c:ptCount val="6"/>
                <c:pt idx="0">
                  <c:v>Agricultura, pecuária, produção florestal, pesca e aquicultura</c:v>
                </c:pt>
                <c:pt idx="1">
                  <c:v>Indústrias de transformação</c:v>
                </c:pt>
                <c:pt idx="2">
                  <c:v>Construção</c:v>
                </c:pt>
                <c:pt idx="3">
                  <c:v>Comércio; reparação de veículos automotores e motocicletas</c:v>
                </c:pt>
                <c:pt idx="4">
                  <c:v>Educação</c:v>
                </c:pt>
                <c:pt idx="5">
                  <c:v>Serviços domésticos</c:v>
                </c:pt>
              </c:strCache>
            </c:strRef>
          </c:cat>
          <c:val>
            <c:numRef>
              <c:f>Plan5!$D$31:$D$36</c:f>
              <c:numCache>
                <c:formatCode>0%</c:formatCode>
                <c:ptCount val="6"/>
                <c:pt idx="0">
                  <c:v>0.21060187029188901</c:v>
                </c:pt>
                <c:pt idx="1">
                  <c:v>0.104643578640624</c:v>
                </c:pt>
                <c:pt idx="2">
                  <c:v>0.13272253104780801</c:v>
                </c:pt>
                <c:pt idx="3">
                  <c:v>0.17134683337446099</c:v>
                </c:pt>
                <c:pt idx="4">
                  <c:v>2.0770212944598802E-2</c:v>
                </c:pt>
                <c:pt idx="5">
                  <c:v>9.4538514230949194E-3</c:v>
                </c:pt>
              </c:numCache>
            </c:numRef>
          </c:val>
        </c:ser>
        <c:ser>
          <c:idx val="1"/>
          <c:order val="1"/>
          <c:tx>
            <c:strRef>
              <c:f>Plan5!$F$30</c:f>
              <c:strCache>
                <c:ptCount val="1"/>
                <c:pt idx="0">
                  <c:v>Mulheres</c:v>
                </c:pt>
              </c:strCache>
            </c:strRef>
          </c:tx>
          <c:spPr>
            <a:solidFill>
              <a:srgbClr val="F47F3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pt-BR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Plan5!$B$31:$B$36</c:f>
              <c:strCache>
                <c:ptCount val="6"/>
                <c:pt idx="0">
                  <c:v>Agricultura, pecuária, produção florestal, pesca e aquicultura</c:v>
                </c:pt>
                <c:pt idx="1">
                  <c:v>Indústrias de transformação</c:v>
                </c:pt>
                <c:pt idx="2">
                  <c:v>Construção</c:v>
                </c:pt>
                <c:pt idx="3">
                  <c:v>Comércio; reparação de veículos automotores e motocicletas</c:v>
                </c:pt>
                <c:pt idx="4">
                  <c:v>Educação</c:v>
                </c:pt>
                <c:pt idx="5">
                  <c:v>Serviços domésticos</c:v>
                </c:pt>
              </c:strCache>
            </c:strRef>
          </c:cat>
          <c:val>
            <c:numRef>
              <c:f>Plan5!$F$31:$F$36</c:f>
              <c:numCache>
                <c:formatCode>0%</c:formatCode>
                <c:ptCount val="6"/>
                <c:pt idx="0">
                  <c:v>0.13035130861239</c:v>
                </c:pt>
                <c:pt idx="1">
                  <c:v>7.43063344223924E-2</c:v>
                </c:pt>
                <c:pt idx="2">
                  <c:v>7.8913820367957997E-3</c:v>
                </c:pt>
                <c:pt idx="3">
                  <c:v>0.16640032323457499</c:v>
                </c:pt>
                <c:pt idx="4">
                  <c:v>9.7715762561912695E-2</c:v>
                </c:pt>
                <c:pt idx="5">
                  <c:v>0.13916223728482999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407569792"/>
        <c:axId val="1407566528"/>
      </c:barChart>
      <c:catAx>
        <c:axId val="140756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pt-BR"/>
          </a:p>
        </c:txPr>
        <c:crossAx val="1407566528"/>
        <c:crosses val="autoZero"/>
        <c:auto val="1"/>
        <c:lblAlgn val="ctr"/>
        <c:lblOffset val="100"/>
        <c:noMultiLvlLbl val="0"/>
      </c:catAx>
      <c:valAx>
        <c:axId val="14075665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0756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solidFill>
        <a:srgbClr val="41719C"/>
      </a:solidFill>
    </a:ln>
    <a:effectLst/>
  </c:spPr>
  <c:txPr>
    <a:bodyPr/>
    <a:lstStyle/>
    <a:p>
      <a:pPr>
        <a:defRPr lang="pt-BR">
          <a:latin typeface="Segoe UI Semilight" panose="020B0402040204020203" pitchFamily="34" charset="0"/>
          <a:cs typeface="Segoe UI Semilight" panose="020B0402040204020203" pitchFamily="34" charset="0"/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200"/>
              <a:t>Notificações dos agravos de notificação compulsória relacionados ao trabalho no 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Plan2!$A$3</c:f>
              <c:strCache>
                <c:ptCount val="1"/>
                <c:pt idx="0">
                  <c:v>Acidente com material biológico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Plan2!$B$3:$E$3</c:f>
              <c:numCache>
                <c:formatCode>General</c:formatCode>
                <c:ptCount val="4"/>
                <c:pt idx="0">
                  <c:v>964</c:v>
                </c:pt>
                <c:pt idx="1">
                  <c:v>1123</c:v>
                </c:pt>
                <c:pt idx="2">
                  <c:v>1254</c:v>
                </c:pt>
                <c:pt idx="3">
                  <c:v>1663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Plan2!$A$4</c:f>
              <c:strCache>
                <c:ptCount val="1"/>
                <c:pt idx="0">
                  <c:v>Acidente de trabalho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Plan2!$B$4:$E$4</c:f>
              <c:numCache>
                <c:formatCode>General</c:formatCode>
                <c:ptCount val="4"/>
                <c:pt idx="0">
                  <c:v>1749</c:v>
                </c:pt>
                <c:pt idx="1">
                  <c:v>2744</c:v>
                </c:pt>
                <c:pt idx="2">
                  <c:v>5214</c:v>
                </c:pt>
                <c:pt idx="3">
                  <c:v>8363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Plan2!$A$5</c:f>
              <c:strCache>
                <c:ptCount val="1"/>
                <c:pt idx="0">
                  <c:v>Dermatose Ocupacional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Plan2!$B$5:$E$5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81</c:v>
                </c:pt>
                <c:pt idx="3">
                  <c:v>193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Plan2!$A$6</c:f>
              <c:strCache>
                <c:ptCount val="1"/>
                <c:pt idx="0">
                  <c:v>LER/DORT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Plan2!$B$6:$E$6</c:f>
              <c:numCache>
                <c:formatCode>General</c:formatCode>
                <c:ptCount val="4"/>
                <c:pt idx="0">
                  <c:v>15</c:v>
                </c:pt>
                <c:pt idx="1">
                  <c:v>22</c:v>
                </c:pt>
                <c:pt idx="2">
                  <c:v>249</c:v>
                </c:pt>
                <c:pt idx="3">
                  <c:v>503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Plan2!$A$7</c:f>
              <c:strCache>
                <c:ptCount val="1"/>
                <c:pt idx="0">
                  <c:v>PAIR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Plan2!$B$7:$E$7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Plan2!$A$8</c:f>
              <c:strCache>
                <c:ptCount val="1"/>
                <c:pt idx="0">
                  <c:v>Pneumoconiose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Plan2!$B$8:$E$8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14</c:v>
                </c:pt>
                <c:pt idx="3">
                  <c:v>18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Plan2!$A$9</c:f>
              <c:strCache>
                <c:ptCount val="1"/>
                <c:pt idx="0">
                  <c:v>Transtorno Mental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Plan2!$B$9:$E$9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51</c:v>
                </c:pt>
                <c:pt idx="3">
                  <c:v>149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Plan2!$A$10</c:f>
              <c:strCache>
                <c:ptCount val="1"/>
                <c:pt idx="0">
                  <c:v>Intoxicação exógena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Plan2!$B$10:$E$10</c:f>
              <c:numCache>
                <c:formatCode>General</c:formatCode>
                <c:ptCount val="4"/>
                <c:pt idx="0">
                  <c:v>224</c:v>
                </c:pt>
                <c:pt idx="1">
                  <c:v>371</c:v>
                </c:pt>
                <c:pt idx="2">
                  <c:v>321</c:v>
                </c:pt>
                <c:pt idx="3">
                  <c:v>543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Plan2!$A$11</c:f>
              <c:strCache>
                <c:ptCount val="1"/>
                <c:pt idx="0">
                  <c:v>Câncer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Plan2!$B$11:$E$11</c:f>
              <c:numCache>
                <c:formatCode>General</c:formatCode>
                <c:ptCount val="4"/>
                <c:pt idx="0">
                  <c:v>0</c:v>
                </c:pt>
                <c:pt idx="1">
                  <c:v>97</c:v>
                </c:pt>
                <c:pt idx="2">
                  <c:v>751</c:v>
                </c:pt>
                <c:pt idx="3">
                  <c:v>872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Plan2!$A$12</c:f>
              <c:strCache>
                <c:ptCount val="1"/>
                <c:pt idx="0">
                  <c:v>Acidente com animal peçonhento relacionado ao trabalho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Plan2!$B$2:$E$2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Plan2!$B$12:$E$12</c:f>
              <c:numCache>
                <c:formatCode>General</c:formatCode>
                <c:ptCount val="4"/>
                <c:pt idx="0">
                  <c:v>1678</c:v>
                </c:pt>
                <c:pt idx="1">
                  <c:v>2154</c:v>
                </c:pt>
                <c:pt idx="2">
                  <c:v>2289</c:v>
                </c:pt>
                <c:pt idx="3">
                  <c:v>2047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564352"/>
        <c:axId val="1407573600"/>
      </c:lineChart>
      <c:catAx>
        <c:axId val="140756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07573600"/>
        <c:crosses val="autoZero"/>
        <c:auto val="1"/>
        <c:lblAlgn val="ctr"/>
        <c:lblOffset val="100"/>
        <c:noMultiLvlLbl val="0"/>
      </c:catAx>
      <c:valAx>
        <c:axId val="140757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pt-BR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Notificações no 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pt-BR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075643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pt-BR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#1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#1">
  <dgm:title val=""/>
  <dgm:desc val=""/>
  <dgm:catLst>
    <dgm:cat type="accent6" pri="11300"/>
  </dgm:catLst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E23287-6FDA-4C1A-86ED-1161FA8F4AA9}" type="doc">
      <dgm:prSet loTypeId="urn:microsoft.com/office/officeart/2005/8/layout/process1" loCatId="process" qsTypeId="urn:microsoft.com/office/officeart/2005/8/quickstyle/simple1#1" qsCatId="simple" csTypeId="urn:microsoft.com/office/officeart/2005/8/colors/accent1_3#1" csCatId="accent1" phldr="1"/>
      <dgm:spPr/>
      <dgm:t>
        <a:bodyPr/>
        <a:lstStyle/>
        <a:p>
          <a:endParaRPr lang="pt-BR"/>
        </a:p>
      </dgm:t>
    </dgm:pt>
    <dgm:pt modelId="{D37647A3-3411-4FEE-A75B-BBBFFDBAE6DD}">
      <dgm:prSet custT="1"/>
      <dgm:spPr/>
      <dgm:t>
        <a:bodyPr/>
        <a:lstStyle/>
        <a:p>
          <a:pPr rtl="0"/>
          <a:r>
            <a:rPr lang="pt-BR" sz="2300" b="1" dirty="0"/>
            <a:t>Condições de trabalho</a:t>
          </a:r>
          <a:r>
            <a:rPr lang="pt-BR" sz="2300" dirty="0"/>
            <a:t>:</a:t>
          </a:r>
        </a:p>
      </dgm:t>
    </dgm:pt>
    <dgm:pt modelId="{6DC00349-5BF7-4D32-B01B-C6EF884EE211}" type="parTrans" cxnId="{8CCB9456-9D5B-42D5-AFEB-8E8D242A192A}">
      <dgm:prSet/>
      <dgm:spPr/>
      <dgm:t>
        <a:bodyPr/>
        <a:lstStyle/>
        <a:p>
          <a:endParaRPr lang="pt-BR"/>
        </a:p>
      </dgm:t>
    </dgm:pt>
    <dgm:pt modelId="{CC097775-1F9E-4C52-9738-21A7B1F772F9}" type="sibTrans" cxnId="{8CCB9456-9D5B-42D5-AFEB-8E8D242A192A}">
      <dgm:prSet/>
      <dgm:spPr/>
      <dgm:t>
        <a:bodyPr/>
        <a:lstStyle/>
        <a:p>
          <a:endParaRPr lang="pt-BR"/>
        </a:p>
      </dgm:t>
    </dgm:pt>
    <dgm:pt modelId="{923190E7-532F-4808-984A-F9138F950358}">
      <dgm:prSet/>
      <dgm:spPr/>
      <dgm:t>
        <a:bodyPr/>
        <a:lstStyle/>
        <a:p>
          <a:r>
            <a:rPr lang="pt-BR" dirty="0"/>
            <a:t>Dizem respeito aos agentes físicos, químicos e biológicos e fatores geradores de acidente</a:t>
          </a:r>
        </a:p>
      </dgm:t>
    </dgm:pt>
    <dgm:pt modelId="{500438DA-824E-4516-8923-03715CAF6358}" type="parTrans" cxnId="{BB20E23E-1E5D-4221-8845-1F34018AFA82}">
      <dgm:prSet/>
      <dgm:spPr/>
      <dgm:t>
        <a:bodyPr/>
        <a:lstStyle/>
        <a:p>
          <a:endParaRPr lang="pt-BR"/>
        </a:p>
      </dgm:t>
    </dgm:pt>
    <dgm:pt modelId="{9E47DAF2-6E7E-44CA-8173-3AFD3C8A5693}" type="sibTrans" cxnId="{BB20E23E-1E5D-4221-8845-1F34018AFA82}">
      <dgm:prSet/>
      <dgm:spPr/>
      <dgm:t>
        <a:bodyPr/>
        <a:lstStyle/>
        <a:p>
          <a:endParaRPr lang="pt-BR"/>
        </a:p>
      </dgm:t>
    </dgm:pt>
    <dgm:pt modelId="{29B48218-67BA-4854-B023-02C8A9F8D2CC}" type="pres">
      <dgm:prSet presAssocID="{F0E23287-6FDA-4C1A-86ED-1161FA8F4A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842D77F-92ED-4782-8A1A-2C44636EA5BF}" type="pres">
      <dgm:prSet presAssocID="{D37647A3-3411-4FEE-A75B-BBBFFDBAE6DD}" presName="node" presStyleLbl="node1" presStyleIdx="0" presStyleCnt="2" custScaleX="70651" custLinFactNeighborX="-693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9E94B1-EFFB-41A7-ABEA-0D0E85E5B93B}" type="pres">
      <dgm:prSet presAssocID="{CC097775-1F9E-4C52-9738-21A7B1F772F9}" presName="sibTrans" presStyleLbl="sibTrans2D1" presStyleIdx="0" presStyleCnt="1"/>
      <dgm:spPr/>
      <dgm:t>
        <a:bodyPr/>
        <a:lstStyle/>
        <a:p>
          <a:endParaRPr lang="pt-BR"/>
        </a:p>
      </dgm:t>
    </dgm:pt>
    <dgm:pt modelId="{95EE3BB9-4371-4337-A113-C21F4CC1816F}" type="pres">
      <dgm:prSet presAssocID="{CC097775-1F9E-4C52-9738-21A7B1F772F9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8301FE6E-0DD1-481A-8378-E715BE4E9DDF}" type="pres">
      <dgm:prSet presAssocID="{923190E7-532F-4808-984A-F9138F95035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CCB9456-9D5B-42D5-AFEB-8E8D242A192A}" srcId="{F0E23287-6FDA-4C1A-86ED-1161FA8F4AA9}" destId="{D37647A3-3411-4FEE-A75B-BBBFFDBAE6DD}" srcOrd="0" destOrd="0" parTransId="{6DC00349-5BF7-4D32-B01B-C6EF884EE211}" sibTransId="{CC097775-1F9E-4C52-9738-21A7B1F772F9}"/>
    <dgm:cxn modelId="{6EE92829-1DA0-4C0F-8DDE-558BF818A6B9}" type="presOf" srcId="{CC097775-1F9E-4C52-9738-21A7B1F772F9}" destId="{5A9E94B1-EFFB-41A7-ABEA-0D0E85E5B93B}" srcOrd="0" destOrd="0" presId="urn:microsoft.com/office/officeart/2005/8/layout/process1"/>
    <dgm:cxn modelId="{28ABBE0C-818A-4251-A376-ABD0470EF8DF}" type="presOf" srcId="{D37647A3-3411-4FEE-A75B-BBBFFDBAE6DD}" destId="{1842D77F-92ED-4782-8A1A-2C44636EA5BF}" srcOrd="0" destOrd="0" presId="urn:microsoft.com/office/officeart/2005/8/layout/process1"/>
    <dgm:cxn modelId="{673408B5-FE2D-4A38-94E9-CAABFA7E64D3}" type="presOf" srcId="{923190E7-532F-4808-984A-F9138F950358}" destId="{8301FE6E-0DD1-481A-8378-E715BE4E9DDF}" srcOrd="0" destOrd="0" presId="urn:microsoft.com/office/officeart/2005/8/layout/process1"/>
    <dgm:cxn modelId="{BB20E23E-1E5D-4221-8845-1F34018AFA82}" srcId="{F0E23287-6FDA-4C1A-86ED-1161FA8F4AA9}" destId="{923190E7-532F-4808-984A-F9138F950358}" srcOrd="1" destOrd="0" parTransId="{500438DA-824E-4516-8923-03715CAF6358}" sibTransId="{9E47DAF2-6E7E-44CA-8173-3AFD3C8A5693}"/>
    <dgm:cxn modelId="{0E2BAF46-FE65-46EA-BEEA-25C7767F2E6E}" type="presOf" srcId="{CC097775-1F9E-4C52-9738-21A7B1F772F9}" destId="{95EE3BB9-4371-4337-A113-C21F4CC1816F}" srcOrd="1" destOrd="0" presId="urn:microsoft.com/office/officeart/2005/8/layout/process1"/>
    <dgm:cxn modelId="{56DDE8EC-FB72-4C76-863D-9E84442A0905}" type="presOf" srcId="{F0E23287-6FDA-4C1A-86ED-1161FA8F4AA9}" destId="{29B48218-67BA-4854-B023-02C8A9F8D2CC}" srcOrd="0" destOrd="0" presId="urn:microsoft.com/office/officeart/2005/8/layout/process1"/>
    <dgm:cxn modelId="{C6F2CB11-1CB8-4881-A4E3-2E070C0453BF}" type="presParOf" srcId="{29B48218-67BA-4854-B023-02C8A9F8D2CC}" destId="{1842D77F-92ED-4782-8A1A-2C44636EA5BF}" srcOrd="0" destOrd="0" presId="urn:microsoft.com/office/officeart/2005/8/layout/process1"/>
    <dgm:cxn modelId="{9A95D190-B49F-4B99-B79F-F9AF9B6D1B8B}" type="presParOf" srcId="{29B48218-67BA-4854-B023-02C8A9F8D2CC}" destId="{5A9E94B1-EFFB-41A7-ABEA-0D0E85E5B93B}" srcOrd="1" destOrd="0" presId="urn:microsoft.com/office/officeart/2005/8/layout/process1"/>
    <dgm:cxn modelId="{DD198052-0D53-44C0-9743-12C9C342DEEC}" type="presParOf" srcId="{5A9E94B1-EFFB-41A7-ABEA-0D0E85E5B93B}" destId="{95EE3BB9-4371-4337-A113-C21F4CC1816F}" srcOrd="0" destOrd="0" presId="urn:microsoft.com/office/officeart/2005/8/layout/process1"/>
    <dgm:cxn modelId="{2BC9C640-C799-49E1-A728-7EC44FE2DF11}" type="presParOf" srcId="{29B48218-67BA-4854-B023-02C8A9F8D2CC}" destId="{8301FE6E-0DD1-481A-8378-E715BE4E9DD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E23287-6FDA-4C1A-86ED-1161FA8F4AA9}" type="doc">
      <dgm:prSet loTypeId="urn:microsoft.com/office/officeart/2005/8/layout/process1" loCatId="process" qsTypeId="urn:microsoft.com/office/officeart/2005/8/quickstyle/simple1#2" qsCatId="simple" csTypeId="urn:microsoft.com/office/officeart/2005/8/colors/accent6_3#1" csCatId="accent6" phldr="1"/>
      <dgm:spPr/>
      <dgm:t>
        <a:bodyPr/>
        <a:lstStyle/>
        <a:p>
          <a:endParaRPr lang="pt-BR"/>
        </a:p>
      </dgm:t>
    </dgm:pt>
    <dgm:pt modelId="{D37647A3-3411-4FEE-A75B-BBBFFDBAE6DD}">
      <dgm:prSet custT="1"/>
      <dgm:spPr/>
      <dgm:t>
        <a:bodyPr/>
        <a:lstStyle/>
        <a:p>
          <a:pPr rtl="0"/>
          <a:r>
            <a:rPr lang="pt-BR" sz="2300" b="1" dirty="0"/>
            <a:t>Organização do trabalho</a:t>
          </a:r>
          <a:endParaRPr lang="pt-BR" sz="2300" dirty="0"/>
        </a:p>
      </dgm:t>
    </dgm:pt>
    <dgm:pt modelId="{6DC00349-5BF7-4D32-B01B-C6EF884EE211}" type="parTrans" cxnId="{8CCB9456-9D5B-42D5-AFEB-8E8D242A192A}">
      <dgm:prSet/>
      <dgm:spPr/>
      <dgm:t>
        <a:bodyPr/>
        <a:lstStyle/>
        <a:p>
          <a:endParaRPr lang="pt-BR"/>
        </a:p>
      </dgm:t>
    </dgm:pt>
    <dgm:pt modelId="{CC097775-1F9E-4C52-9738-21A7B1F772F9}" type="sibTrans" cxnId="{8CCB9456-9D5B-42D5-AFEB-8E8D242A192A}">
      <dgm:prSet/>
      <dgm:spPr/>
      <dgm:t>
        <a:bodyPr/>
        <a:lstStyle/>
        <a:p>
          <a:endParaRPr lang="pt-BR"/>
        </a:p>
      </dgm:t>
    </dgm:pt>
    <dgm:pt modelId="{923190E7-532F-4808-984A-F9138F950358}">
      <dgm:prSet/>
      <dgm:spPr/>
      <dgm:t>
        <a:bodyPr/>
        <a:lstStyle/>
        <a:p>
          <a:pPr algn="ctr"/>
          <a:r>
            <a:rPr lang="pt-BR" dirty="0"/>
            <a:t>Dizem respeito às práticas gerenciais, jornadas, tempos, relações de trabalho </a:t>
          </a:r>
        </a:p>
      </dgm:t>
    </dgm:pt>
    <dgm:pt modelId="{500438DA-824E-4516-8923-03715CAF6358}" type="parTrans" cxnId="{BB20E23E-1E5D-4221-8845-1F34018AFA82}">
      <dgm:prSet/>
      <dgm:spPr/>
      <dgm:t>
        <a:bodyPr/>
        <a:lstStyle/>
        <a:p>
          <a:endParaRPr lang="pt-BR"/>
        </a:p>
      </dgm:t>
    </dgm:pt>
    <dgm:pt modelId="{9E47DAF2-6E7E-44CA-8173-3AFD3C8A5693}" type="sibTrans" cxnId="{BB20E23E-1E5D-4221-8845-1F34018AFA82}">
      <dgm:prSet/>
      <dgm:spPr/>
      <dgm:t>
        <a:bodyPr/>
        <a:lstStyle/>
        <a:p>
          <a:endParaRPr lang="pt-BR"/>
        </a:p>
      </dgm:t>
    </dgm:pt>
    <dgm:pt modelId="{29B48218-67BA-4854-B023-02C8A9F8D2CC}" type="pres">
      <dgm:prSet presAssocID="{F0E23287-6FDA-4C1A-86ED-1161FA8F4A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842D77F-92ED-4782-8A1A-2C44636EA5BF}" type="pres">
      <dgm:prSet presAssocID="{D37647A3-3411-4FEE-A75B-BBBFFDBAE6DD}" presName="node" presStyleLbl="node1" presStyleIdx="0" presStyleCnt="2" custScaleX="68530" custLinFactNeighborX="-29" custLinFactNeighborY="-117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9E94B1-EFFB-41A7-ABEA-0D0E85E5B93B}" type="pres">
      <dgm:prSet presAssocID="{CC097775-1F9E-4C52-9738-21A7B1F772F9}" presName="sibTrans" presStyleLbl="sibTrans2D1" presStyleIdx="0" presStyleCnt="1"/>
      <dgm:spPr/>
      <dgm:t>
        <a:bodyPr/>
        <a:lstStyle/>
        <a:p>
          <a:endParaRPr lang="pt-BR"/>
        </a:p>
      </dgm:t>
    </dgm:pt>
    <dgm:pt modelId="{95EE3BB9-4371-4337-A113-C21F4CC1816F}" type="pres">
      <dgm:prSet presAssocID="{CC097775-1F9E-4C52-9738-21A7B1F772F9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8301FE6E-0DD1-481A-8378-E715BE4E9DDF}" type="pres">
      <dgm:prSet presAssocID="{923190E7-532F-4808-984A-F9138F950358}" presName="node" presStyleLbl="node1" presStyleIdx="1" presStyleCnt="2" custLinFactNeighborY="-23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CCB9456-9D5B-42D5-AFEB-8E8D242A192A}" srcId="{F0E23287-6FDA-4C1A-86ED-1161FA8F4AA9}" destId="{D37647A3-3411-4FEE-A75B-BBBFFDBAE6DD}" srcOrd="0" destOrd="0" parTransId="{6DC00349-5BF7-4D32-B01B-C6EF884EE211}" sibTransId="{CC097775-1F9E-4C52-9738-21A7B1F772F9}"/>
    <dgm:cxn modelId="{23D77DBA-7EDD-424E-8C07-D74BF22D8260}" type="presOf" srcId="{923190E7-532F-4808-984A-F9138F950358}" destId="{8301FE6E-0DD1-481A-8378-E715BE4E9DDF}" srcOrd="0" destOrd="0" presId="urn:microsoft.com/office/officeart/2005/8/layout/process1"/>
    <dgm:cxn modelId="{1814F865-0128-4E91-AC0E-7F0DEB60775D}" type="presOf" srcId="{D37647A3-3411-4FEE-A75B-BBBFFDBAE6DD}" destId="{1842D77F-92ED-4782-8A1A-2C44636EA5BF}" srcOrd="0" destOrd="0" presId="urn:microsoft.com/office/officeart/2005/8/layout/process1"/>
    <dgm:cxn modelId="{3A3BB1B7-D514-4B80-B363-D4203A69A328}" type="presOf" srcId="{CC097775-1F9E-4C52-9738-21A7B1F772F9}" destId="{95EE3BB9-4371-4337-A113-C21F4CC1816F}" srcOrd="1" destOrd="0" presId="urn:microsoft.com/office/officeart/2005/8/layout/process1"/>
    <dgm:cxn modelId="{BB20E23E-1E5D-4221-8845-1F34018AFA82}" srcId="{F0E23287-6FDA-4C1A-86ED-1161FA8F4AA9}" destId="{923190E7-532F-4808-984A-F9138F950358}" srcOrd="1" destOrd="0" parTransId="{500438DA-824E-4516-8923-03715CAF6358}" sibTransId="{9E47DAF2-6E7E-44CA-8173-3AFD3C8A5693}"/>
    <dgm:cxn modelId="{E5490C00-F246-401C-B06D-63925D2B08A7}" type="presOf" srcId="{F0E23287-6FDA-4C1A-86ED-1161FA8F4AA9}" destId="{29B48218-67BA-4854-B023-02C8A9F8D2CC}" srcOrd="0" destOrd="0" presId="urn:microsoft.com/office/officeart/2005/8/layout/process1"/>
    <dgm:cxn modelId="{6E2D09FC-C149-4CA1-B632-28893DA7CCF3}" type="presOf" srcId="{CC097775-1F9E-4C52-9738-21A7B1F772F9}" destId="{5A9E94B1-EFFB-41A7-ABEA-0D0E85E5B93B}" srcOrd="0" destOrd="0" presId="urn:microsoft.com/office/officeart/2005/8/layout/process1"/>
    <dgm:cxn modelId="{7F78C941-1A4B-47E5-A022-6680F64ABDB1}" type="presParOf" srcId="{29B48218-67BA-4854-B023-02C8A9F8D2CC}" destId="{1842D77F-92ED-4782-8A1A-2C44636EA5BF}" srcOrd="0" destOrd="0" presId="urn:microsoft.com/office/officeart/2005/8/layout/process1"/>
    <dgm:cxn modelId="{78B29C0F-AFF1-42C2-88A8-BB0D9CEF7E01}" type="presParOf" srcId="{29B48218-67BA-4854-B023-02C8A9F8D2CC}" destId="{5A9E94B1-EFFB-41A7-ABEA-0D0E85E5B93B}" srcOrd="1" destOrd="0" presId="urn:microsoft.com/office/officeart/2005/8/layout/process1"/>
    <dgm:cxn modelId="{575B27DD-0E98-4830-AC50-CCDCDA60FE4F}" type="presParOf" srcId="{5A9E94B1-EFFB-41A7-ABEA-0D0E85E5B93B}" destId="{95EE3BB9-4371-4337-A113-C21F4CC1816F}" srcOrd="0" destOrd="0" presId="urn:microsoft.com/office/officeart/2005/8/layout/process1"/>
    <dgm:cxn modelId="{C86F158D-1B2F-424A-9330-C054C54949BC}" type="presParOf" srcId="{29B48218-67BA-4854-B023-02C8A9F8D2CC}" destId="{8301FE6E-0DD1-481A-8378-E715BE4E9DD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1AE708-6F3E-4F1D-99A4-F9FFA76C4D8A}" type="doc">
      <dgm:prSet loTypeId="urn:microsoft.com/office/officeart/2005/8/layout/radial2#1" loCatId="relationship" qsTypeId="urn:microsoft.com/office/officeart/2005/8/quickstyle/simple2#1" qsCatId="simple" csTypeId="urn:microsoft.com/office/officeart/2005/8/colors/colorful5#1" csCatId="colorful" phldr="1"/>
      <dgm:spPr/>
      <dgm:t>
        <a:bodyPr/>
        <a:lstStyle/>
        <a:p>
          <a:endParaRPr lang="pt-BR"/>
        </a:p>
      </dgm:t>
    </dgm:pt>
    <dgm:pt modelId="{957A8AA8-F96E-40C5-BA86-829DBDA8A4D7}">
      <dgm:prSet phldrT="[Texto]"/>
      <dgm:spPr/>
      <dgm:t>
        <a:bodyPr/>
        <a:lstStyle/>
        <a:p>
          <a:r>
            <a:rPr lang="pt-BR" dirty="0"/>
            <a:t>ONDE</a:t>
          </a:r>
        </a:p>
      </dgm:t>
    </dgm:pt>
    <dgm:pt modelId="{376110A0-C4FE-4E2C-9236-07D622995F8A}" type="parTrans" cxnId="{4E672B3D-709A-4F6D-A18A-32254A6E2D8E}">
      <dgm:prSet/>
      <dgm:spPr/>
      <dgm:t>
        <a:bodyPr/>
        <a:lstStyle/>
        <a:p>
          <a:endParaRPr lang="pt-BR"/>
        </a:p>
      </dgm:t>
    </dgm:pt>
    <dgm:pt modelId="{98D3FE9C-D3C4-4FF5-8E5B-6B8CFC13C5A7}" type="sibTrans" cxnId="{4E672B3D-709A-4F6D-A18A-32254A6E2D8E}">
      <dgm:prSet/>
      <dgm:spPr/>
      <dgm:t>
        <a:bodyPr/>
        <a:lstStyle/>
        <a:p>
          <a:endParaRPr lang="pt-BR"/>
        </a:p>
      </dgm:t>
    </dgm:pt>
    <dgm:pt modelId="{0A3A3B59-516A-4D8E-A117-A0FFFDD31350}">
      <dgm:prSet phldrT="[Texto]"/>
      <dgm:spPr/>
      <dgm:t>
        <a:bodyPr/>
        <a:lstStyle/>
        <a:p>
          <a:r>
            <a:rPr lang="pt-BR" dirty="0"/>
            <a:t>Território</a:t>
          </a:r>
        </a:p>
      </dgm:t>
    </dgm:pt>
    <dgm:pt modelId="{18943944-6E12-4217-BA1C-17014142638A}" type="parTrans" cxnId="{421E4942-1710-4715-ADEC-E7BE9465D2B1}">
      <dgm:prSet/>
      <dgm:spPr/>
      <dgm:t>
        <a:bodyPr/>
        <a:lstStyle/>
        <a:p>
          <a:endParaRPr lang="pt-BR"/>
        </a:p>
      </dgm:t>
    </dgm:pt>
    <dgm:pt modelId="{7995F5A6-98C4-4C6F-9E8F-1B8712819F4D}" type="sibTrans" cxnId="{421E4942-1710-4715-ADEC-E7BE9465D2B1}">
      <dgm:prSet/>
      <dgm:spPr/>
      <dgm:t>
        <a:bodyPr/>
        <a:lstStyle/>
        <a:p>
          <a:endParaRPr lang="pt-BR"/>
        </a:p>
      </dgm:t>
    </dgm:pt>
    <dgm:pt modelId="{187AE194-A28F-4A4B-AFF1-0303C2F51E05}">
      <dgm:prSet phldrT="[Texto]"/>
      <dgm:spPr/>
      <dgm:t>
        <a:bodyPr/>
        <a:lstStyle/>
        <a:p>
          <a:r>
            <a:rPr lang="pt-BR" dirty="0"/>
            <a:t>COMO</a:t>
          </a:r>
        </a:p>
      </dgm:t>
    </dgm:pt>
    <dgm:pt modelId="{90E908CB-C440-4660-B00C-FA7310666555}" type="parTrans" cxnId="{0B2D838D-080A-4EAD-BD29-2AF143D22587}">
      <dgm:prSet/>
      <dgm:spPr/>
      <dgm:t>
        <a:bodyPr/>
        <a:lstStyle/>
        <a:p>
          <a:endParaRPr lang="pt-BR"/>
        </a:p>
      </dgm:t>
    </dgm:pt>
    <dgm:pt modelId="{5BB9242F-F5DD-4082-A3F4-89B6A8AFA254}" type="sibTrans" cxnId="{0B2D838D-080A-4EAD-BD29-2AF143D22587}">
      <dgm:prSet/>
      <dgm:spPr/>
      <dgm:t>
        <a:bodyPr/>
        <a:lstStyle/>
        <a:p>
          <a:endParaRPr lang="pt-BR"/>
        </a:p>
      </dgm:t>
    </dgm:pt>
    <dgm:pt modelId="{A5603DCB-6321-48AE-8EF5-840E2E2FEFF3}">
      <dgm:prSet phldrT="[Texto]"/>
      <dgm:spPr/>
      <dgm:t>
        <a:bodyPr/>
        <a:lstStyle/>
        <a:p>
          <a:r>
            <a:rPr lang="pt-BR" dirty="0"/>
            <a:t>Regulamentações</a:t>
          </a:r>
        </a:p>
      </dgm:t>
    </dgm:pt>
    <dgm:pt modelId="{DC552D57-451A-4DA9-800B-58975E73EA4A}" type="parTrans" cxnId="{CED2C1A0-5045-42B2-BDB2-29DAD2E9635F}">
      <dgm:prSet/>
      <dgm:spPr/>
      <dgm:t>
        <a:bodyPr/>
        <a:lstStyle/>
        <a:p>
          <a:endParaRPr lang="pt-BR"/>
        </a:p>
      </dgm:t>
    </dgm:pt>
    <dgm:pt modelId="{9DF9B58C-9867-407A-B3E9-BFFB436E3E3A}" type="sibTrans" cxnId="{CED2C1A0-5045-42B2-BDB2-29DAD2E9635F}">
      <dgm:prSet/>
      <dgm:spPr/>
      <dgm:t>
        <a:bodyPr/>
        <a:lstStyle/>
        <a:p>
          <a:endParaRPr lang="pt-BR"/>
        </a:p>
      </dgm:t>
    </dgm:pt>
    <dgm:pt modelId="{0F3F2FFC-89DC-413B-8F14-A8C7AC4912CC}">
      <dgm:prSet phldrT="[Texto]"/>
      <dgm:spPr/>
      <dgm:t>
        <a:bodyPr/>
        <a:lstStyle/>
        <a:p>
          <a:r>
            <a:rPr lang="pt-BR" dirty="0"/>
            <a:t>QUEM</a:t>
          </a:r>
        </a:p>
      </dgm:t>
    </dgm:pt>
    <dgm:pt modelId="{95833B86-F647-44C2-849E-64F435B05CA0}" type="parTrans" cxnId="{CCE65D83-7C00-48E1-B8AE-A04291DCB350}">
      <dgm:prSet/>
      <dgm:spPr/>
      <dgm:t>
        <a:bodyPr/>
        <a:lstStyle/>
        <a:p>
          <a:endParaRPr lang="pt-BR"/>
        </a:p>
      </dgm:t>
    </dgm:pt>
    <dgm:pt modelId="{FE56BC8C-B67D-4398-B089-0862BD69C49C}" type="sibTrans" cxnId="{CCE65D83-7C00-48E1-B8AE-A04291DCB350}">
      <dgm:prSet/>
      <dgm:spPr/>
      <dgm:t>
        <a:bodyPr/>
        <a:lstStyle/>
        <a:p>
          <a:endParaRPr lang="pt-BR"/>
        </a:p>
      </dgm:t>
    </dgm:pt>
    <dgm:pt modelId="{39AFC65B-95F1-4B76-BFD8-629129A61E62}">
      <dgm:prSet phldrT="[Texto]"/>
      <dgm:spPr/>
      <dgm:t>
        <a:bodyPr/>
        <a:lstStyle/>
        <a:p>
          <a:r>
            <a:rPr lang="pt-BR" dirty="0"/>
            <a:t>Momento histórico</a:t>
          </a:r>
        </a:p>
      </dgm:t>
    </dgm:pt>
    <dgm:pt modelId="{49A1535E-9D7F-4CCF-A982-0A642478601C}" type="parTrans" cxnId="{3E7F174A-245D-438F-9544-296080F1A89C}">
      <dgm:prSet/>
      <dgm:spPr/>
      <dgm:t>
        <a:bodyPr/>
        <a:lstStyle/>
        <a:p>
          <a:endParaRPr lang="pt-BR"/>
        </a:p>
      </dgm:t>
    </dgm:pt>
    <dgm:pt modelId="{F14EC1E9-9201-4A10-BE9B-DE98CA8DF87C}" type="sibTrans" cxnId="{3E7F174A-245D-438F-9544-296080F1A89C}">
      <dgm:prSet/>
      <dgm:spPr/>
      <dgm:t>
        <a:bodyPr/>
        <a:lstStyle/>
        <a:p>
          <a:endParaRPr lang="pt-BR"/>
        </a:p>
      </dgm:t>
    </dgm:pt>
    <dgm:pt modelId="{9DE8016C-597F-4D17-8396-716703F6966F}">
      <dgm:prSet phldrT="[Texto]"/>
      <dgm:spPr/>
      <dgm:t>
        <a:bodyPr/>
        <a:lstStyle/>
        <a:p>
          <a:r>
            <a:rPr lang="pt-BR" dirty="0"/>
            <a:t>QUANDO</a:t>
          </a:r>
        </a:p>
      </dgm:t>
    </dgm:pt>
    <dgm:pt modelId="{AE92CA51-74A8-4EE4-B95C-605BE9AF4F8C}" type="parTrans" cxnId="{59610A92-8410-47D8-8CDA-044444BA790D}">
      <dgm:prSet/>
      <dgm:spPr/>
      <dgm:t>
        <a:bodyPr/>
        <a:lstStyle/>
        <a:p>
          <a:endParaRPr lang="pt-BR"/>
        </a:p>
      </dgm:t>
    </dgm:pt>
    <dgm:pt modelId="{E06299D2-B67F-4461-826F-84FD3407D5BF}" type="sibTrans" cxnId="{59610A92-8410-47D8-8CDA-044444BA790D}">
      <dgm:prSet/>
      <dgm:spPr/>
      <dgm:t>
        <a:bodyPr/>
        <a:lstStyle/>
        <a:p>
          <a:endParaRPr lang="pt-BR"/>
        </a:p>
      </dgm:t>
    </dgm:pt>
    <dgm:pt modelId="{947AECDE-3D52-40EA-B85D-89DFBF925825}">
      <dgm:prSet/>
      <dgm:spPr/>
      <dgm:t>
        <a:bodyPr/>
        <a:lstStyle/>
        <a:p>
          <a:r>
            <a:rPr lang="pt-BR" dirty="0"/>
            <a:t>País, estados, municípios</a:t>
          </a:r>
        </a:p>
      </dgm:t>
    </dgm:pt>
    <dgm:pt modelId="{05DFA201-47FD-4779-90A0-63A0F3A1C49C}" type="parTrans" cxnId="{1C23D5C9-446F-4429-867B-912661D895AC}">
      <dgm:prSet/>
      <dgm:spPr/>
      <dgm:t>
        <a:bodyPr/>
        <a:lstStyle/>
        <a:p>
          <a:endParaRPr lang="pt-BR"/>
        </a:p>
      </dgm:t>
    </dgm:pt>
    <dgm:pt modelId="{F7B156EC-0D85-4F06-87DF-D60348EF0ADA}" type="sibTrans" cxnId="{1C23D5C9-446F-4429-867B-912661D895AC}">
      <dgm:prSet/>
      <dgm:spPr/>
      <dgm:t>
        <a:bodyPr/>
        <a:lstStyle/>
        <a:p>
          <a:endParaRPr lang="pt-BR"/>
        </a:p>
      </dgm:t>
    </dgm:pt>
    <dgm:pt modelId="{34F49D70-F03D-4298-A97E-024E7A30EA21}">
      <dgm:prSet/>
      <dgm:spPr/>
      <dgm:t>
        <a:bodyPr/>
        <a:lstStyle/>
        <a:p>
          <a:r>
            <a:rPr lang="pt-BR" dirty="0"/>
            <a:t>Zona rural X Zona Urbana</a:t>
          </a:r>
        </a:p>
      </dgm:t>
    </dgm:pt>
    <dgm:pt modelId="{DD3C3871-66C0-4850-9725-A94E2796ABCB}" type="parTrans" cxnId="{B59122E1-E42F-41A0-A724-1C407A3249AD}">
      <dgm:prSet/>
      <dgm:spPr/>
      <dgm:t>
        <a:bodyPr/>
        <a:lstStyle/>
        <a:p>
          <a:endParaRPr lang="pt-BR"/>
        </a:p>
      </dgm:t>
    </dgm:pt>
    <dgm:pt modelId="{F8D23D6A-935F-4068-80E8-973F8B0D7E69}" type="sibTrans" cxnId="{B59122E1-E42F-41A0-A724-1C407A3249AD}">
      <dgm:prSet/>
      <dgm:spPr/>
      <dgm:t>
        <a:bodyPr/>
        <a:lstStyle/>
        <a:p>
          <a:endParaRPr lang="pt-BR"/>
        </a:p>
      </dgm:t>
    </dgm:pt>
    <dgm:pt modelId="{2567682E-5696-44E6-9795-99C447FE9F1F}">
      <dgm:prSet/>
      <dgm:spPr/>
      <dgm:t>
        <a:bodyPr/>
        <a:lstStyle/>
        <a:p>
          <a:r>
            <a:rPr lang="pt-BR" dirty="0"/>
            <a:t>Condições e organização do trabalho</a:t>
          </a:r>
        </a:p>
      </dgm:t>
    </dgm:pt>
    <dgm:pt modelId="{61AB1297-7DEF-4E00-A043-1E16C713845D}" type="parTrans" cxnId="{D09F7E48-E55E-4FE5-B909-5CD64E2AA8EF}">
      <dgm:prSet/>
      <dgm:spPr/>
      <dgm:t>
        <a:bodyPr/>
        <a:lstStyle/>
        <a:p>
          <a:endParaRPr lang="pt-BR"/>
        </a:p>
      </dgm:t>
    </dgm:pt>
    <dgm:pt modelId="{2A1C23F9-63AB-4775-AB37-461C8437D34A}" type="sibTrans" cxnId="{D09F7E48-E55E-4FE5-B909-5CD64E2AA8EF}">
      <dgm:prSet/>
      <dgm:spPr/>
      <dgm:t>
        <a:bodyPr/>
        <a:lstStyle/>
        <a:p>
          <a:endParaRPr lang="pt-BR"/>
        </a:p>
      </dgm:t>
    </dgm:pt>
    <dgm:pt modelId="{B9FAB59D-1FEB-49BB-9C77-6F970DA93962}">
      <dgm:prSet/>
      <dgm:spPr/>
      <dgm:t>
        <a:bodyPr/>
        <a:lstStyle/>
        <a:p>
          <a:r>
            <a:rPr lang="pt-BR" dirty="0"/>
            <a:t>Trabalho prescrito X Trabalho real</a:t>
          </a:r>
        </a:p>
      </dgm:t>
    </dgm:pt>
    <dgm:pt modelId="{97F02DF1-6E67-4E93-9BFC-B880732B56F7}" type="parTrans" cxnId="{1AFBD392-74BD-4D90-A155-544C451B7CB4}">
      <dgm:prSet/>
      <dgm:spPr/>
      <dgm:t>
        <a:bodyPr/>
        <a:lstStyle/>
        <a:p>
          <a:endParaRPr lang="pt-BR"/>
        </a:p>
      </dgm:t>
    </dgm:pt>
    <dgm:pt modelId="{DB81E4ED-38A5-4354-8773-6F90F187A3C6}" type="sibTrans" cxnId="{1AFBD392-74BD-4D90-A155-544C451B7CB4}">
      <dgm:prSet/>
      <dgm:spPr/>
      <dgm:t>
        <a:bodyPr/>
        <a:lstStyle/>
        <a:p>
          <a:endParaRPr lang="pt-BR"/>
        </a:p>
      </dgm:t>
    </dgm:pt>
    <dgm:pt modelId="{10B9187C-C6DE-470D-9C2B-AD47F9339CBB}">
      <dgm:prSet phldrT="[Texto]"/>
      <dgm:spPr/>
      <dgm:t>
        <a:bodyPr/>
        <a:lstStyle/>
        <a:p>
          <a:r>
            <a:rPr lang="pt-BR" dirty="0"/>
            <a:t>Aspectos individuais do trabalhador</a:t>
          </a:r>
        </a:p>
      </dgm:t>
    </dgm:pt>
    <dgm:pt modelId="{E0A3ABC8-5612-49DB-9C12-1EE9B7DB35C7}" type="parTrans" cxnId="{6C8B58DB-9895-4762-A024-FCE9D1A938B8}">
      <dgm:prSet/>
      <dgm:spPr/>
      <dgm:t>
        <a:bodyPr/>
        <a:lstStyle/>
        <a:p>
          <a:endParaRPr lang="pt-BR"/>
        </a:p>
      </dgm:t>
    </dgm:pt>
    <dgm:pt modelId="{3EA73073-237C-4D2C-A004-F99773D25A06}" type="sibTrans" cxnId="{6C8B58DB-9895-4762-A024-FCE9D1A938B8}">
      <dgm:prSet/>
      <dgm:spPr/>
      <dgm:t>
        <a:bodyPr/>
        <a:lstStyle/>
        <a:p>
          <a:endParaRPr lang="pt-BR"/>
        </a:p>
      </dgm:t>
    </dgm:pt>
    <dgm:pt modelId="{A65DCCB7-16DF-4405-A864-56A9C702B7E0}">
      <dgm:prSet/>
      <dgm:spPr/>
      <dgm:t>
        <a:bodyPr/>
        <a:lstStyle/>
        <a:p>
          <a:r>
            <a:rPr lang="pt-BR" dirty="0"/>
            <a:t>Subjetividade</a:t>
          </a:r>
        </a:p>
      </dgm:t>
    </dgm:pt>
    <dgm:pt modelId="{82441546-B8EF-4753-9EB2-CF679FCBF9E9}" type="parTrans" cxnId="{0AE45CDA-647E-4381-9111-7E7DAC3BCD4D}">
      <dgm:prSet/>
      <dgm:spPr/>
      <dgm:t>
        <a:bodyPr/>
        <a:lstStyle/>
        <a:p>
          <a:endParaRPr lang="pt-BR"/>
        </a:p>
      </dgm:t>
    </dgm:pt>
    <dgm:pt modelId="{A15C8FE6-8DBE-4A8A-B36B-8EFE09F4806D}" type="sibTrans" cxnId="{0AE45CDA-647E-4381-9111-7E7DAC3BCD4D}">
      <dgm:prSet/>
      <dgm:spPr/>
      <dgm:t>
        <a:bodyPr/>
        <a:lstStyle/>
        <a:p>
          <a:endParaRPr lang="pt-BR"/>
        </a:p>
      </dgm:t>
    </dgm:pt>
    <dgm:pt modelId="{744B581F-32D2-4780-A38E-9F1D908E92F8}">
      <dgm:prSet/>
      <dgm:spPr/>
      <dgm:t>
        <a:bodyPr/>
        <a:lstStyle/>
        <a:p>
          <a:r>
            <a:rPr lang="pt-BR"/>
            <a:t>Valores</a:t>
          </a:r>
          <a:endParaRPr lang="pt-BR" dirty="0"/>
        </a:p>
      </dgm:t>
    </dgm:pt>
    <dgm:pt modelId="{A504A10A-943E-40C5-B7FD-D80285609840}" type="parTrans" cxnId="{181C9384-E434-46D7-9090-64BF74AA6F5D}">
      <dgm:prSet/>
      <dgm:spPr/>
      <dgm:t>
        <a:bodyPr/>
        <a:lstStyle/>
        <a:p>
          <a:endParaRPr lang="pt-BR"/>
        </a:p>
      </dgm:t>
    </dgm:pt>
    <dgm:pt modelId="{7113C6A8-4E29-434B-868B-41A08ACB68B2}" type="sibTrans" cxnId="{181C9384-E434-46D7-9090-64BF74AA6F5D}">
      <dgm:prSet/>
      <dgm:spPr/>
      <dgm:t>
        <a:bodyPr/>
        <a:lstStyle/>
        <a:p>
          <a:endParaRPr lang="pt-BR"/>
        </a:p>
      </dgm:t>
    </dgm:pt>
    <dgm:pt modelId="{0504CD92-6D38-4535-BEFA-3594FB1DC2A5}">
      <dgm:prSet/>
      <dgm:spPr/>
      <dgm:t>
        <a:bodyPr/>
        <a:lstStyle/>
        <a:p>
          <a:r>
            <a:rPr lang="pt-BR" dirty="0"/>
            <a:t>Idade, gênero, etnia</a:t>
          </a:r>
        </a:p>
      </dgm:t>
    </dgm:pt>
    <dgm:pt modelId="{9101788D-E207-43D4-84C1-64F9FB83F1C2}" type="parTrans" cxnId="{A40DB2D3-1F94-445C-9EAF-48F3A33B505C}">
      <dgm:prSet/>
      <dgm:spPr/>
      <dgm:t>
        <a:bodyPr/>
        <a:lstStyle/>
        <a:p>
          <a:endParaRPr lang="pt-BR"/>
        </a:p>
      </dgm:t>
    </dgm:pt>
    <dgm:pt modelId="{D297BE74-7F8D-49DC-ACB6-3D1B7CEDC0CB}" type="sibTrans" cxnId="{A40DB2D3-1F94-445C-9EAF-48F3A33B505C}">
      <dgm:prSet/>
      <dgm:spPr/>
      <dgm:t>
        <a:bodyPr/>
        <a:lstStyle/>
        <a:p>
          <a:endParaRPr lang="pt-BR"/>
        </a:p>
      </dgm:t>
    </dgm:pt>
    <dgm:pt modelId="{6973EB9D-3018-4BB4-AC0E-5F2D672B196C}">
      <dgm:prSet phldrT="[Texto]"/>
      <dgm:spPr/>
      <dgm:t>
        <a:bodyPr/>
        <a:lstStyle/>
        <a:p>
          <a:r>
            <a:rPr lang="pt-BR" dirty="0"/>
            <a:t>Contexto social, político e econômico.</a:t>
          </a:r>
        </a:p>
      </dgm:t>
    </dgm:pt>
    <dgm:pt modelId="{978FF51A-CF0B-4D69-BBA6-E83ECF3F3769}" type="parTrans" cxnId="{AA0117BF-E586-4244-B1B1-1842E89403DE}">
      <dgm:prSet/>
      <dgm:spPr/>
      <dgm:t>
        <a:bodyPr/>
        <a:lstStyle/>
        <a:p>
          <a:endParaRPr lang="pt-BR"/>
        </a:p>
      </dgm:t>
    </dgm:pt>
    <dgm:pt modelId="{2BF7543F-3368-49CC-8377-FAB3364A2027}" type="sibTrans" cxnId="{AA0117BF-E586-4244-B1B1-1842E89403DE}">
      <dgm:prSet/>
      <dgm:spPr/>
      <dgm:t>
        <a:bodyPr/>
        <a:lstStyle/>
        <a:p>
          <a:endParaRPr lang="pt-BR"/>
        </a:p>
      </dgm:t>
    </dgm:pt>
    <dgm:pt modelId="{37680F47-445E-4935-8AF4-853D539C4F65}" type="pres">
      <dgm:prSet presAssocID="{3C1AE708-6F3E-4F1D-99A4-F9FFA76C4D8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928D80E-67E8-48FF-993E-B6B8810C0000}" type="pres">
      <dgm:prSet presAssocID="{3C1AE708-6F3E-4F1D-99A4-F9FFA76C4D8A}" presName="cycle" presStyleCnt="0"/>
      <dgm:spPr/>
    </dgm:pt>
    <dgm:pt modelId="{185C2059-FDEA-469D-A7C5-F30E5514122A}" type="pres">
      <dgm:prSet presAssocID="{3C1AE708-6F3E-4F1D-99A4-F9FFA76C4D8A}" presName="centerShape" presStyleCnt="0"/>
      <dgm:spPr/>
    </dgm:pt>
    <dgm:pt modelId="{3D9E5582-C2F2-49B8-BDA3-06E735CF12D7}" type="pres">
      <dgm:prSet presAssocID="{3C1AE708-6F3E-4F1D-99A4-F9FFA76C4D8A}" presName="connSite" presStyleLbl="node1" presStyleIdx="0" presStyleCnt="5"/>
      <dgm:spPr/>
    </dgm:pt>
    <dgm:pt modelId="{168D7BE5-59D8-4F18-A268-D0CA3DA1BF7A}" type="pres">
      <dgm:prSet presAssocID="{3C1AE708-6F3E-4F1D-99A4-F9FFA76C4D8A}" presName="visible" presStyleLbl="node1" presStyleIdx="0" presStyleCnt="5" custLinFactNeighborX="-17880" custLinFactNeighborY="-5806"/>
      <dgm:spPr>
        <a:prstGeom prst="flowChartAlternateProces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9417F73-F489-424C-8D55-73D5038B2CA3}" type="pres">
      <dgm:prSet presAssocID="{376110A0-C4FE-4E2C-9236-07D622995F8A}" presName="Name25" presStyleLbl="parChTrans1D1" presStyleIdx="0" presStyleCnt="4"/>
      <dgm:spPr/>
      <dgm:t>
        <a:bodyPr/>
        <a:lstStyle/>
        <a:p>
          <a:endParaRPr lang="pt-BR"/>
        </a:p>
      </dgm:t>
    </dgm:pt>
    <dgm:pt modelId="{1B9EB596-98F0-4255-A951-20F8CE469B61}" type="pres">
      <dgm:prSet presAssocID="{957A8AA8-F96E-40C5-BA86-829DBDA8A4D7}" presName="node" presStyleCnt="0"/>
      <dgm:spPr/>
    </dgm:pt>
    <dgm:pt modelId="{1CE845F8-2856-4737-89C5-0A4AE2AA75BC}" type="pres">
      <dgm:prSet presAssocID="{957A8AA8-F96E-40C5-BA86-829DBDA8A4D7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75A70A-74D5-48E9-89D5-290687D41CED}" type="pres">
      <dgm:prSet presAssocID="{957A8AA8-F96E-40C5-BA86-829DBDA8A4D7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0B1F81-C2A8-40B7-8094-A186EB19C1CA}" type="pres">
      <dgm:prSet presAssocID="{90E908CB-C440-4660-B00C-FA7310666555}" presName="Name25" presStyleLbl="parChTrans1D1" presStyleIdx="1" presStyleCnt="4"/>
      <dgm:spPr/>
      <dgm:t>
        <a:bodyPr/>
        <a:lstStyle/>
        <a:p>
          <a:endParaRPr lang="pt-BR"/>
        </a:p>
      </dgm:t>
    </dgm:pt>
    <dgm:pt modelId="{50373FF7-1C35-4BCD-92DE-69C3BC1E4843}" type="pres">
      <dgm:prSet presAssocID="{187AE194-A28F-4A4B-AFF1-0303C2F51E05}" presName="node" presStyleCnt="0"/>
      <dgm:spPr/>
    </dgm:pt>
    <dgm:pt modelId="{E39CDD15-687E-4B9F-8138-8D194884A1E9}" type="pres">
      <dgm:prSet presAssocID="{187AE194-A28F-4A4B-AFF1-0303C2F51E05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E37071-342A-4068-A181-0DADFC5D3DEA}" type="pres">
      <dgm:prSet presAssocID="{187AE194-A28F-4A4B-AFF1-0303C2F51E05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9D7931-4E4A-492F-8605-48129C8CE598}" type="pres">
      <dgm:prSet presAssocID="{95833B86-F647-44C2-849E-64F435B05CA0}" presName="Name25" presStyleLbl="parChTrans1D1" presStyleIdx="2" presStyleCnt="4"/>
      <dgm:spPr/>
      <dgm:t>
        <a:bodyPr/>
        <a:lstStyle/>
        <a:p>
          <a:endParaRPr lang="pt-BR"/>
        </a:p>
      </dgm:t>
    </dgm:pt>
    <dgm:pt modelId="{A2A0B215-CB95-439C-ABF6-4DB6B192D870}" type="pres">
      <dgm:prSet presAssocID="{0F3F2FFC-89DC-413B-8F14-A8C7AC4912CC}" presName="node" presStyleCnt="0"/>
      <dgm:spPr/>
    </dgm:pt>
    <dgm:pt modelId="{035BD7D3-7CD1-47D2-B39C-46DE14B8D026}" type="pres">
      <dgm:prSet presAssocID="{0F3F2FFC-89DC-413B-8F14-A8C7AC4912CC}" presName="parentNode" presStyleLbl="node1" presStyleIdx="3" presStyleCnt="5" custLinFactNeighborX="-713" custLinFactNeighborY="-2027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0D38A1-F9F0-4B2E-90D9-4E461745072F}" type="pres">
      <dgm:prSet presAssocID="{0F3F2FFC-89DC-413B-8F14-A8C7AC4912CC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A8AA33-4EDB-44B9-973D-76ECC7410E1D}" type="pres">
      <dgm:prSet presAssocID="{AE92CA51-74A8-4EE4-B95C-605BE9AF4F8C}" presName="Name25" presStyleLbl="parChTrans1D1" presStyleIdx="3" presStyleCnt="4"/>
      <dgm:spPr/>
      <dgm:t>
        <a:bodyPr/>
        <a:lstStyle/>
        <a:p>
          <a:endParaRPr lang="pt-BR"/>
        </a:p>
      </dgm:t>
    </dgm:pt>
    <dgm:pt modelId="{4FFEEB49-F9CC-40BA-91FE-56DAF0808E72}" type="pres">
      <dgm:prSet presAssocID="{9DE8016C-597F-4D17-8396-716703F6966F}" presName="node" presStyleCnt="0"/>
      <dgm:spPr/>
    </dgm:pt>
    <dgm:pt modelId="{95FDE33A-6EB8-4E35-9E60-9A91EA2A3D52}" type="pres">
      <dgm:prSet presAssocID="{9DE8016C-597F-4D17-8396-716703F6966F}" presName="parentNode" presStyleLbl="node1" presStyleIdx="4" presStyleCnt="5" custLinFactNeighborX="23857" custLinFactNeighborY="-3185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A2A7C2-5BDE-4328-B3E8-2E226B6A3310}" type="pres">
      <dgm:prSet presAssocID="{9DE8016C-597F-4D17-8396-716703F6966F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69CBBE8-129A-4E1C-9024-FACB1C664BFF}" type="presOf" srcId="{187AE194-A28F-4A4B-AFF1-0303C2F51E05}" destId="{E39CDD15-687E-4B9F-8138-8D194884A1E9}" srcOrd="0" destOrd="0" presId="urn:microsoft.com/office/officeart/2005/8/layout/radial2#1"/>
    <dgm:cxn modelId="{18C0E7F3-E42E-46EF-B842-4F79A36AB356}" type="presOf" srcId="{957A8AA8-F96E-40C5-BA86-829DBDA8A4D7}" destId="{1CE845F8-2856-4737-89C5-0A4AE2AA75BC}" srcOrd="0" destOrd="0" presId="urn:microsoft.com/office/officeart/2005/8/layout/radial2#1"/>
    <dgm:cxn modelId="{EEA656FB-C790-48AC-A714-C62EA497487F}" type="presOf" srcId="{A65DCCB7-16DF-4405-A864-56A9C702B7E0}" destId="{020D38A1-F9F0-4B2E-90D9-4E461745072F}" srcOrd="0" destOrd="1" presId="urn:microsoft.com/office/officeart/2005/8/layout/radial2#1"/>
    <dgm:cxn modelId="{053633CE-6352-4C63-BF10-EB948B623208}" type="presOf" srcId="{95833B86-F647-44C2-849E-64F435B05CA0}" destId="{259D7931-4E4A-492F-8605-48129C8CE598}" srcOrd="0" destOrd="0" presId="urn:microsoft.com/office/officeart/2005/8/layout/radial2#1"/>
    <dgm:cxn modelId="{91C242FC-7181-4B89-B6CA-3ADFB13E8875}" type="presOf" srcId="{39AFC65B-95F1-4B76-BFD8-629129A61E62}" destId="{11A2A7C2-5BDE-4328-B3E8-2E226B6A3310}" srcOrd="0" destOrd="0" presId="urn:microsoft.com/office/officeart/2005/8/layout/radial2#1"/>
    <dgm:cxn modelId="{1C23D5C9-446F-4429-867B-912661D895AC}" srcId="{957A8AA8-F96E-40C5-BA86-829DBDA8A4D7}" destId="{947AECDE-3D52-40EA-B85D-89DFBF925825}" srcOrd="1" destOrd="0" parTransId="{05DFA201-47FD-4779-90A0-63A0F3A1C49C}" sibTransId="{F7B156EC-0D85-4F06-87DF-D60348EF0ADA}"/>
    <dgm:cxn modelId="{0B2D838D-080A-4EAD-BD29-2AF143D22587}" srcId="{3C1AE708-6F3E-4F1D-99A4-F9FFA76C4D8A}" destId="{187AE194-A28F-4A4B-AFF1-0303C2F51E05}" srcOrd="1" destOrd="0" parTransId="{90E908CB-C440-4660-B00C-FA7310666555}" sibTransId="{5BB9242F-F5DD-4082-A3F4-89B6A8AFA254}"/>
    <dgm:cxn modelId="{272D3798-A285-45CF-9526-D77C3BDFFFFE}" type="presOf" srcId="{AE92CA51-74A8-4EE4-B95C-605BE9AF4F8C}" destId="{02A8AA33-4EDB-44B9-973D-76ECC7410E1D}" srcOrd="0" destOrd="0" presId="urn:microsoft.com/office/officeart/2005/8/layout/radial2#1"/>
    <dgm:cxn modelId="{AB404B1D-B198-4AE0-9E99-120A6D05DD3B}" type="presOf" srcId="{744B581F-32D2-4780-A38E-9F1D908E92F8}" destId="{020D38A1-F9F0-4B2E-90D9-4E461745072F}" srcOrd="0" destOrd="2" presId="urn:microsoft.com/office/officeart/2005/8/layout/radial2#1"/>
    <dgm:cxn modelId="{DB574E1F-A902-43F7-A69D-3677EA80F1ED}" type="presOf" srcId="{376110A0-C4FE-4E2C-9236-07D622995F8A}" destId="{39417F73-F489-424C-8D55-73D5038B2CA3}" srcOrd="0" destOrd="0" presId="urn:microsoft.com/office/officeart/2005/8/layout/radial2#1"/>
    <dgm:cxn modelId="{A40DB2D3-1F94-445C-9EAF-48F3A33B505C}" srcId="{0F3F2FFC-89DC-413B-8F14-A8C7AC4912CC}" destId="{0504CD92-6D38-4535-BEFA-3594FB1DC2A5}" srcOrd="3" destOrd="0" parTransId="{9101788D-E207-43D4-84C1-64F9FB83F1C2}" sibTransId="{D297BE74-7F8D-49DC-ACB6-3D1B7CEDC0CB}"/>
    <dgm:cxn modelId="{CED2C1A0-5045-42B2-BDB2-29DAD2E9635F}" srcId="{187AE194-A28F-4A4B-AFF1-0303C2F51E05}" destId="{A5603DCB-6321-48AE-8EF5-840E2E2FEFF3}" srcOrd="0" destOrd="0" parTransId="{DC552D57-451A-4DA9-800B-58975E73EA4A}" sibTransId="{9DF9B58C-9867-407A-B3E9-BFFB436E3E3A}"/>
    <dgm:cxn modelId="{421E4942-1710-4715-ADEC-E7BE9465D2B1}" srcId="{957A8AA8-F96E-40C5-BA86-829DBDA8A4D7}" destId="{0A3A3B59-516A-4D8E-A117-A0FFFDD31350}" srcOrd="0" destOrd="0" parTransId="{18943944-6E12-4217-BA1C-17014142638A}" sibTransId="{7995F5A6-98C4-4C6F-9E8F-1B8712819F4D}"/>
    <dgm:cxn modelId="{450B0759-B0ED-4D9A-9772-BE02876E8521}" type="presOf" srcId="{B9FAB59D-1FEB-49BB-9C77-6F970DA93962}" destId="{10E37071-342A-4068-A181-0DADFC5D3DEA}" srcOrd="0" destOrd="2" presId="urn:microsoft.com/office/officeart/2005/8/layout/radial2#1"/>
    <dgm:cxn modelId="{1138EC58-C54D-424F-B81A-44D0F7A9E37B}" type="presOf" srcId="{0F3F2FFC-89DC-413B-8F14-A8C7AC4912CC}" destId="{035BD7D3-7CD1-47D2-B39C-46DE14B8D026}" srcOrd="0" destOrd="0" presId="urn:microsoft.com/office/officeart/2005/8/layout/radial2#1"/>
    <dgm:cxn modelId="{6C8B58DB-9895-4762-A024-FCE9D1A938B8}" srcId="{0F3F2FFC-89DC-413B-8F14-A8C7AC4912CC}" destId="{10B9187C-C6DE-470D-9C2B-AD47F9339CBB}" srcOrd="0" destOrd="0" parTransId="{E0A3ABC8-5612-49DB-9C12-1EE9B7DB35C7}" sibTransId="{3EA73073-237C-4D2C-A004-F99773D25A06}"/>
    <dgm:cxn modelId="{CB204AB3-0B5F-4DF0-B68B-A47F33923B8C}" type="presOf" srcId="{34F49D70-F03D-4298-A97E-024E7A30EA21}" destId="{1D75A70A-74D5-48E9-89D5-290687D41CED}" srcOrd="0" destOrd="2" presId="urn:microsoft.com/office/officeart/2005/8/layout/radial2#1"/>
    <dgm:cxn modelId="{CCE65D83-7C00-48E1-B8AE-A04291DCB350}" srcId="{3C1AE708-6F3E-4F1D-99A4-F9FFA76C4D8A}" destId="{0F3F2FFC-89DC-413B-8F14-A8C7AC4912CC}" srcOrd="2" destOrd="0" parTransId="{95833B86-F647-44C2-849E-64F435B05CA0}" sibTransId="{FE56BC8C-B67D-4398-B089-0862BD69C49C}"/>
    <dgm:cxn modelId="{AA0117BF-E586-4244-B1B1-1842E89403DE}" srcId="{9DE8016C-597F-4D17-8396-716703F6966F}" destId="{6973EB9D-3018-4BB4-AC0E-5F2D672B196C}" srcOrd="1" destOrd="0" parTransId="{978FF51A-CF0B-4D69-BBA6-E83ECF3F3769}" sibTransId="{2BF7543F-3368-49CC-8377-FAB3364A2027}"/>
    <dgm:cxn modelId="{04B387D2-1659-41E8-83CB-3979B217EE82}" type="presOf" srcId="{6973EB9D-3018-4BB4-AC0E-5F2D672B196C}" destId="{11A2A7C2-5BDE-4328-B3E8-2E226B6A3310}" srcOrd="0" destOrd="1" presId="urn:microsoft.com/office/officeart/2005/8/layout/radial2#1"/>
    <dgm:cxn modelId="{2C37C42A-63D6-43C0-A8ED-67EBF0F02501}" type="presOf" srcId="{0A3A3B59-516A-4D8E-A117-A0FFFDD31350}" destId="{1D75A70A-74D5-48E9-89D5-290687D41CED}" srcOrd="0" destOrd="0" presId="urn:microsoft.com/office/officeart/2005/8/layout/radial2#1"/>
    <dgm:cxn modelId="{3C8814C1-8D9A-431F-8FD1-2ACC7E008EBB}" type="presOf" srcId="{A5603DCB-6321-48AE-8EF5-840E2E2FEFF3}" destId="{10E37071-342A-4068-A181-0DADFC5D3DEA}" srcOrd="0" destOrd="0" presId="urn:microsoft.com/office/officeart/2005/8/layout/radial2#1"/>
    <dgm:cxn modelId="{0AE45CDA-647E-4381-9111-7E7DAC3BCD4D}" srcId="{0F3F2FFC-89DC-413B-8F14-A8C7AC4912CC}" destId="{A65DCCB7-16DF-4405-A864-56A9C702B7E0}" srcOrd="1" destOrd="0" parTransId="{82441546-B8EF-4753-9EB2-CF679FCBF9E9}" sibTransId="{A15C8FE6-8DBE-4A8A-B36B-8EFE09F4806D}"/>
    <dgm:cxn modelId="{B820FDC6-3354-460A-AF0A-0BF9037AD2BC}" type="presOf" srcId="{10B9187C-C6DE-470D-9C2B-AD47F9339CBB}" destId="{020D38A1-F9F0-4B2E-90D9-4E461745072F}" srcOrd="0" destOrd="0" presId="urn:microsoft.com/office/officeart/2005/8/layout/radial2#1"/>
    <dgm:cxn modelId="{181C9384-E434-46D7-9090-64BF74AA6F5D}" srcId="{0F3F2FFC-89DC-413B-8F14-A8C7AC4912CC}" destId="{744B581F-32D2-4780-A38E-9F1D908E92F8}" srcOrd="2" destOrd="0" parTransId="{A504A10A-943E-40C5-B7FD-D80285609840}" sibTransId="{7113C6A8-4E29-434B-868B-41A08ACB68B2}"/>
    <dgm:cxn modelId="{1AFBD392-74BD-4D90-A155-544C451B7CB4}" srcId="{187AE194-A28F-4A4B-AFF1-0303C2F51E05}" destId="{B9FAB59D-1FEB-49BB-9C77-6F970DA93962}" srcOrd="2" destOrd="0" parTransId="{97F02DF1-6E67-4E93-9BFC-B880732B56F7}" sibTransId="{DB81E4ED-38A5-4354-8773-6F90F187A3C6}"/>
    <dgm:cxn modelId="{76D8E686-79BC-4F9F-8382-A5FBB5567925}" type="presOf" srcId="{3C1AE708-6F3E-4F1D-99A4-F9FFA76C4D8A}" destId="{37680F47-445E-4935-8AF4-853D539C4F65}" srcOrd="0" destOrd="0" presId="urn:microsoft.com/office/officeart/2005/8/layout/radial2#1"/>
    <dgm:cxn modelId="{D5D26D3C-3353-48B1-B532-0F0FF59B7A76}" type="presOf" srcId="{2567682E-5696-44E6-9795-99C447FE9F1F}" destId="{10E37071-342A-4068-A181-0DADFC5D3DEA}" srcOrd="0" destOrd="1" presId="urn:microsoft.com/office/officeart/2005/8/layout/radial2#1"/>
    <dgm:cxn modelId="{B59122E1-E42F-41A0-A724-1C407A3249AD}" srcId="{957A8AA8-F96E-40C5-BA86-829DBDA8A4D7}" destId="{34F49D70-F03D-4298-A97E-024E7A30EA21}" srcOrd="2" destOrd="0" parTransId="{DD3C3871-66C0-4850-9725-A94E2796ABCB}" sibTransId="{F8D23D6A-935F-4068-80E8-973F8B0D7E69}"/>
    <dgm:cxn modelId="{4266E2BE-F4D8-4A64-AB49-543B2974ACE9}" type="presOf" srcId="{90E908CB-C440-4660-B00C-FA7310666555}" destId="{E30B1F81-C2A8-40B7-8094-A186EB19C1CA}" srcOrd="0" destOrd="0" presId="urn:microsoft.com/office/officeart/2005/8/layout/radial2#1"/>
    <dgm:cxn modelId="{75ABEAF0-1A68-4EB2-B8F8-2850A6C031A2}" type="presOf" srcId="{9DE8016C-597F-4D17-8396-716703F6966F}" destId="{95FDE33A-6EB8-4E35-9E60-9A91EA2A3D52}" srcOrd="0" destOrd="0" presId="urn:microsoft.com/office/officeart/2005/8/layout/radial2#1"/>
    <dgm:cxn modelId="{59610A92-8410-47D8-8CDA-044444BA790D}" srcId="{3C1AE708-6F3E-4F1D-99A4-F9FFA76C4D8A}" destId="{9DE8016C-597F-4D17-8396-716703F6966F}" srcOrd="3" destOrd="0" parTransId="{AE92CA51-74A8-4EE4-B95C-605BE9AF4F8C}" sibTransId="{E06299D2-B67F-4461-826F-84FD3407D5BF}"/>
    <dgm:cxn modelId="{AFC999C8-394D-4F3E-B631-3CEFA1862B60}" type="presOf" srcId="{947AECDE-3D52-40EA-B85D-89DFBF925825}" destId="{1D75A70A-74D5-48E9-89D5-290687D41CED}" srcOrd="0" destOrd="1" presId="urn:microsoft.com/office/officeart/2005/8/layout/radial2#1"/>
    <dgm:cxn modelId="{D09F7E48-E55E-4FE5-B909-5CD64E2AA8EF}" srcId="{187AE194-A28F-4A4B-AFF1-0303C2F51E05}" destId="{2567682E-5696-44E6-9795-99C447FE9F1F}" srcOrd="1" destOrd="0" parTransId="{61AB1297-7DEF-4E00-A043-1E16C713845D}" sibTransId="{2A1C23F9-63AB-4775-AB37-461C8437D34A}"/>
    <dgm:cxn modelId="{4E672B3D-709A-4F6D-A18A-32254A6E2D8E}" srcId="{3C1AE708-6F3E-4F1D-99A4-F9FFA76C4D8A}" destId="{957A8AA8-F96E-40C5-BA86-829DBDA8A4D7}" srcOrd="0" destOrd="0" parTransId="{376110A0-C4FE-4E2C-9236-07D622995F8A}" sibTransId="{98D3FE9C-D3C4-4FF5-8E5B-6B8CFC13C5A7}"/>
    <dgm:cxn modelId="{CC9B4281-4068-41BF-B5AA-7AD18C63CC69}" type="presOf" srcId="{0504CD92-6D38-4535-BEFA-3594FB1DC2A5}" destId="{020D38A1-F9F0-4B2E-90D9-4E461745072F}" srcOrd="0" destOrd="3" presId="urn:microsoft.com/office/officeart/2005/8/layout/radial2#1"/>
    <dgm:cxn modelId="{3E7F174A-245D-438F-9544-296080F1A89C}" srcId="{9DE8016C-597F-4D17-8396-716703F6966F}" destId="{39AFC65B-95F1-4B76-BFD8-629129A61E62}" srcOrd="0" destOrd="0" parTransId="{49A1535E-9D7F-4CCF-A982-0A642478601C}" sibTransId="{F14EC1E9-9201-4A10-BE9B-DE98CA8DF87C}"/>
    <dgm:cxn modelId="{F7387466-DF49-432D-9E58-1FEB0F6B666B}" type="presParOf" srcId="{37680F47-445E-4935-8AF4-853D539C4F65}" destId="{F928D80E-67E8-48FF-993E-B6B8810C0000}" srcOrd="0" destOrd="0" presId="urn:microsoft.com/office/officeart/2005/8/layout/radial2#1"/>
    <dgm:cxn modelId="{D224C108-685C-4B61-A594-55BDBFFAC426}" type="presParOf" srcId="{F928D80E-67E8-48FF-993E-B6B8810C0000}" destId="{185C2059-FDEA-469D-A7C5-F30E5514122A}" srcOrd="0" destOrd="0" presId="urn:microsoft.com/office/officeart/2005/8/layout/radial2#1"/>
    <dgm:cxn modelId="{8C00E275-72D7-4F04-9B66-79AE70C47F94}" type="presParOf" srcId="{185C2059-FDEA-469D-A7C5-F30E5514122A}" destId="{3D9E5582-C2F2-49B8-BDA3-06E735CF12D7}" srcOrd="0" destOrd="0" presId="urn:microsoft.com/office/officeart/2005/8/layout/radial2#1"/>
    <dgm:cxn modelId="{A7C16880-B47D-4DD8-816D-2974CB2AEB88}" type="presParOf" srcId="{185C2059-FDEA-469D-A7C5-F30E5514122A}" destId="{168D7BE5-59D8-4F18-A268-D0CA3DA1BF7A}" srcOrd="1" destOrd="0" presId="urn:microsoft.com/office/officeart/2005/8/layout/radial2#1"/>
    <dgm:cxn modelId="{F3C19577-DE2A-4376-9D52-9BD3C47F57C1}" type="presParOf" srcId="{F928D80E-67E8-48FF-993E-B6B8810C0000}" destId="{39417F73-F489-424C-8D55-73D5038B2CA3}" srcOrd="1" destOrd="0" presId="urn:microsoft.com/office/officeart/2005/8/layout/radial2#1"/>
    <dgm:cxn modelId="{08CADC49-8741-46D3-8D55-22B95A9F2FB6}" type="presParOf" srcId="{F928D80E-67E8-48FF-993E-B6B8810C0000}" destId="{1B9EB596-98F0-4255-A951-20F8CE469B61}" srcOrd="2" destOrd="0" presId="urn:microsoft.com/office/officeart/2005/8/layout/radial2#1"/>
    <dgm:cxn modelId="{09A851A3-2E10-4876-B4C2-2EC1EE614270}" type="presParOf" srcId="{1B9EB596-98F0-4255-A951-20F8CE469B61}" destId="{1CE845F8-2856-4737-89C5-0A4AE2AA75BC}" srcOrd="0" destOrd="0" presId="urn:microsoft.com/office/officeart/2005/8/layout/radial2#1"/>
    <dgm:cxn modelId="{8D77E88B-90D4-402A-98E3-EB013344F4F7}" type="presParOf" srcId="{1B9EB596-98F0-4255-A951-20F8CE469B61}" destId="{1D75A70A-74D5-48E9-89D5-290687D41CED}" srcOrd="1" destOrd="0" presId="urn:microsoft.com/office/officeart/2005/8/layout/radial2#1"/>
    <dgm:cxn modelId="{865E9500-B855-47AF-B5BF-F8B287BEF435}" type="presParOf" srcId="{F928D80E-67E8-48FF-993E-B6B8810C0000}" destId="{E30B1F81-C2A8-40B7-8094-A186EB19C1CA}" srcOrd="3" destOrd="0" presId="urn:microsoft.com/office/officeart/2005/8/layout/radial2#1"/>
    <dgm:cxn modelId="{02D6644C-1698-4BBB-A1D4-3A66E962F219}" type="presParOf" srcId="{F928D80E-67E8-48FF-993E-B6B8810C0000}" destId="{50373FF7-1C35-4BCD-92DE-69C3BC1E4843}" srcOrd="4" destOrd="0" presId="urn:microsoft.com/office/officeart/2005/8/layout/radial2#1"/>
    <dgm:cxn modelId="{9C2B55EB-69D9-4319-A57A-C7E4894CCA0D}" type="presParOf" srcId="{50373FF7-1C35-4BCD-92DE-69C3BC1E4843}" destId="{E39CDD15-687E-4B9F-8138-8D194884A1E9}" srcOrd="0" destOrd="0" presId="urn:microsoft.com/office/officeart/2005/8/layout/radial2#1"/>
    <dgm:cxn modelId="{6F85D006-76B7-470D-9FDD-74BFDA582EA3}" type="presParOf" srcId="{50373FF7-1C35-4BCD-92DE-69C3BC1E4843}" destId="{10E37071-342A-4068-A181-0DADFC5D3DEA}" srcOrd="1" destOrd="0" presId="urn:microsoft.com/office/officeart/2005/8/layout/radial2#1"/>
    <dgm:cxn modelId="{D4F95149-BEC6-48C0-9928-AA769DD8D886}" type="presParOf" srcId="{F928D80E-67E8-48FF-993E-B6B8810C0000}" destId="{259D7931-4E4A-492F-8605-48129C8CE598}" srcOrd="5" destOrd="0" presId="urn:microsoft.com/office/officeart/2005/8/layout/radial2#1"/>
    <dgm:cxn modelId="{2BB35EF7-A627-4AD8-AAE5-BB386ADC6488}" type="presParOf" srcId="{F928D80E-67E8-48FF-993E-B6B8810C0000}" destId="{A2A0B215-CB95-439C-ABF6-4DB6B192D870}" srcOrd="6" destOrd="0" presId="urn:microsoft.com/office/officeart/2005/8/layout/radial2#1"/>
    <dgm:cxn modelId="{E4A782BF-A3C0-4541-ADF0-5B783EDA5C62}" type="presParOf" srcId="{A2A0B215-CB95-439C-ABF6-4DB6B192D870}" destId="{035BD7D3-7CD1-47D2-B39C-46DE14B8D026}" srcOrd="0" destOrd="0" presId="urn:microsoft.com/office/officeart/2005/8/layout/radial2#1"/>
    <dgm:cxn modelId="{0AD4FAD0-161A-4393-9AAD-7092AE83F126}" type="presParOf" srcId="{A2A0B215-CB95-439C-ABF6-4DB6B192D870}" destId="{020D38A1-F9F0-4B2E-90D9-4E461745072F}" srcOrd="1" destOrd="0" presId="urn:microsoft.com/office/officeart/2005/8/layout/radial2#1"/>
    <dgm:cxn modelId="{DA342F94-669F-470A-B262-115A2488D360}" type="presParOf" srcId="{F928D80E-67E8-48FF-993E-B6B8810C0000}" destId="{02A8AA33-4EDB-44B9-973D-76ECC7410E1D}" srcOrd="7" destOrd="0" presId="urn:microsoft.com/office/officeart/2005/8/layout/radial2#1"/>
    <dgm:cxn modelId="{CA1C6CB7-C895-4F4B-85B8-BF43AAF3391C}" type="presParOf" srcId="{F928D80E-67E8-48FF-993E-B6B8810C0000}" destId="{4FFEEB49-F9CC-40BA-91FE-56DAF0808E72}" srcOrd="8" destOrd="0" presId="urn:microsoft.com/office/officeart/2005/8/layout/radial2#1"/>
    <dgm:cxn modelId="{936DB5DE-207A-4626-91B4-FECA68BFBF0E}" type="presParOf" srcId="{4FFEEB49-F9CC-40BA-91FE-56DAF0808E72}" destId="{95FDE33A-6EB8-4E35-9E60-9A91EA2A3D52}" srcOrd="0" destOrd="0" presId="urn:microsoft.com/office/officeart/2005/8/layout/radial2#1"/>
    <dgm:cxn modelId="{538B22F1-AD19-4178-83B4-AB7A767D6932}" type="presParOf" srcId="{4FFEEB49-F9CC-40BA-91FE-56DAF0808E72}" destId="{11A2A7C2-5BDE-4328-B3E8-2E226B6A3310}" srcOrd="1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49F01B-CED6-4B77-92BD-D3104822BA43}" type="doc">
      <dgm:prSet loTypeId="urn:microsoft.com/office/officeart/2005/8/layout/hierarchy1#1" loCatId="hierarchy" qsTypeId="urn:microsoft.com/office/officeart/2005/8/quickstyle/simple2#2" qsCatId="simple" csTypeId="urn:microsoft.com/office/officeart/2005/8/colors/accent1_1#1" csCatId="accent1" phldr="1"/>
      <dgm:spPr/>
      <dgm:t>
        <a:bodyPr/>
        <a:lstStyle/>
        <a:p>
          <a:endParaRPr lang="pt-BR"/>
        </a:p>
      </dgm:t>
    </dgm:pt>
    <dgm:pt modelId="{4F7D6AD5-4A81-4276-B608-44DE6AFE7CB9}">
      <dgm:prSet phldrT="[Texto]" custT="1"/>
      <dgm:spPr>
        <a:ln>
          <a:solidFill>
            <a:srgbClr val="41719C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b="1" dirty="0">
              <a:latin typeface="Segoe UI Semilight" panose="020B0402040204020203" pitchFamily="34" charset="0"/>
              <a:cs typeface="Segoe UI Semilight" panose="020B0402040204020203" pitchFamily="34" charset="0"/>
            </a:rPr>
            <a:t>PEA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b="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1.827.432 </a:t>
          </a:r>
          <a:r>
            <a:rPr lang="pt-BR" sz="1400" b="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b="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B25F2CF4-89DC-4BAC-97DD-0BE1D5833C7D}" type="parTrans" cxnId="{68A64F58-0230-4AAB-B9ED-297BD9CF7F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1BC0BC05-5943-4FB0-8645-DE2DDC65B72F}" type="sibTrans" cxnId="{68A64F58-0230-4AAB-B9ED-297BD9CF7F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2A52AD1D-9DB1-4F51-BEE6-4C101F57339A}">
      <dgm:prSet phldrT="[Texto]" custT="1"/>
      <dgm:spPr>
        <a:ln>
          <a:solidFill>
            <a:srgbClr val="41719C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b="1" dirty="0">
              <a:latin typeface="Segoe UI Semilight" panose="020B0402040204020203" pitchFamily="34" charset="0"/>
              <a:cs typeface="Segoe UI Semilight" panose="020B0402040204020203" pitchFamily="34" charset="0"/>
            </a:rPr>
            <a:t>PEAO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>
              <a:latin typeface="Segoe UI Semilight" panose="020B0402040204020203" pitchFamily="34" charset="0"/>
              <a:cs typeface="Segoe UI Semilight" panose="020B0402040204020203" pitchFamily="34" charset="0"/>
            </a:rPr>
            <a:t>1.694.383 </a:t>
          </a:r>
          <a:r>
            <a:rPr lang="pt-BR" sz="140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F56E2365-49CD-4596-8D52-1D286E81A5FA}" type="parTrans" cxnId="{F34E3F89-E156-4BB4-8D15-A0DEBE7FFDF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A1879148-E753-4F81-874F-F430430081B0}" type="sibTrans" cxnId="{F34E3F89-E156-4BB4-8D15-A0DEBE7FFDF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D53406E5-DF25-4A3F-8F86-84E4AB415E91}">
      <dgm:prSet phldrT="[Texto]" custT="1"/>
      <dgm:spPr>
        <a:ln>
          <a:solidFill>
            <a:srgbClr val="41719C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b="1" dirty="0">
              <a:latin typeface="Segoe UI Semilight" panose="020B0402040204020203" pitchFamily="34" charset="0"/>
              <a:cs typeface="Segoe UI Semilight" panose="020B0402040204020203" pitchFamily="34" charset="0"/>
            </a:rPr>
            <a:t>PEAD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>
              <a:latin typeface="Segoe UI Semilight" panose="020B0402040204020203" pitchFamily="34" charset="0"/>
              <a:cs typeface="Segoe UI Semilight" panose="020B0402040204020203" pitchFamily="34" charset="0"/>
            </a:rPr>
            <a:t>133.054 </a:t>
          </a:r>
          <a:r>
            <a:rPr lang="pt-BR" sz="140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EEC25FE3-0F29-4967-A52F-226CF10572B3}" type="parTrans" cxnId="{98D06F6E-B22F-486F-87EE-389BD1BBFC7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23CDD579-D489-4E59-8A0D-D9F6C090F388}" type="sibTrans" cxnId="{98D06F6E-B22F-486F-87EE-389BD1BBFC7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78ACD515-CAD1-4CC2-9C73-E048E8779F8C}">
      <dgm:prSet phldrT="[Texto]" custT="1"/>
      <dgm:spPr>
        <a:ln>
          <a:solidFill>
            <a:srgbClr val="41719C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b="1" dirty="0">
              <a:latin typeface="Segoe UI Semilight" panose="020B0402040204020203" pitchFamily="34" charset="0"/>
              <a:cs typeface="Segoe UI Semilight" panose="020B0402040204020203" pitchFamily="34" charset="0"/>
            </a:rPr>
            <a:t>PNEA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>
              <a:latin typeface="Segoe UI Semilight" panose="020B0402040204020203" pitchFamily="34" charset="0"/>
              <a:cs typeface="Segoe UI Semilight" panose="020B0402040204020203" pitchFamily="34" charset="0"/>
            </a:rPr>
            <a:t>1.178.417 </a:t>
          </a:r>
          <a:r>
            <a:rPr lang="pt-BR" sz="140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00BD7C39-5C2C-4758-A145-5FFBE10C2B33}" type="parTrans" cxnId="{63F9DF0A-81C4-4EB2-9DF1-F6E16B9AAD3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BBD91CBA-82EE-4945-9E13-2C4A800AA330}" type="sibTrans" cxnId="{63F9DF0A-81C4-4EB2-9DF1-F6E16B9AAD3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CD6CF05C-AB40-4033-8F95-F79333959897}">
      <dgm:prSet phldrT="[Texto]" custT="1"/>
      <dgm:spPr>
        <a:ln>
          <a:solidFill>
            <a:srgbClr val="41719C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b="1" dirty="0">
              <a:latin typeface="Segoe UI Semilight" panose="020B0402040204020203" pitchFamily="34" charset="0"/>
              <a:cs typeface="Segoe UI Semilight" panose="020B0402040204020203" pitchFamily="34" charset="0"/>
            </a:rPr>
            <a:t>PIA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>
              <a:latin typeface="Segoe UI Semilight" panose="020B0402040204020203" pitchFamily="34" charset="0"/>
              <a:cs typeface="Segoe UI Semilight" panose="020B0402040204020203" pitchFamily="34" charset="0"/>
            </a:rPr>
            <a:t>3.005.850 </a:t>
          </a:r>
          <a:r>
            <a:rPr lang="pt-BR" sz="140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CF53AA40-9402-495F-A53E-E9177596B7B8}" type="sibTrans" cxnId="{0157CC89-660C-494B-90DB-D228870E880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0EDAE73F-6583-4AC3-BCC7-F6EF8C1EF39C}" type="parTrans" cxnId="{0157CC89-660C-494B-90DB-D228870E880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46211401-B461-4533-84C2-3482B298B892}" type="pres">
      <dgm:prSet presAssocID="{E149F01B-CED6-4B77-92BD-D3104822BA4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0A30BB52-61CF-4395-896E-4E2660F7C91F}" type="pres">
      <dgm:prSet presAssocID="{CD6CF05C-AB40-4033-8F95-F79333959897}" presName="hierRoot1" presStyleCnt="0"/>
      <dgm:spPr/>
    </dgm:pt>
    <dgm:pt modelId="{0392257A-7201-4E56-89BB-62A8AA63895A}" type="pres">
      <dgm:prSet presAssocID="{CD6CF05C-AB40-4033-8F95-F79333959897}" presName="composite" presStyleCnt="0"/>
      <dgm:spPr/>
    </dgm:pt>
    <dgm:pt modelId="{CD159152-876F-4A9C-813D-80E0BC2D1458}" type="pres">
      <dgm:prSet presAssocID="{CD6CF05C-AB40-4033-8F95-F79333959897}" presName="background" presStyleLbl="node0" presStyleIdx="0" presStyleCnt="1"/>
      <dgm:spPr>
        <a:ln>
          <a:solidFill>
            <a:srgbClr val="41719C"/>
          </a:solidFill>
        </a:ln>
      </dgm:spPr>
      <dgm:t>
        <a:bodyPr/>
        <a:lstStyle/>
        <a:p>
          <a:endParaRPr lang="pt-BR"/>
        </a:p>
      </dgm:t>
    </dgm:pt>
    <dgm:pt modelId="{F78BF4DB-BDD0-4CDC-B419-8252AB6115E6}" type="pres">
      <dgm:prSet presAssocID="{CD6CF05C-AB40-4033-8F95-F79333959897}" presName="text" presStyleLbl="fgAcc0" presStyleIdx="0" presStyleCnt="1" custScaleX="331904" custLinFactNeighborX="-33339" custLinFactNeighborY="-804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A01189C-A4A8-417F-A909-EBCF1A4CDC71}" type="pres">
      <dgm:prSet presAssocID="{CD6CF05C-AB40-4033-8F95-F79333959897}" presName="hierChild2" presStyleCnt="0"/>
      <dgm:spPr/>
    </dgm:pt>
    <dgm:pt modelId="{05A962D9-9EFC-4C3D-B345-E0438E842AE9}" type="pres">
      <dgm:prSet presAssocID="{B25F2CF4-89DC-4BAC-97DD-0BE1D5833C7D}" presName="Name10" presStyleLbl="parChTrans1D2" presStyleIdx="0" presStyleCnt="2"/>
      <dgm:spPr/>
      <dgm:t>
        <a:bodyPr/>
        <a:lstStyle/>
        <a:p>
          <a:endParaRPr lang="pt-BR"/>
        </a:p>
      </dgm:t>
    </dgm:pt>
    <dgm:pt modelId="{A3E4F2FD-5EAE-40D1-AD9F-27AE4F1AAC7C}" type="pres">
      <dgm:prSet presAssocID="{4F7D6AD5-4A81-4276-B608-44DE6AFE7CB9}" presName="hierRoot2" presStyleCnt="0"/>
      <dgm:spPr/>
    </dgm:pt>
    <dgm:pt modelId="{B7EED7E2-EB20-4058-A75E-5A674A562D70}" type="pres">
      <dgm:prSet presAssocID="{4F7D6AD5-4A81-4276-B608-44DE6AFE7CB9}" presName="composite2" presStyleCnt="0"/>
      <dgm:spPr/>
    </dgm:pt>
    <dgm:pt modelId="{27740B84-F6F5-4CA4-9AE5-D34202669B1E}" type="pres">
      <dgm:prSet presAssocID="{4F7D6AD5-4A81-4276-B608-44DE6AFE7CB9}" presName="background2" presStyleLbl="node2" presStyleIdx="0" presStyleCnt="2"/>
      <dgm:spPr>
        <a:ln>
          <a:solidFill>
            <a:srgbClr val="41719C"/>
          </a:solidFill>
        </a:ln>
      </dgm:spPr>
      <dgm:t>
        <a:bodyPr/>
        <a:lstStyle/>
        <a:p>
          <a:endParaRPr lang="pt-BR"/>
        </a:p>
      </dgm:t>
    </dgm:pt>
    <dgm:pt modelId="{993B4C18-1D6B-451E-B906-0890F6FDCFF8}" type="pres">
      <dgm:prSet presAssocID="{4F7D6AD5-4A81-4276-B608-44DE6AFE7CB9}" presName="text2" presStyleLbl="fgAcc2" presStyleIdx="0" presStyleCnt="2" custScaleX="135166" custLinFactNeighborX="-34359" custLinFactNeighborY="-1023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E970C16-18D1-48B0-9719-05E11D162661}" type="pres">
      <dgm:prSet presAssocID="{4F7D6AD5-4A81-4276-B608-44DE6AFE7CB9}" presName="hierChild3" presStyleCnt="0"/>
      <dgm:spPr/>
    </dgm:pt>
    <dgm:pt modelId="{102C49BC-1192-4739-8F3B-505075559696}" type="pres">
      <dgm:prSet presAssocID="{F56E2365-49CD-4596-8D52-1D286E81A5FA}" presName="Name17" presStyleLbl="parChTrans1D3" presStyleIdx="0" presStyleCnt="2"/>
      <dgm:spPr/>
      <dgm:t>
        <a:bodyPr/>
        <a:lstStyle/>
        <a:p>
          <a:endParaRPr lang="pt-BR"/>
        </a:p>
      </dgm:t>
    </dgm:pt>
    <dgm:pt modelId="{66216F6F-8CAA-4C99-9F2A-626814C6DAB4}" type="pres">
      <dgm:prSet presAssocID="{2A52AD1D-9DB1-4F51-BEE6-4C101F57339A}" presName="hierRoot3" presStyleCnt="0"/>
      <dgm:spPr/>
    </dgm:pt>
    <dgm:pt modelId="{1656B5F6-F7BC-435C-9197-669E1A1C7F2C}" type="pres">
      <dgm:prSet presAssocID="{2A52AD1D-9DB1-4F51-BEE6-4C101F57339A}" presName="composite3" presStyleCnt="0"/>
      <dgm:spPr/>
    </dgm:pt>
    <dgm:pt modelId="{42B95A16-9498-468C-B495-DA7A38761B32}" type="pres">
      <dgm:prSet presAssocID="{2A52AD1D-9DB1-4F51-BEE6-4C101F57339A}" presName="background3" presStyleLbl="node3" presStyleIdx="0" presStyleCnt="2"/>
      <dgm:spPr>
        <a:ln>
          <a:solidFill>
            <a:srgbClr val="41719C"/>
          </a:solidFill>
        </a:ln>
      </dgm:spPr>
      <dgm:t>
        <a:bodyPr/>
        <a:lstStyle/>
        <a:p>
          <a:endParaRPr lang="pt-BR"/>
        </a:p>
      </dgm:t>
    </dgm:pt>
    <dgm:pt modelId="{5B2CBF04-D2C5-46C7-A4C4-4F41B752E5BC}" type="pres">
      <dgm:prSet presAssocID="{2A52AD1D-9DB1-4F51-BEE6-4C101F57339A}" presName="text3" presStyleLbl="fgAcc3" presStyleIdx="0" presStyleCnt="2" custScaleX="113848" custLinFactNeighborX="37064" custLinFactNeighborY="-427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5311F2B-44F3-4D51-9E5C-47723ADF49B3}" type="pres">
      <dgm:prSet presAssocID="{2A52AD1D-9DB1-4F51-BEE6-4C101F57339A}" presName="hierChild4" presStyleCnt="0"/>
      <dgm:spPr/>
    </dgm:pt>
    <dgm:pt modelId="{4D13825A-B83B-41BC-89E1-78809E190594}" type="pres">
      <dgm:prSet presAssocID="{EEC25FE3-0F29-4967-A52F-226CF10572B3}" presName="Name17" presStyleLbl="parChTrans1D3" presStyleIdx="1" presStyleCnt="2"/>
      <dgm:spPr/>
      <dgm:t>
        <a:bodyPr/>
        <a:lstStyle/>
        <a:p>
          <a:endParaRPr lang="pt-BR"/>
        </a:p>
      </dgm:t>
    </dgm:pt>
    <dgm:pt modelId="{C2790C88-D8FC-42F8-9F11-27CA43676920}" type="pres">
      <dgm:prSet presAssocID="{D53406E5-DF25-4A3F-8F86-84E4AB415E91}" presName="hierRoot3" presStyleCnt="0"/>
      <dgm:spPr/>
    </dgm:pt>
    <dgm:pt modelId="{12017DC8-94B3-4EEB-B731-3B8D6DF0F7A6}" type="pres">
      <dgm:prSet presAssocID="{D53406E5-DF25-4A3F-8F86-84E4AB415E91}" presName="composite3" presStyleCnt="0"/>
      <dgm:spPr/>
    </dgm:pt>
    <dgm:pt modelId="{A484BE5B-5C67-4FD0-8DD6-377CC8DD3AF4}" type="pres">
      <dgm:prSet presAssocID="{D53406E5-DF25-4A3F-8F86-84E4AB415E91}" presName="background3" presStyleLbl="node3" presStyleIdx="1" presStyleCnt="2"/>
      <dgm:spPr>
        <a:ln>
          <a:solidFill>
            <a:srgbClr val="41719C"/>
          </a:solidFill>
        </a:ln>
      </dgm:spPr>
      <dgm:t>
        <a:bodyPr/>
        <a:lstStyle/>
        <a:p>
          <a:endParaRPr lang="pt-BR"/>
        </a:p>
      </dgm:t>
    </dgm:pt>
    <dgm:pt modelId="{DA5CAB79-9CA0-47F4-B6C4-9FFD57A70DC8}" type="pres">
      <dgm:prSet presAssocID="{D53406E5-DF25-4A3F-8F86-84E4AB415E91}" presName="text3" presStyleLbl="fgAcc3" presStyleIdx="1" presStyleCnt="2" custScaleX="113848" custLinFactNeighborX="48213" custLinFactNeighborY="-424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6D31BB6-00AB-4349-BBBF-9EE098289753}" type="pres">
      <dgm:prSet presAssocID="{D53406E5-DF25-4A3F-8F86-84E4AB415E91}" presName="hierChild4" presStyleCnt="0"/>
      <dgm:spPr/>
    </dgm:pt>
    <dgm:pt modelId="{8BF369E0-69ED-41B5-B29B-9E2EC8125779}" type="pres">
      <dgm:prSet presAssocID="{00BD7C39-5C2C-4758-A145-5FFBE10C2B33}" presName="Name10" presStyleLbl="parChTrans1D2" presStyleIdx="1" presStyleCnt="2"/>
      <dgm:spPr/>
      <dgm:t>
        <a:bodyPr/>
        <a:lstStyle/>
        <a:p>
          <a:endParaRPr lang="pt-BR"/>
        </a:p>
      </dgm:t>
    </dgm:pt>
    <dgm:pt modelId="{4AEF6A37-7BE4-4529-AB16-B0E0ABDC811D}" type="pres">
      <dgm:prSet presAssocID="{78ACD515-CAD1-4CC2-9C73-E048E8779F8C}" presName="hierRoot2" presStyleCnt="0"/>
      <dgm:spPr/>
    </dgm:pt>
    <dgm:pt modelId="{12610B3A-7036-4803-AE5B-6C93B63C2BBE}" type="pres">
      <dgm:prSet presAssocID="{78ACD515-CAD1-4CC2-9C73-E048E8779F8C}" presName="composite2" presStyleCnt="0"/>
      <dgm:spPr/>
    </dgm:pt>
    <dgm:pt modelId="{E84173D9-D8AB-4101-AEB8-BC849C08C241}" type="pres">
      <dgm:prSet presAssocID="{78ACD515-CAD1-4CC2-9C73-E048E8779F8C}" presName="background2" presStyleLbl="node2" presStyleIdx="1" presStyleCnt="2"/>
      <dgm:spPr>
        <a:ln>
          <a:solidFill>
            <a:srgbClr val="41719C"/>
          </a:solidFill>
        </a:ln>
      </dgm:spPr>
      <dgm:t>
        <a:bodyPr/>
        <a:lstStyle/>
        <a:p>
          <a:endParaRPr lang="pt-BR"/>
        </a:p>
      </dgm:t>
    </dgm:pt>
    <dgm:pt modelId="{34A2AD18-BB11-4FD2-8663-3CC1C5DA85D9}" type="pres">
      <dgm:prSet presAssocID="{78ACD515-CAD1-4CC2-9C73-E048E8779F8C}" presName="text2" presStyleLbl="fgAcc2" presStyleIdx="1" presStyleCnt="2" custScaleX="146591" custLinFactNeighborX="-23552" custLinFactNeighborY="-1069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22855D2-60C7-4FD8-B8CA-27601204DE49}" type="pres">
      <dgm:prSet presAssocID="{78ACD515-CAD1-4CC2-9C73-E048E8779F8C}" presName="hierChild3" presStyleCnt="0"/>
      <dgm:spPr/>
    </dgm:pt>
  </dgm:ptLst>
  <dgm:cxnLst>
    <dgm:cxn modelId="{68A64F58-0230-4AAB-B9ED-297BD9CF7FB6}" srcId="{CD6CF05C-AB40-4033-8F95-F79333959897}" destId="{4F7D6AD5-4A81-4276-B608-44DE6AFE7CB9}" srcOrd="0" destOrd="0" parTransId="{B25F2CF4-89DC-4BAC-97DD-0BE1D5833C7D}" sibTransId="{1BC0BC05-5943-4FB0-8645-DE2DDC65B72F}"/>
    <dgm:cxn modelId="{44B2A73F-3E6E-4178-BC66-342D193879E2}" type="presOf" srcId="{78ACD515-CAD1-4CC2-9C73-E048E8779F8C}" destId="{34A2AD18-BB11-4FD2-8663-3CC1C5DA85D9}" srcOrd="0" destOrd="0" presId="urn:microsoft.com/office/officeart/2005/8/layout/hierarchy1#1"/>
    <dgm:cxn modelId="{DB6C7E61-A8F0-44A0-B182-F10D46D90F0F}" type="presOf" srcId="{B25F2CF4-89DC-4BAC-97DD-0BE1D5833C7D}" destId="{05A962D9-9EFC-4C3D-B345-E0438E842AE9}" srcOrd="0" destOrd="0" presId="urn:microsoft.com/office/officeart/2005/8/layout/hierarchy1#1"/>
    <dgm:cxn modelId="{EEDCF5DC-0AB2-4197-A0B0-48E2E4D6C67C}" type="presOf" srcId="{CD6CF05C-AB40-4033-8F95-F79333959897}" destId="{F78BF4DB-BDD0-4CDC-B419-8252AB6115E6}" srcOrd="0" destOrd="0" presId="urn:microsoft.com/office/officeart/2005/8/layout/hierarchy1#1"/>
    <dgm:cxn modelId="{6EDBD370-CCDE-4935-A681-A2CDD088FCA0}" type="presOf" srcId="{F56E2365-49CD-4596-8D52-1D286E81A5FA}" destId="{102C49BC-1192-4739-8F3B-505075559696}" srcOrd="0" destOrd="0" presId="urn:microsoft.com/office/officeart/2005/8/layout/hierarchy1#1"/>
    <dgm:cxn modelId="{39D1590E-263F-4DF6-BE62-66732C52314A}" type="presOf" srcId="{00BD7C39-5C2C-4758-A145-5FFBE10C2B33}" destId="{8BF369E0-69ED-41B5-B29B-9E2EC8125779}" srcOrd="0" destOrd="0" presId="urn:microsoft.com/office/officeart/2005/8/layout/hierarchy1#1"/>
    <dgm:cxn modelId="{9E7AD322-0279-4039-8FA0-F13E997820A2}" type="presOf" srcId="{D53406E5-DF25-4A3F-8F86-84E4AB415E91}" destId="{DA5CAB79-9CA0-47F4-B6C4-9FFD57A70DC8}" srcOrd="0" destOrd="0" presId="urn:microsoft.com/office/officeart/2005/8/layout/hierarchy1#1"/>
    <dgm:cxn modelId="{5C7542F8-EE69-4FD9-8E2E-97CDAABAF2FB}" type="presOf" srcId="{4F7D6AD5-4A81-4276-B608-44DE6AFE7CB9}" destId="{993B4C18-1D6B-451E-B906-0890F6FDCFF8}" srcOrd="0" destOrd="0" presId="urn:microsoft.com/office/officeart/2005/8/layout/hierarchy1#1"/>
    <dgm:cxn modelId="{63F9DF0A-81C4-4EB2-9DF1-F6E16B9AAD38}" srcId="{CD6CF05C-AB40-4033-8F95-F79333959897}" destId="{78ACD515-CAD1-4CC2-9C73-E048E8779F8C}" srcOrd="1" destOrd="0" parTransId="{00BD7C39-5C2C-4758-A145-5FFBE10C2B33}" sibTransId="{BBD91CBA-82EE-4945-9E13-2C4A800AA330}"/>
    <dgm:cxn modelId="{98D06F6E-B22F-486F-87EE-389BD1BBFC76}" srcId="{4F7D6AD5-4A81-4276-B608-44DE6AFE7CB9}" destId="{D53406E5-DF25-4A3F-8F86-84E4AB415E91}" srcOrd="1" destOrd="0" parTransId="{EEC25FE3-0F29-4967-A52F-226CF10572B3}" sibTransId="{23CDD579-D489-4E59-8A0D-D9F6C090F388}"/>
    <dgm:cxn modelId="{42AFF8A6-C9E1-4FDE-A608-241E291B1262}" type="presOf" srcId="{E149F01B-CED6-4B77-92BD-D3104822BA43}" destId="{46211401-B461-4533-84C2-3482B298B892}" srcOrd="0" destOrd="0" presId="urn:microsoft.com/office/officeart/2005/8/layout/hierarchy1#1"/>
    <dgm:cxn modelId="{F34E3F89-E156-4BB4-8D15-A0DEBE7FFDFE}" srcId="{4F7D6AD5-4A81-4276-B608-44DE6AFE7CB9}" destId="{2A52AD1D-9DB1-4F51-BEE6-4C101F57339A}" srcOrd="0" destOrd="0" parTransId="{F56E2365-49CD-4596-8D52-1D286E81A5FA}" sibTransId="{A1879148-E753-4F81-874F-F430430081B0}"/>
    <dgm:cxn modelId="{12A5DD65-1A16-4A4F-B4E9-3B0BFFCF7A09}" type="presOf" srcId="{2A52AD1D-9DB1-4F51-BEE6-4C101F57339A}" destId="{5B2CBF04-D2C5-46C7-A4C4-4F41B752E5BC}" srcOrd="0" destOrd="0" presId="urn:microsoft.com/office/officeart/2005/8/layout/hierarchy1#1"/>
    <dgm:cxn modelId="{0157CC89-660C-494B-90DB-D228870E8809}" srcId="{E149F01B-CED6-4B77-92BD-D3104822BA43}" destId="{CD6CF05C-AB40-4033-8F95-F79333959897}" srcOrd="0" destOrd="0" parTransId="{0EDAE73F-6583-4AC3-BCC7-F6EF8C1EF39C}" sibTransId="{CF53AA40-9402-495F-A53E-E9177596B7B8}"/>
    <dgm:cxn modelId="{0E2281D4-1A3C-453E-B7ED-C83B5081B759}" type="presOf" srcId="{EEC25FE3-0F29-4967-A52F-226CF10572B3}" destId="{4D13825A-B83B-41BC-89E1-78809E190594}" srcOrd="0" destOrd="0" presId="urn:microsoft.com/office/officeart/2005/8/layout/hierarchy1#1"/>
    <dgm:cxn modelId="{FDBCA23C-7D60-4174-8B18-6CDB24F226D1}" type="presParOf" srcId="{46211401-B461-4533-84C2-3482B298B892}" destId="{0A30BB52-61CF-4395-896E-4E2660F7C91F}" srcOrd="0" destOrd="0" presId="urn:microsoft.com/office/officeart/2005/8/layout/hierarchy1#1"/>
    <dgm:cxn modelId="{C60C0796-CA0A-408E-9F17-2CBF288BF9B6}" type="presParOf" srcId="{0A30BB52-61CF-4395-896E-4E2660F7C91F}" destId="{0392257A-7201-4E56-89BB-62A8AA63895A}" srcOrd="0" destOrd="0" presId="urn:microsoft.com/office/officeart/2005/8/layout/hierarchy1#1"/>
    <dgm:cxn modelId="{B7CE4C10-747C-4689-929B-794C48B348D4}" type="presParOf" srcId="{0392257A-7201-4E56-89BB-62A8AA63895A}" destId="{CD159152-876F-4A9C-813D-80E0BC2D1458}" srcOrd="0" destOrd="0" presId="urn:microsoft.com/office/officeart/2005/8/layout/hierarchy1#1"/>
    <dgm:cxn modelId="{08E95D9B-C2DA-416B-AA05-3D4A50E8CBBF}" type="presParOf" srcId="{0392257A-7201-4E56-89BB-62A8AA63895A}" destId="{F78BF4DB-BDD0-4CDC-B419-8252AB6115E6}" srcOrd="1" destOrd="0" presId="urn:microsoft.com/office/officeart/2005/8/layout/hierarchy1#1"/>
    <dgm:cxn modelId="{C8246811-5AD3-4317-8570-24607181A411}" type="presParOf" srcId="{0A30BB52-61CF-4395-896E-4E2660F7C91F}" destId="{8A01189C-A4A8-417F-A909-EBCF1A4CDC71}" srcOrd="1" destOrd="0" presId="urn:microsoft.com/office/officeart/2005/8/layout/hierarchy1#1"/>
    <dgm:cxn modelId="{2646D083-0321-4B4D-8476-52FB5C948DD7}" type="presParOf" srcId="{8A01189C-A4A8-417F-A909-EBCF1A4CDC71}" destId="{05A962D9-9EFC-4C3D-B345-E0438E842AE9}" srcOrd="0" destOrd="0" presId="urn:microsoft.com/office/officeart/2005/8/layout/hierarchy1#1"/>
    <dgm:cxn modelId="{049267E2-6F06-4E20-BB79-DC9AA6514E4F}" type="presParOf" srcId="{8A01189C-A4A8-417F-A909-EBCF1A4CDC71}" destId="{A3E4F2FD-5EAE-40D1-AD9F-27AE4F1AAC7C}" srcOrd="1" destOrd="0" presId="urn:microsoft.com/office/officeart/2005/8/layout/hierarchy1#1"/>
    <dgm:cxn modelId="{55D94659-A2AC-4FAC-98AD-C9A5A74643E2}" type="presParOf" srcId="{A3E4F2FD-5EAE-40D1-AD9F-27AE4F1AAC7C}" destId="{B7EED7E2-EB20-4058-A75E-5A674A562D70}" srcOrd="0" destOrd="0" presId="urn:microsoft.com/office/officeart/2005/8/layout/hierarchy1#1"/>
    <dgm:cxn modelId="{C9AE6BEA-BBDC-4C12-A26A-6D12706BDDEE}" type="presParOf" srcId="{B7EED7E2-EB20-4058-A75E-5A674A562D70}" destId="{27740B84-F6F5-4CA4-9AE5-D34202669B1E}" srcOrd="0" destOrd="0" presId="urn:microsoft.com/office/officeart/2005/8/layout/hierarchy1#1"/>
    <dgm:cxn modelId="{1F3E2B18-28A2-4266-9D3B-0BC53BA07F86}" type="presParOf" srcId="{B7EED7E2-EB20-4058-A75E-5A674A562D70}" destId="{993B4C18-1D6B-451E-B906-0890F6FDCFF8}" srcOrd="1" destOrd="0" presId="urn:microsoft.com/office/officeart/2005/8/layout/hierarchy1#1"/>
    <dgm:cxn modelId="{0D885632-E220-458E-A7F8-A9B2F4F8F8B2}" type="presParOf" srcId="{A3E4F2FD-5EAE-40D1-AD9F-27AE4F1AAC7C}" destId="{2E970C16-18D1-48B0-9719-05E11D162661}" srcOrd="1" destOrd="0" presId="urn:microsoft.com/office/officeart/2005/8/layout/hierarchy1#1"/>
    <dgm:cxn modelId="{167DDB8B-7F68-4578-BA86-69B302B8E7D8}" type="presParOf" srcId="{2E970C16-18D1-48B0-9719-05E11D162661}" destId="{102C49BC-1192-4739-8F3B-505075559696}" srcOrd="0" destOrd="0" presId="urn:microsoft.com/office/officeart/2005/8/layout/hierarchy1#1"/>
    <dgm:cxn modelId="{82432009-959A-4A6F-8524-0AB106872826}" type="presParOf" srcId="{2E970C16-18D1-48B0-9719-05E11D162661}" destId="{66216F6F-8CAA-4C99-9F2A-626814C6DAB4}" srcOrd="1" destOrd="0" presId="urn:microsoft.com/office/officeart/2005/8/layout/hierarchy1#1"/>
    <dgm:cxn modelId="{E9472015-45DD-4418-863F-619B7F0BA569}" type="presParOf" srcId="{66216F6F-8CAA-4C99-9F2A-626814C6DAB4}" destId="{1656B5F6-F7BC-435C-9197-669E1A1C7F2C}" srcOrd="0" destOrd="0" presId="urn:microsoft.com/office/officeart/2005/8/layout/hierarchy1#1"/>
    <dgm:cxn modelId="{38AB7EB4-11EA-4A01-A952-56E3480F712C}" type="presParOf" srcId="{1656B5F6-F7BC-435C-9197-669E1A1C7F2C}" destId="{42B95A16-9498-468C-B495-DA7A38761B32}" srcOrd="0" destOrd="0" presId="urn:microsoft.com/office/officeart/2005/8/layout/hierarchy1#1"/>
    <dgm:cxn modelId="{87177BC3-7361-4CD5-A04A-469DA7DD7960}" type="presParOf" srcId="{1656B5F6-F7BC-435C-9197-669E1A1C7F2C}" destId="{5B2CBF04-D2C5-46C7-A4C4-4F41B752E5BC}" srcOrd="1" destOrd="0" presId="urn:microsoft.com/office/officeart/2005/8/layout/hierarchy1#1"/>
    <dgm:cxn modelId="{3C7E059F-ADBF-4B83-8165-3D0AF9CC671E}" type="presParOf" srcId="{66216F6F-8CAA-4C99-9F2A-626814C6DAB4}" destId="{E5311F2B-44F3-4D51-9E5C-47723ADF49B3}" srcOrd="1" destOrd="0" presId="urn:microsoft.com/office/officeart/2005/8/layout/hierarchy1#1"/>
    <dgm:cxn modelId="{8EF859D4-1F94-4711-A5C9-FE6A3A3FE98D}" type="presParOf" srcId="{2E970C16-18D1-48B0-9719-05E11D162661}" destId="{4D13825A-B83B-41BC-89E1-78809E190594}" srcOrd="2" destOrd="0" presId="urn:microsoft.com/office/officeart/2005/8/layout/hierarchy1#1"/>
    <dgm:cxn modelId="{F1DEE9EA-BE9C-4E7E-8408-AE64E0521D26}" type="presParOf" srcId="{2E970C16-18D1-48B0-9719-05E11D162661}" destId="{C2790C88-D8FC-42F8-9F11-27CA43676920}" srcOrd="3" destOrd="0" presId="urn:microsoft.com/office/officeart/2005/8/layout/hierarchy1#1"/>
    <dgm:cxn modelId="{995FA6A9-6719-4799-AEF7-20FABF8CFBBF}" type="presParOf" srcId="{C2790C88-D8FC-42F8-9F11-27CA43676920}" destId="{12017DC8-94B3-4EEB-B731-3B8D6DF0F7A6}" srcOrd="0" destOrd="0" presId="urn:microsoft.com/office/officeart/2005/8/layout/hierarchy1#1"/>
    <dgm:cxn modelId="{6621A19C-F23D-4158-9E94-CE0D9421D333}" type="presParOf" srcId="{12017DC8-94B3-4EEB-B731-3B8D6DF0F7A6}" destId="{A484BE5B-5C67-4FD0-8DD6-377CC8DD3AF4}" srcOrd="0" destOrd="0" presId="urn:microsoft.com/office/officeart/2005/8/layout/hierarchy1#1"/>
    <dgm:cxn modelId="{D1C6551B-B510-430B-B72F-B8CBFA17604C}" type="presParOf" srcId="{12017DC8-94B3-4EEB-B731-3B8D6DF0F7A6}" destId="{DA5CAB79-9CA0-47F4-B6C4-9FFD57A70DC8}" srcOrd="1" destOrd="0" presId="urn:microsoft.com/office/officeart/2005/8/layout/hierarchy1#1"/>
    <dgm:cxn modelId="{7D88FFC7-75A5-4560-A2A4-860E0387C2EA}" type="presParOf" srcId="{C2790C88-D8FC-42F8-9F11-27CA43676920}" destId="{E6D31BB6-00AB-4349-BBBF-9EE098289753}" srcOrd="1" destOrd="0" presId="urn:microsoft.com/office/officeart/2005/8/layout/hierarchy1#1"/>
    <dgm:cxn modelId="{1C18E6C3-DB53-43BF-B1D5-0BECDAC431DD}" type="presParOf" srcId="{8A01189C-A4A8-417F-A909-EBCF1A4CDC71}" destId="{8BF369E0-69ED-41B5-B29B-9E2EC8125779}" srcOrd="2" destOrd="0" presId="urn:microsoft.com/office/officeart/2005/8/layout/hierarchy1#1"/>
    <dgm:cxn modelId="{DE3AD9FF-C67D-4835-82C1-7E19566A5838}" type="presParOf" srcId="{8A01189C-A4A8-417F-A909-EBCF1A4CDC71}" destId="{4AEF6A37-7BE4-4529-AB16-B0E0ABDC811D}" srcOrd="3" destOrd="0" presId="urn:microsoft.com/office/officeart/2005/8/layout/hierarchy1#1"/>
    <dgm:cxn modelId="{208F06B5-C9C9-47FA-9143-EFBF38F6A9CF}" type="presParOf" srcId="{4AEF6A37-7BE4-4529-AB16-B0E0ABDC811D}" destId="{12610B3A-7036-4803-AE5B-6C93B63C2BBE}" srcOrd="0" destOrd="0" presId="urn:microsoft.com/office/officeart/2005/8/layout/hierarchy1#1"/>
    <dgm:cxn modelId="{BAFC066E-3706-4971-93BD-D32D147ADF53}" type="presParOf" srcId="{12610B3A-7036-4803-AE5B-6C93B63C2BBE}" destId="{E84173D9-D8AB-4101-AEB8-BC849C08C241}" srcOrd="0" destOrd="0" presId="urn:microsoft.com/office/officeart/2005/8/layout/hierarchy1#1"/>
    <dgm:cxn modelId="{970C935C-4379-4C2B-B1BA-F678216C059D}" type="presParOf" srcId="{12610B3A-7036-4803-AE5B-6C93B63C2BBE}" destId="{34A2AD18-BB11-4FD2-8663-3CC1C5DA85D9}" srcOrd="1" destOrd="0" presId="urn:microsoft.com/office/officeart/2005/8/layout/hierarchy1#1"/>
    <dgm:cxn modelId="{727AE500-79C3-49EF-895C-2087850DF50D}" type="presParOf" srcId="{4AEF6A37-7BE4-4529-AB16-B0E0ABDC811D}" destId="{022855D2-60C7-4FD8-B8CA-27601204DE49}" srcOrd="1" destOrd="0" presId="urn:microsoft.com/office/officeart/2005/8/layout/hierarchy1#1"/>
  </dgm:cxnLst>
  <dgm:bg>
    <a:solidFill>
      <a:schemeClr val="bg1"/>
    </a:solidFill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2D77F-92ED-4782-8A1A-2C44636EA5BF}">
      <dsp:nvSpPr>
        <dsp:cNvPr id="0" name=""/>
        <dsp:cNvSpPr/>
      </dsp:nvSpPr>
      <dsp:spPr>
        <a:xfrm>
          <a:off x="0" y="0"/>
          <a:ext cx="1913470" cy="1368152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/>
            <a:t>Condições de trabalho</a:t>
          </a:r>
          <a:r>
            <a:rPr lang="pt-BR" sz="2300" kern="1200" dirty="0"/>
            <a:t>:</a:t>
          </a:r>
        </a:p>
      </dsp:txBody>
      <dsp:txXfrm>
        <a:off x="40072" y="40072"/>
        <a:ext cx="1833326" cy="1288008"/>
      </dsp:txXfrm>
    </dsp:sp>
    <dsp:sp modelId="{5A9E94B1-EFFB-41A7-ABEA-0D0E85E5B93B}">
      <dsp:nvSpPr>
        <dsp:cNvPr id="0" name=""/>
        <dsp:cNvSpPr/>
      </dsp:nvSpPr>
      <dsp:spPr>
        <a:xfrm>
          <a:off x="2184468" y="348241"/>
          <a:ext cx="574517" cy="6716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2184468" y="482575"/>
        <a:ext cx="402162" cy="403000"/>
      </dsp:txXfrm>
    </dsp:sp>
    <dsp:sp modelId="{8301FE6E-0DD1-481A-8378-E715BE4E9DDF}">
      <dsp:nvSpPr>
        <dsp:cNvPr id="0" name=""/>
        <dsp:cNvSpPr/>
      </dsp:nvSpPr>
      <dsp:spPr>
        <a:xfrm>
          <a:off x="2997464" y="0"/>
          <a:ext cx="2708341" cy="1368152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/>
            <a:t>Dizem respeito aos agentes físicos, químicos e biológicos e fatores geradores de acidente</a:t>
          </a:r>
        </a:p>
      </dsp:txBody>
      <dsp:txXfrm>
        <a:off x="3037536" y="40072"/>
        <a:ext cx="2628197" cy="128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2D77F-92ED-4782-8A1A-2C44636EA5BF}">
      <dsp:nvSpPr>
        <dsp:cNvPr id="0" name=""/>
        <dsp:cNvSpPr/>
      </dsp:nvSpPr>
      <dsp:spPr>
        <a:xfrm>
          <a:off x="11" y="0"/>
          <a:ext cx="2010401" cy="1012443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/>
            <a:t>Organização do trabalho</a:t>
          </a:r>
          <a:endParaRPr lang="pt-BR" sz="2300" kern="1200" dirty="0"/>
        </a:p>
      </dsp:txBody>
      <dsp:txXfrm>
        <a:off x="29664" y="29653"/>
        <a:ext cx="1951095" cy="953137"/>
      </dsp:txXfrm>
    </dsp:sp>
    <dsp:sp modelId="{5A9E94B1-EFFB-41A7-ABEA-0D0E85E5B93B}">
      <dsp:nvSpPr>
        <dsp:cNvPr id="0" name=""/>
        <dsp:cNvSpPr/>
      </dsp:nvSpPr>
      <dsp:spPr>
        <a:xfrm>
          <a:off x="2303858" y="142454"/>
          <a:ext cx="622105" cy="727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/>
        </a:p>
      </dsp:txBody>
      <dsp:txXfrm>
        <a:off x="2303858" y="287961"/>
        <a:ext cx="435474" cy="436520"/>
      </dsp:txXfrm>
    </dsp:sp>
    <dsp:sp modelId="{8301FE6E-0DD1-481A-8378-E715BE4E9DDF}">
      <dsp:nvSpPr>
        <dsp:cNvPr id="0" name=""/>
        <dsp:cNvSpPr/>
      </dsp:nvSpPr>
      <dsp:spPr>
        <a:xfrm>
          <a:off x="3184195" y="0"/>
          <a:ext cx="2933607" cy="1012443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Dizem respeito às práticas gerenciais, jornadas, tempos, relações de trabalho </a:t>
          </a:r>
        </a:p>
      </dsp:txBody>
      <dsp:txXfrm>
        <a:off x="3213848" y="29653"/>
        <a:ext cx="2874301" cy="9531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8AA33-4EDB-44B9-973D-76ECC7410E1D}">
      <dsp:nvSpPr>
        <dsp:cNvPr id="0" name=""/>
        <dsp:cNvSpPr/>
      </dsp:nvSpPr>
      <dsp:spPr>
        <a:xfrm rot="3015343">
          <a:off x="3003287" y="3967291"/>
          <a:ext cx="806194" cy="44692"/>
        </a:xfrm>
        <a:custGeom>
          <a:avLst/>
          <a:gdLst/>
          <a:ahLst/>
          <a:cxnLst/>
          <a:rect l="0" t="0" r="0" b="0"/>
          <a:pathLst>
            <a:path>
              <a:moveTo>
                <a:pt x="0" y="22346"/>
              </a:moveTo>
              <a:lnTo>
                <a:pt x="806194" y="223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D7931-4E4A-492F-8605-48129C8CE598}">
      <dsp:nvSpPr>
        <dsp:cNvPr id="0" name=""/>
        <dsp:cNvSpPr/>
      </dsp:nvSpPr>
      <dsp:spPr>
        <a:xfrm rot="927054">
          <a:off x="3264230" y="3201125"/>
          <a:ext cx="722135" cy="44692"/>
        </a:xfrm>
        <a:custGeom>
          <a:avLst/>
          <a:gdLst/>
          <a:ahLst/>
          <a:cxnLst/>
          <a:rect l="0" t="0" r="0" b="0"/>
          <a:pathLst>
            <a:path>
              <a:moveTo>
                <a:pt x="0" y="22346"/>
              </a:moveTo>
              <a:lnTo>
                <a:pt x="722135" y="223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B1F81-C2A8-40B7-8094-A186EB19C1CA}">
      <dsp:nvSpPr>
        <dsp:cNvPr id="0" name=""/>
        <dsp:cNvSpPr/>
      </dsp:nvSpPr>
      <dsp:spPr>
        <a:xfrm rot="20287264">
          <a:off x="3248994" y="2441006"/>
          <a:ext cx="785421" cy="44692"/>
        </a:xfrm>
        <a:custGeom>
          <a:avLst/>
          <a:gdLst/>
          <a:ahLst/>
          <a:cxnLst/>
          <a:rect l="0" t="0" r="0" b="0"/>
          <a:pathLst>
            <a:path>
              <a:moveTo>
                <a:pt x="0" y="22346"/>
              </a:moveTo>
              <a:lnTo>
                <a:pt x="785421" y="223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17F73-F489-424C-8D55-73D5038B2CA3}">
      <dsp:nvSpPr>
        <dsp:cNvPr id="0" name=""/>
        <dsp:cNvSpPr/>
      </dsp:nvSpPr>
      <dsp:spPr>
        <a:xfrm rot="17996280">
          <a:off x="2661329" y="1625039"/>
          <a:ext cx="1166562" cy="44692"/>
        </a:xfrm>
        <a:custGeom>
          <a:avLst/>
          <a:gdLst/>
          <a:ahLst/>
          <a:cxnLst/>
          <a:rect l="0" t="0" r="0" b="0"/>
          <a:pathLst>
            <a:path>
              <a:moveTo>
                <a:pt x="0" y="22346"/>
              </a:moveTo>
              <a:lnTo>
                <a:pt x="1166562" y="223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D7BE5-59D8-4F18-A268-D0CA3DA1BF7A}">
      <dsp:nvSpPr>
        <dsp:cNvPr id="0" name=""/>
        <dsp:cNvSpPr/>
      </dsp:nvSpPr>
      <dsp:spPr>
        <a:xfrm>
          <a:off x="1033237" y="1699011"/>
          <a:ext cx="2181223" cy="2181223"/>
        </a:xfrm>
        <a:prstGeom prst="flowChartAlternateProces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E845F8-2856-4737-89C5-0A4AE2AA75BC}">
      <dsp:nvSpPr>
        <dsp:cNvPr id="0" name=""/>
        <dsp:cNvSpPr/>
      </dsp:nvSpPr>
      <dsp:spPr>
        <a:xfrm>
          <a:off x="3229865" y="2333"/>
          <a:ext cx="1221065" cy="1221065"/>
        </a:xfrm>
        <a:prstGeom prst="ellipse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ONDE</a:t>
          </a:r>
        </a:p>
      </dsp:txBody>
      <dsp:txXfrm>
        <a:off x="3408686" y="181154"/>
        <a:ext cx="863423" cy="863423"/>
      </dsp:txXfrm>
    </dsp:sp>
    <dsp:sp modelId="{1D75A70A-74D5-48E9-89D5-290687D41CED}">
      <dsp:nvSpPr>
        <dsp:cNvPr id="0" name=""/>
        <dsp:cNvSpPr/>
      </dsp:nvSpPr>
      <dsp:spPr>
        <a:xfrm>
          <a:off x="4573037" y="2333"/>
          <a:ext cx="1831598" cy="1221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Território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País, estados, municípios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Zona rural X Zona Urbana</a:t>
          </a:r>
        </a:p>
      </dsp:txBody>
      <dsp:txXfrm>
        <a:off x="4573037" y="2333"/>
        <a:ext cx="1831598" cy="1221065"/>
      </dsp:txXfrm>
    </dsp:sp>
    <dsp:sp modelId="{E39CDD15-687E-4B9F-8138-8D194884A1E9}">
      <dsp:nvSpPr>
        <dsp:cNvPr id="0" name=""/>
        <dsp:cNvSpPr/>
      </dsp:nvSpPr>
      <dsp:spPr>
        <a:xfrm>
          <a:off x="3958998" y="1418795"/>
          <a:ext cx="1308734" cy="1308734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COMO</a:t>
          </a:r>
        </a:p>
      </dsp:txBody>
      <dsp:txXfrm>
        <a:off x="4150658" y="1610455"/>
        <a:ext cx="925414" cy="925414"/>
      </dsp:txXfrm>
    </dsp:sp>
    <dsp:sp modelId="{10E37071-342A-4068-A181-0DADFC5D3DEA}">
      <dsp:nvSpPr>
        <dsp:cNvPr id="0" name=""/>
        <dsp:cNvSpPr/>
      </dsp:nvSpPr>
      <dsp:spPr>
        <a:xfrm>
          <a:off x="5398606" y="1418795"/>
          <a:ext cx="1963101" cy="1308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Regulamentações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Condições e organização do trabalho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Trabalho prescrito X Trabalho real</a:t>
          </a:r>
        </a:p>
      </dsp:txBody>
      <dsp:txXfrm>
        <a:off x="5398606" y="1418795"/>
        <a:ext cx="1963101" cy="1308734"/>
      </dsp:txXfrm>
    </dsp:sp>
    <dsp:sp modelId="{035BD7D3-7CD1-47D2-B39C-46DE14B8D026}">
      <dsp:nvSpPr>
        <dsp:cNvPr id="0" name=""/>
        <dsp:cNvSpPr/>
      </dsp:nvSpPr>
      <dsp:spPr>
        <a:xfrm>
          <a:off x="3949667" y="2839628"/>
          <a:ext cx="1308734" cy="1308734"/>
        </a:xfrm>
        <a:prstGeom prst="ellipse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QUEM</a:t>
          </a:r>
        </a:p>
      </dsp:txBody>
      <dsp:txXfrm>
        <a:off x="4141327" y="3031288"/>
        <a:ext cx="925414" cy="925414"/>
      </dsp:txXfrm>
    </dsp:sp>
    <dsp:sp modelId="{020D38A1-F9F0-4B2E-90D9-4E461745072F}">
      <dsp:nvSpPr>
        <dsp:cNvPr id="0" name=""/>
        <dsp:cNvSpPr/>
      </dsp:nvSpPr>
      <dsp:spPr>
        <a:xfrm>
          <a:off x="5389275" y="2839628"/>
          <a:ext cx="1963101" cy="1308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Aspectos individuais do trabalhador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Subjetividade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/>
            <a:t>Valores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Idade, gênero, etnia</a:t>
          </a:r>
        </a:p>
      </dsp:txBody>
      <dsp:txXfrm>
        <a:off x="5389275" y="2839628"/>
        <a:ext cx="1963101" cy="1308734"/>
      </dsp:txXfrm>
    </dsp:sp>
    <dsp:sp modelId="{95FDE33A-6EB8-4E35-9E60-9A91EA2A3D52}">
      <dsp:nvSpPr>
        <dsp:cNvPr id="0" name=""/>
        <dsp:cNvSpPr/>
      </dsp:nvSpPr>
      <dsp:spPr>
        <a:xfrm>
          <a:off x="3428121" y="4148360"/>
          <a:ext cx="1308734" cy="1308734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QUANDO</a:t>
          </a:r>
        </a:p>
      </dsp:txBody>
      <dsp:txXfrm>
        <a:off x="3619781" y="4340020"/>
        <a:ext cx="925414" cy="925414"/>
      </dsp:txXfrm>
    </dsp:sp>
    <dsp:sp modelId="{11A2A7C2-5BDE-4328-B3E8-2E226B6A3310}">
      <dsp:nvSpPr>
        <dsp:cNvPr id="0" name=""/>
        <dsp:cNvSpPr/>
      </dsp:nvSpPr>
      <dsp:spPr>
        <a:xfrm>
          <a:off x="4867728" y="4148360"/>
          <a:ext cx="1963101" cy="1308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Momento histórico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/>
            <a:t>Contexto social, político e econômico.</a:t>
          </a:r>
        </a:p>
      </dsp:txBody>
      <dsp:txXfrm>
        <a:off x="4867728" y="4148360"/>
        <a:ext cx="1963101" cy="13087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369E0-69ED-41B5-B29B-9E2EC8125779}">
      <dsp:nvSpPr>
        <dsp:cNvPr id="0" name=""/>
        <dsp:cNvSpPr/>
      </dsp:nvSpPr>
      <dsp:spPr>
        <a:xfrm>
          <a:off x="1857651" y="628422"/>
          <a:ext cx="932251" cy="28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24"/>
              </a:lnTo>
              <a:lnTo>
                <a:pt x="932251" y="191124"/>
              </a:lnTo>
              <a:lnTo>
                <a:pt x="932251" y="2887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3825A-B83B-41BC-89E1-78809E190594}">
      <dsp:nvSpPr>
        <dsp:cNvPr id="0" name=""/>
        <dsp:cNvSpPr/>
      </dsp:nvSpPr>
      <dsp:spPr>
        <a:xfrm>
          <a:off x="957582" y="1589270"/>
          <a:ext cx="1586821" cy="346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23"/>
              </a:lnTo>
              <a:lnTo>
                <a:pt x="1586821" y="248923"/>
              </a:lnTo>
              <a:lnTo>
                <a:pt x="1586821" y="3465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C49BC-1192-4739-8F3B-505075559696}">
      <dsp:nvSpPr>
        <dsp:cNvPr id="0" name=""/>
        <dsp:cNvSpPr/>
      </dsp:nvSpPr>
      <dsp:spPr>
        <a:xfrm>
          <a:off x="911862" y="1589270"/>
          <a:ext cx="91440" cy="3463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8716"/>
              </a:lnTo>
              <a:lnTo>
                <a:pt x="81415" y="248716"/>
              </a:lnTo>
              <a:lnTo>
                <a:pt x="81415" y="3463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962D9-9EFC-4C3D-B345-E0438E842AE9}">
      <dsp:nvSpPr>
        <dsp:cNvPr id="0" name=""/>
        <dsp:cNvSpPr/>
      </dsp:nvSpPr>
      <dsp:spPr>
        <a:xfrm>
          <a:off x="957582" y="628422"/>
          <a:ext cx="900068" cy="291801"/>
        </a:xfrm>
        <a:custGeom>
          <a:avLst/>
          <a:gdLst/>
          <a:ahLst/>
          <a:cxnLst/>
          <a:rect l="0" t="0" r="0" b="0"/>
          <a:pathLst>
            <a:path>
              <a:moveTo>
                <a:pt x="900068" y="0"/>
              </a:moveTo>
              <a:lnTo>
                <a:pt x="900068" y="194195"/>
              </a:lnTo>
              <a:lnTo>
                <a:pt x="0" y="194195"/>
              </a:lnTo>
              <a:lnTo>
                <a:pt x="0" y="2918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159152-876F-4A9C-813D-80E0BC2D1458}">
      <dsp:nvSpPr>
        <dsp:cNvPr id="0" name=""/>
        <dsp:cNvSpPr/>
      </dsp:nvSpPr>
      <dsp:spPr>
        <a:xfrm>
          <a:off x="109153" y="-40623"/>
          <a:ext cx="3496995" cy="669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78BF4DB-BDD0-4CDC-B419-8252AB6115E6}">
      <dsp:nvSpPr>
        <dsp:cNvPr id="0" name=""/>
        <dsp:cNvSpPr/>
      </dsp:nvSpPr>
      <dsp:spPr>
        <a:xfrm>
          <a:off x="226222" y="70591"/>
          <a:ext cx="3496995" cy="6690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b="1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PIA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3.005.850 </a:t>
          </a:r>
          <a:r>
            <a:rPr lang="pt-BR" sz="1400" kern="120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45818" y="90187"/>
        <a:ext cx="3457803" cy="629854"/>
      </dsp:txXfrm>
    </dsp:sp>
    <dsp:sp modelId="{27740B84-F6F5-4CA4-9AE5-D34202669B1E}">
      <dsp:nvSpPr>
        <dsp:cNvPr id="0" name=""/>
        <dsp:cNvSpPr/>
      </dsp:nvSpPr>
      <dsp:spPr>
        <a:xfrm>
          <a:off x="245517" y="920224"/>
          <a:ext cx="1424131" cy="669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3B4C18-1D6B-451E-B906-0890F6FDCFF8}">
      <dsp:nvSpPr>
        <dsp:cNvPr id="0" name=""/>
        <dsp:cNvSpPr/>
      </dsp:nvSpPr>
      <dsp:spPr>
        <a:xfrm>
          <a:off x="362585" y="1031439"/>
          <a:ext cx="1424131" cy="6690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b="1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PEA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b="0" kern="1200" dirty="0" smtClean="0">
              <a:latin typeface="Segoe UI Semilight" panose="020B0402040204020203" pitchFamily="34" charset="0"/>
              <a:cs typeface="Segoe UI Semilight" panose="020B0402040204020203" pitchFamily="34" charset="0"/>
            </a:rPr>
            <a:t>1.827.432 </a:t>
          </a:r>
          <a:r>
            <a:rPr lang="pt-BR" sz="1400" b="0" kern="120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b="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382181" y="1051035"/>
        <a:ext cx="1384939" cy="629854"/>
      </dsp:txXfrm>
    </dsp:sp>
    <dsp:sp modelId="{42B95A16-9498-468C-B495-DA7A38761B32}">
      <dsp:nvSpPr>
        <dsp:cNvPr id="0" name=""/>
        <dsp:cNvSpPr/>
      </dsp:nvSpPr>
      <dsp:spPr>
        <a:xfrm>
          <a:off x="393517" y="1935592"/>
          <a:ext cx="1199521" cy="669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2CBF04-D2C5-46C7-A4C4-4F41B752E5BC}">
      <dsp:nvSpPr>
        <dsp:cNvPr id="0" name=""/>
        <dsp:cNvSpPr/>
      </dsp:nvSpPr>
      <dsp:spPr>
        <a:xfrm>
          <a:off x="510585" y="2046807"/>
          <a:ext cx="1199521" cy="6690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b="1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PEAO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1.694.383 </a:t>
          </a:r>
          <a:r>
            <a:rPr lang="pt-BR" sz="1400" kern="120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530181" y="2066403"/>
        <a:ext cx="1160329" cy="629854"/>
      </dsp:txXfrm>
    </dsp:sp>
    <dsp:sp modelId="{A484BE5B-5C67-4FD0-8DD6-377CC8DD3AF4}">
      <dsp:nvSpPr>
        <dsp:cNvPr id="0" name=""/>
        <dsp:cNvSpPr/>
      </dsp:nvSpPr>
      <dsp:spPr>
        <a:xfrm>
          <a:off x="1944643" y="1935800"/>
          <a:ext cx="1199521" cy="669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A5CAB79-9CA0-47F4-B6C4-9FFD57A70DC8}">
      <dsp:nvSpPr>
        <dsp:cNvPr id="0" name=""/>
        <dsp:cNvSpPr/>
      </dsp:nvSpPr>
      <dsp:spPr>
        <a:xfrm>
          <a:off x="2061711" y="2047015"/>
          <a:ext cx="1199521" cy="6690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b="1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PEAD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133.054 </a:t>
          </a:r>
          <a:r>
            <a:rPr lang="pt-BR" sz="1400" kern="120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081307" y="2066611"/>
        <a:ext cx="1160329" cy="629854"/>
      </dsp:txXfrm>
    </dsp:sp>
    <dsp:sp modelId="{E84173D9-D8AB-4101-AEB8-BC849C08C241}">
      <dsp:nvSpPr>
        <dsp:cNvPr id="0" name=""/>
        <dsp:cNvSpPr/>
      </dsp:nvSpPr>
      <dsp:spPr>
        <a:xfrm>
          <a:off x="2017649" y="917153"/>
          <a:ext cx="1544507" cy="669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4A2AD18-BB11-4FD2-8663-3CC1C5DA85D9}">
      <dsp:nvSpPr>
        <dsp:cNvPr id="0" name=""/>
        <dsp:cNvSpPr/>
      </dsp:nvSpPr>
      <dsp:spPr>
        <a:xfrm>
          <a:off x="2134718" y="1028368"/>
          <a:ext cx="1544507" cy="6690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1719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b="1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PNEA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400" kern="1200" dirty="0">
              <a:latin typeface="Segoe UI Semilight" panose="020B0402040204020203" pitchFamily="34" charset="0"/>
              <a:cs typeface="Segoe UI Semilight" panose="020B0402040204020203" pitchFamily="34" charset="0"/>
            </a:rPr>
            <a:t>1.178.417 </a:t>
          </a:r>
          <a:r>
            <a:rPr lang="pt-BR" sz="1400" kern="1200" dirty="0" err="1">
              <a:latin typeface="Segoe UI Semilight" panose="020B0402040204020203" pitchFamily="34" charset="0"/>
              <a:cs typeface="Segoe UI Semilight" panose="020B0402040204020203" pitchFamily="34" charset="0"/>
            </a:rPr>
            <a:t>hab</a:t>
          </a:r>
          <a:endParaRPr lang="pt-BR" sz="1400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2154314" y="1047964"/>
        <a:ext cx="1505315" cy="629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121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#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#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8D36F-A4C9-4370-8B34-BE71396313A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D9A2C-3C51-4040-9ECD-1411E934C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301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8a63c4df4f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8a63c4df4f_0_25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503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800" lvl="2" indent="-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8000" lvl="4" indent="-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600" lvl="5" indent="-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494270" y="441218"/>
            <a:ext cx="11203460" cy="581413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V="1">
            <a:off x="9953428" y="0"/>
            <a:ext cx="2238572" cy="134422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854528" y="1760234"/>
            <a:ext cx="10515600" cy="416951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32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2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200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200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28601" y="227569"/>
            <a:ext cx="2396788" cy="1299154"/>
          </a:xfrm>
          <a:prstGeom prst="rect">
            <a:avLst/>
          </a:prstGeom>
        </p:spPr>
      </p:pic>
      <p:sp>
        <p:nvSpPr>
          <p:cNvPr id="10" name="Espaço Reservado para Título 1"/>
          <p:cNvSpPr txBox="1"/>
          <p:nvPr userDrawn="1"/>
        </p:nvSpPr>
        <p:spPr>
          <a:xfrm>
            <a:off x="2625388" y="674728"/>
            <a:ext cx="7827449" cy="67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-32" y="5554168"/>
            <a:ext cx="1365190" cy="130628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 userDrawn="1"/>
        </p:nvPicPr>
        <p:blipFill rotWithShape="1">
          <a:blip r:embed="rId5" cstate="email"/>
          <a:srcRect l="-45"/>
          <a:stretch>
            <a:fillRect/>
          </a:stretch>
        </p:blipFill>
        <p:spPr>
          <a:xfrm>
            <a:off x="8801398" y="6325314"/>
            <a:ext cx="3302877" cy="465175"/>
          </a:xfrm>
          <a:prstGeom prst="rect">
            <a:avLst/>
          </a:prstGeom>
        </p:spPr>
      </p:pic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2625388" y="704734"/>
            <a:ext cx="8728412" cy="880792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875FE-C2B3-4EC3-9E43-F87FD9E5D58C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AB3CD-F2B5-48CE-91F8-39EC98EA8ABC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hart" Target="../charts/chart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conselho-nacional-de-saude/pt-br/assuntos/conferencias/5a-cnstt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conselho-nacional-de-saude/pt-br/assuntos/conferencias/5a-cnstt/cns-5a-cnstt-documento-orientador-1.pdf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conselho-nacional-de-saude/pt-br/assuntos/conferencias/5a-cnstt/cns-5a-cnstt-documento-orientador-1.pdf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conselho-nacional-de-saude/pt-br/assuntos/conferencias/5a-cnstt/cns-5a-cnstt-documento-orientador-1.pdf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conselho-nacional-de-saude/pt-br/assuntos/conferencias/5a-cnstt/cns-5a-cnstt-documento-orientador-1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gov.br/conselho-nacional-de-saude/pt-br/assuntos/conferencias/5a-cnstt/cns-5a-cnstt-documento-orientador-1.pdf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conselho-nacional-de-saude/pt-br/assuntos/conferencias/5a-cnstt/cns-5a-cnstt-documento-orientador-1.pdf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v.br/conselho-nacional-de-saude/pt-br/assuntos/conferencias/5a-cnstt/cns-5a-cnstt-documento-orientador-1.pdf" TargetMode="Externa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conselho-nacional-de-saude/pt-br/assuntos/conferencias/5a-cnstt/cns-5a-cnstt-documento-orientador-1.pdf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conselho-nacional-de-saude/pt-br/assuntos/conferencias/5a-cnstt/cns-5a-cnstt-documento-orientador-1.pdf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hyperlink" Target="https://www.gov.br/conselho-nacional-de-saude/pt-br/assuntos/conferencias/5a-cnstt/cns-5a-cnstt-documento-orientador-1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gov.br/conselho-nacional-de-saude/pt-br/assuntos/conferencias/5a-cnstt/cns-5a-cnstt-documento-orientador-1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eara.fiocruz.br/participatorio/wp-content/uploads/2023/11/Guia-de-Vigila%CC%82ncia-Popular-em-Saude.pdf" TargetMode="Externa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virtual.fiocruz.br/gestordecursos/hotsite/cvf-node-30225-submission-10321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fundacentro/pt-br/comunicacao/noticias/noticias/2023/maio/conferencia-livre-nacional-aprova-12-propostas-voltadas-para-saude-do-trabalhador-e-da-trabalhadora/propostas-aprovadas.pdf" TargetMode="External"/><Relationship Id="rId2" Type="http://schemas.openxmlformats.org/officeDocument/2006/relationships/hyperlink" Target="https://www.gov.br/fundacentro/pt-br/comunicacao/noticias/noticias/2023/maio/convocatoria-para-conferencia-livre-nacional-de-saude-do-trabalhador/documento-orientador_final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xBjwo2clA4&amp;list=RDCMUCitVzU9hkJ3faUq7xvjfC8Q&amp;start_radio=1" TargetMode="External"/><Relationship Id="rId2" Type="http://schemas.openxmlformats.org/officeDocument/2006/relationships/hyperlink" Target="https://vigilanciatrabalhadorpe.blogspot.com/2023/05/fala-trabalhadora-ep-13-saude-do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DLKRr5BY3yM" TargetMode="External"/><Relationship Id="rId5" Type="http://schemas.openxmlformats.org/officeDocument/2006/relationships/hyperlink" Target="https://www.youtube.com/watch?v=RsZE8RqSzq4" TargetMode="External"/><Relationship Id="rId4" Type="http://schemas.openxmlformats.org/officeDocument/2006/relationships/hyperlink" Target="https://youtu.be/PAe4JLXFPCk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jw0xiPpg7k" TargetMode="External"/><Relationship Id="rId3" Type="http://schemas.openxmlformats.org/officeDocument/2006/relationships/hyperlink" Target="https://www.youtube.com/watch?v=IDjzMvyD-9Q" TargetMode="External"/><Relationship Id="rId7" Type="http://schemas.openxmlformats.org/officeDocument/2006/relationships/hyperlink" Target="https://portal.fiocruz.br/video/canal-saude-na-estrada-acailandia-ma-e-rio-de-janeiro-rj-vigilancia-popular-em-saude" TargetMode="External"/><Relationship Id="rId2" Type="http://schemas.openxmlformats.org/officeDocument/2006/relationships/hyperlink" Target="https://www.youtube.com/watch?v=j8tsabMw9o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DU_4dJoj0FE" TargetMode="External"/><Relationship Id="rId5" Type="http://schemas.openxmlformats.org/officeDocument/2006/relationships/hyperlink" Target="https://portal.fiocruz.br/video/1a-conferencia-de-saude-do-trabalhador-30-anos-depois-62-anos-da-ensp" TargetMode="External"/><Relationship Id="rId4" Type="http://schemas.openxmlformats.org/officeDocument/2006/relationships/hyperlink" Target="https://www.youtube.com/watch?v=UMYovnOhk_A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hyperlink" Target="https://saude.es.gov.br/etapa-nacional-5a-conferencia-de-saude-trabalhadores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crst@saude.es.gov.br" TargetMode="External"/><Relationship Id="rId2" Type="http://schemas.openxmlformats.org/officeDocument/2006/relationships/hyperlink" Target="mailto:lilianesantana@saude.es.gov.b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79054" y="932873"/>
            <a:ext cx="10178473" cy="475672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 cstate="email"/>
          <a:srcRect l="-45"/>
          <a:stretch>
            <a:fillRect/>
          </a:stretch>
        </p:blipFill>
        <p:spPr>
          <a:xfrm>
            <a:off x="7666254" y="6020223"/>
            <a:ext cx="4356446" cy="61355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815" y="4755945"/>
            <a:ext cx="2199678" cy="210476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 flipV="1">
            <a:off x="8934341" y="0"/>
            <a:ext cx="3257659" cy="1956173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 rot="21429068">
            <a:off x="4457734" y="373716"/>
            <a:ext cx="3276532" cy="995422"/>
          </a:xfrm>
          <a:prstGeom prst="roundRect">
            <a:avLst>
              <a:gd name="adj" fmla="val 50000"/>
            </a:avLst>
          </a:prstGeom>
          <a:solidFill>
            <a:srgbClr val="F9EF23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pt-BR" sz="4000" spc="-1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VEM AÍ</a:t>
            </a:r>
            <a:r>
              <a:rPr lang="pt-BR" sz="4000" spc="-1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!</a:t>
            </a:r>
            <a:endParaRPr lang="pt-BR" sz="4000" spc="-1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2666868" y="1570276"/>
            <a:ext cx="6858261" cy="3717449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4435019" y="4117880"/>
            <a:ext cx="5090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spc="-100" dirty="0" smtClean="0">
                <a:solidFill>
                  <a:srgbClr val="A74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Etapas municipais, regionais e estadual do </a:t>
            </a:r>
            <a:r>
              <a:rPr lang="pt-BR" sz="2800" spc="-100" smtClean="0">
                <a:solidFill>
                  <a:srgbClr val="A74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Espírito Santo</a:t>
            </a:r>
            <a:endParaRPr lang="pt-BR" sz="2400" spc="-100" dirty="0" smtClean="0">
              <a:solidFill>
                <a:srgbClr val="A742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3"/>
          <p:cNvSpPr txBox="1"/>
          <p:nvPr/>
        </p:nvSpPr>
        <p:spPr>
          <a:xfrm>
            <a:off x="230525" y="877197"/>
            <a:ext cx="11819979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latin typeface="+mn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57530" y="2258152"/>
            <a:ext cx="4826233" cy="2735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600" dirty="0">
                <a:sym typeface="Symbol" panose="05050102010706020507" pitchFamily="18" charset="2"/>
              </a:rPr>
              <a:t>Desemprego</a:t>
            </a:r>
            <a:endParaRPr lang="pt-BR" sz="2600" dirty="0"/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600" dirty="0"/>
              <a:t>Competitividade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600" dirty="0"/>
              <a:t>Novas formas de contratação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600" dirty="0"/>
              <a:t>Terceirização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600" dirty="0"/>
              <a:t>Precarização das condições e relações de trabalho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600" dirty="0"/>
              <a:t>Perda de direitos sociais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pt-BR" sz="2600" dirty="0"/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pt-BR" sz="2600" dirty="0"/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96" y="4032282"/>
            <a:ext cx="3631309" cy="2179107"/>
          </a:xfrm>
          <a:prstGeom prst="rect">
            <a:avLst/>
          </a:prstGeom>
        </p:spPr>
      </p:pic>
      <p:sp>
        <p:nvSpPr>
          <p:cNvPr id="2" name="Título 3"/>
          <p:cNvSpPr txBox="1"/>
          <p:nvPr/>
        </p:nvSpPr>
        <p:spPr>
          <a:xfrm>
            <a:off x="837448" y="1060580"/>
            <a:ext cx="11819979" cy="9865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AS TRANSFORMAÇÕES ECONÔMICAS E SOCIAIS IMPACTAM NA SAÚDE DOS TRABALHADORES?</a:t>
            </a:r>
          </a:p>
        </p:txBody>
      </p:sp>
      <p:pic>
        <p:nvPicPr>
          <p:cNvPr id="4097" name="Picture 1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1039" y="1863764"/>
            <a:ext cx="3321063" cy="204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Essas questões dialogam com um dos eixos da  5ª </a:t>
            </a:r>
            <a:r>
              <a:rPr lang="pt-BR" dirty="0" smtClean="0"/>
              <a:t>CNSTT.</a:t>
            </a:r>
            <a:endParaRPr lang="pt-BR" dirty="0"/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 de Texto 1"/>
          <p:cNvSpPr txBox="1"/>
          <p:nvPr/>
        </p:nvSpPr>
        <p:spPr>
          <a:xfrm>
            <a:off x="4689475" y="2444750"/>
            <a:ext cx="6421755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sym typeface="+mn-ea"/>
              </a:rPr>
              <a:t>Eixo 2 - As novas relações de trabalho e a Saúde do Trabalhador e da Trabalhadora </a:t>
            </a:r>
            <a:endParaRPr lang="pt-BR" altLang="en-US" sz="4400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  <a:sym typeface="+mn-ea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90" y="1760220"/>
            <a:ext cx="4350385" cy="4169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condições de trabalh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5188" y="1822038"/>
            <a:ext cx="2124612" cy="1299048"/>
          </a:xfrm>
          <a:prstGeom prst="rect">
            <a:avLst/>
          </a:prstGeom>
        </p:spPr>
      </p:pic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3555544108"/>
              </p:ext>
            </p:extLst>
          </p:nvPr>
        </p:nvGraphicFramePr>
        <p:xfrm>
          <a:off x="638970" y="911846"/>
          <a:ext cx="8784948" cy="5876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m 13" descr="trabalho rur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99037" y="911846"/>
            <a:ext cx="1459798" cy="1060419"/>
          </a:xfrm>
          <a:prstGeom prst="rect">
            <a:avLst/>
          </a:prstGeom>
        </p:spPr>
      </p:pic>
      <p:pic>
        <p:nvPicPr>
          <p:cNvPr id="16" name="Imagem 15" descr="idos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09206" y="3511216"/>
            <a:ext cx="1528186" cy="1166339"/>
          </a:xfrm>
          <a:prstGeom prst="rect">
            <a:avLst/>
          </a:prstGeom>
        </p:spPr>
      </p:pic>
      <p:pic>
        <p:nvPicPr>
          <p:cNvPr id="17" name="Imagem 16" descr="trabalho em altura antigament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05188" y="4769210"/>
            <a:ext cx="1718730" cy="1288361"/>
          </a:xfrm>
          <a:prstGeom prst="rect">
            <a:avLst/>
          </a:prstGeom>
        </p:spPr>
      </p:pic>
      <p:sp>
        <p:nvSpPr>
          <p:cNvPr id="2" name="Caixa de Texto 1"/>
          <p:cNvSpPr txBox="1"/>
          <p:nvPr/>
        </p:nvSpPr>
        <p:spPr>
          <a:xfrm>
            <a:off x="3520958" y="359816"/>
            <a:ext cx="5902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O que eu preciso saber sobre o trabalho?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2331" y="1845841"/>
            <a:ext cx="2228850" cy="20574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319102" y="5514392"/>
            <a:ext cx="8728412" cy="493844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en-US" sz="36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Análise da Situação de Saúde dos Trabalhadores e Trabalhadoras- ASSTT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half" idx="4294967295"/>
          </p:nvPr>
        </p:nvSpPr>
        <p:spPr>
          <a:xfrm>
            <a:off x="503853" y="1522412"/>
            <a:ext cx="6503437" cy="3813175"/>
          </a:xfrm>
        </p:spPr>
        <p:txBody>
          <a:bodyPr>
            <a:noAutofit/>
          </a:bodyPr>
          <a:lstStyle/>
          <a:p>
            <a:pPr algn="just"/>
            <a:r>
              <a:rPr lang="pt-BR" sz="36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sym typeface="+mn-ea"/>
              </a:rPr>
              <a:t>Por isso é importante conhecer os processos produtivos dos territórios onde atuam, o perfil dos trabalhadores (as) e do que eles (as)  adoecem e morrem.</a:t>
            </a:r>
            <a:endParaRPr lang="pt-BR" sz="3600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  <a:p>
            <a:endParaRPr lang="pt-BR" altLang="en-US" sz="3600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Seta para baixo 6"/>
          <p:cNvSpPr/>
          <p:nvPr/>
        </p:nvSpPr>
        <p:spPr>
          <a:xfrm>
            <a:off x="5197533" y="4219232"/>
            <a:ext cx="485775" cy="97917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06729" y="588580"/>
            <a:ext cx="7531866" cy="880792"/>
          </a:xfrm>
        </p:spPr>
        <p:txBody>
          <a:bodyPr/>
          <a:lstStyle/>
          <a:p>
            <a:r>
              <a:rPr lang="pt-BR" dirty="0" smtClean="0"/>
              <a:t>Dados </a:t>
            </a:r>
            <a:r>
              <a:rPr lang="pt-BR" dirty="0" err="1" smtClean="0"/>
              <a:t>sociodemográficos - ES</a:t>
            </a:r>
            <a:endParaRPr lang="pt-BR" dirty="0"/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Google Shape;425;p31"/>
          <p:cNvSpPr/>
          <p:nvPr/>
        </p:nvSpPr>
        <p:spPr>
          <a:xfrm>
            <a:off x="1099784" y="1618161"/>
            <a:ext cx="4419184" cy="1123060"/>
          </a:xfrm>
          <a:prstGeom prst="rect">
            <a:avLst/>
          </a:prstGeom>
          <a:solidFill>
            <a:srgbClr val="A74286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Aft>
                <a:spcPts val="600"/>
              </a:spcAft>
              <a:buSzPts val="1100"/>
            </a:pPr>
            <a:r>
              <a:rPr lang="pt-BR" sz="1600" b="1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DADOS GERAIS</a:t>
            </a:r>
            <a:endParaRPr lang="pt-BR" sz="1600" b="1" dirty="0">
              <a:solidFill>
                <a:schemeClr val="bg1"/>
              </a:solidFill>
              <a:latin typeface="Segoe UI Semilight" panose="020B0402040204020203" pitchFamily="34" charset="0"/>
              <a:ea typeface="Calibri" panose="020F0502020204030204"/>
              <a:cs typeface="Segoe UI Semilight" panose="020B0402040204020203" pitchFamily="34" charset="0"/>
              <a:sym typeface="Calibri" panose="020F0502020204030204"/>
            </a:endParaRPr>
          </a:p>
          <a:p>
            <a:pPr lvl="0" algn="ctr">
              <a:buSzPts val="1100"/>
            </a:pPr>
            <a:r>
              <a:rPr lang="pt-BR" sz="1400" b="1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População:</a:t>
            </a:r>
            <a:r>
              <a:rPr lang="pt-BR" sz="1400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 </a:t>
            </a:r>
            <a:r>
              <a:rPr lang="pt-BR" sz="14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3.833.712 habitantes</a:t>
            </a:r>
            <a:endParaRPr lang="pt-BR" sz="1400" dirty="0">
              <a:solidFill>
                <a:schemeClr val="bg1"/>
              </a:solidFill>
              <a:latin typeface="Segoe UI Semilight" panose="020B0402040204020203" pitchFamily="34" charset="0"/>
              <a:ea typeface="Calibri" panose="020F0502020204030204"/>
              <a:cs typeface="Segoe UI Semilight" panose="020B0402040204020203" pitchFamily="34" charset="0"/>
              <a:sym typeface="Calibri" panose="020F0502020204030204"/>
            </a:endParaRPr>
          </a:p>
          <a:p>
            <a:pPr lvl="0" algn="ctr">
              <a:buSzPts val="1100"/>
            </a:pPr>
            <a:r>
              <a:rPr lang="pt-BR" sz="1400" b="1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Área:</a:t>
            </a:r>
            <a:r>
              <a:rPr lang="pt-BR" sz="1400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 46.07 </a:t>
            </a:r>
            <a:r>
              <a:rPr lang="pt-BR" sz="14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km²</a:t>
            </a:r>
            <a:endParaRPr lang="pt-BR" sz="1400" dirty="0">
              <a:solidFill>
                <a:schemeClr val="bg1"/>
              </a:solidFill>
              <a:latin typeface="Segoe UI Semilight" panose="020B0402040204020203" pitchFamily="34" charset="0"/>
              <a:ea typeface="Calibri" panose="020F0502020204030204"/>
              <a:cs typeface="Segoe UI Semilight" panose="020B0402040204020203" pitchFamily="34" charset="0"/>
              <a:sym typeface="Calibri" panose="020F0502020204030204"/>
            </a:endParaRPr>
          </a:p>
          <a:p>
            <a:pPr lvl="0" algn="ctr">
              <a:buSzPts val="1100"/>
            </a:pPr>
            <a:r>
              <a:rPr lang="pt-BR" sz="1400" b="1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Densidade:</a:t>
            </a:r>
            <a:r>
              <a:rPr lang="pt-BR" sz="1400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 83,2 </a:t>
            </a:r>
            <a:r>
              <a:rPr lang="pt-BR" sz="1400" dirty="0" err="1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hab</a:t>
            </a:r>
            <a:r>
              <a:rPr lang="pt-BR" sz="14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/km²</a:t>
            </a:r>
            <a:endParaRPr lang="pt-BR" sz="1400" dirty="0">
              <a:solidFill>
                <a:schemeClr val="bg1"/>
              </a:solidFill>
              <a:latin typeface="Segoe UI Semilight" panose="020B0402040204020203" pitchFamily="34" charset="0"/>
              <a:ea typeface="Calibri" panose="020F0502020204030204"/>
              <a:cs typeface="Segoe UI Semilight" panose="020B0402040204020203" pitchFamily="34" charset="0"/>
              <a:sym typeface="Calibri" panose="020F0502020204030204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10138595" y="6016349"/>
            <a:ext cx="155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Fonte: </a:t>
            </a:r>
            <a:r>
              <a:rPr lang="pt-BR" sz="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IBGE, 2010; 2022. </a:t>
            </a:r>
            <a:endParaRPr lang="pt-BR" sz="9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43" name="Grupo 42"/>
          <p:cNvGrpSpPr/>
          <p:nvPr/>
        </p:nvGrpSpPr>
        <p:grpSpPr>
          <a:xfrm>
            <a:off x="776022" y="2914123"/>
            <a:ext cx="5001428" cy="3197428"/>
            <a:chOff x="461536" y="2688813"/>
            <a:chExt cx="5465937" cy="3524908"/>
          </a:xfrm>
        </p:grpSpPr>
        <p:sp>
          <p:nvSpPr>
            <p:cNvPr id="44" name="CaixaDeTexto 43"/>
            <p:cNvSpPr txBox="1"/>
            <p:nvPr/>
          </p:nvSpPr>
          <p:spPr>
            <a:xfrm>
              <a:off x="4297012" y="5982889"/>
              <a:ext cx="1604682" cy="230832"/>
            </a:xfrm>
            <a:prstGeom prst="rect">
              <a:avLst/>
            </a:prstGeom>
            <a:noFill/>
            <a:ln>
              <a:solidFill>
                <a:srgbClr val="41719C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9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Fonte: </a:t>
              </a:r>
              <a:r>
                <a:rPr lang="pt-BR" sz="9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IBGE, 2022. </a:t>
              </a:r>
              <a:endParaRPr lang="pt-BR" sz="9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graphicFrame>
          <p:nvGraphicFramePr>
            <p:cNvPr id="45" name="Gráfico 44"/>
            <p:cNvGraphicFramePr/>
            <p:nvPr/>
          </p:nvGraphicFramePr>
          <p:xfrm>
            <a:off x="461536" y="2688813"/>
            <a:ext cx="5465937" cy="35249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56" name="Grupo 55"/>
          <p:cNvGrpSpPr/>
          <p:nvPr/>
        </p:nvGrpSpPr>
        <p:grpSpPr>
          <a:xfrm>
            <a:off x="6372660" y="4721776"/>
            <a:ext cx="4920371" cy="1014042"/>
            <a:chOff x="6687062" y="4817541"/>
            <a:chExt cx="4920371" cy="1014042"/>
          </a:xfrm>
        </p:grpSpPr>
        <p:sp>
          <p:nvSpPr>
            <p:cNvPr id="52" name="CaixaDeTexto 51"/>
            <p:cNvSpPr txBox="1"/>
            <p:nvPr/>
          </p:nvSpPr>
          <p:spPr>
            <a:xfrm>
              <a:off x="9266999" y="5090682"/>
              <a:ext cx="2340434" cy="723853"/>
            </a:xfrm>
            <a:prstGeom prst="rect">
              <a:avLst/>
            </a:prstGeom>
            <a:solidFill>
              <a:srgbClr val="F47F3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r">
                <a:lnSpc>
                  <a:spcPct val="114000"/>
                </a:lnSpc>
              </a:pPr>
              <a:r>
                <a:rPr lang="pt-BR" sz="12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Analfabetismo: 33</a:t>
              </a:r>
              <a:r>
                <a:rPr lang="pt-BR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%</a:t>
              </a:r>
            </a:p>
            <a:p>
              <a:pPr algn="r">
                <a:lnSpc>
                  <a:spcPct val="114000"/>
                </a:lnSpc>
              </a:pPr>
              <a:r>
                <a:rPr lang="pt-BR" sz="12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Taxa </a:t>
              </a:r>
              <a:r>
                <a:rPr lang="pt-BR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de </a:t>
              </a:r>
              <a:r>
                <a:rPr lang="pt-BR" sz="12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desocupação: 10%</a:t>
              </a:r>
              <a:endParaRPr lang="pt-BR" sz="12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r">
                <a:lnSpc>
                  <a:spcPct val="114000"/>
                </a:lnSpc>
              </a:pPr>
              <a:r>
                <a:rPr lang="pt-BR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Renda </a:t>
              </a:r>
              <a:r>
                <a:rPr lang="pt-BR" sz="1200" i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per </a:t>
              </a:r>
              <a:r>
                <a:rPr lang="pt-BR" sz="1200" i="1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capita m</a:t>
              </a:r>
              <a:r>
                <a:rPr lang="pt-BR" sz="12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édia: R</a:t>
              </a:r>
              <a:r>
                <a:rPr lang="pt-BR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$ 1.045</a:t>
              </a:r>
            </a:p>
          </p:txBody>
        </p:sp>
        <p:pic>
          <p:nvPicPr>
            <p:cNvPr id="53" name="Imagem 52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9294991" y="4817541"/>
              <a:ext cx="575569" cy="580379"/>
            </a:xfrm>
            <a:prstGeom prst="ellipse">
              <a:avLst/>
            </a:prstGeom>
            <a:ln w="28575" cap="rnd">
              <a:solidFill>
                <a:srgbClr val="F47F3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4" name="CaixaDeTexto 53"/>
            <p:cNvSpPr txBox="1"/>
            <p:nvPr/>
          </p:nvSpPr>
          <p:spPr>
            <a:xfrm>
              <a:off x="6687062" y="5107730"/>
              <a:ext cx="2340433" cy="723853"/>
            </a:xfrm>
            <a:prstGeom prst="rect">
              <a:avLst/>
            </a:prstGeom>
            <a:solidFill>
              <a:srgbClr val="6DBE4C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pt-BR" sz="12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Analfabetismo: 43</a:t>
              </a:r>
              <a:r>
                <a:rPr lang="pt-BR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%</a:t>
              </a:r>
            </a:p>
            <a:p>
              <a:pPr>
                <a:lnSpc>
                  <a:spcPct val="114000"/>
                </a:lnSpc>
              </a:pPr>
              <a:r>
                <a:rPr lang="pt-BR" sz="12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Taxa </a:t>
              </a:r>
              <a:r>
                <a:rPr lang="pt-BR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de </a:t>
              </a:r>
              <a:r>
                <a:rPr lang="pt-BR" sz="12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desocupação: 5%</a:t>
              </a:r>
              <a:endParaRPr lang="pt-BR" sz="12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>
                <a:lnSpc>
                  <a:spcPct val="114000"/>
                </a:lnSpc>
              </a:pPr>
              <a:r>
                <a:rPr lang="pt-BR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Renda </a:t>
              </a:r>
              <a:r>
                <a:rPr lang="pt-BR" sz="1200" i="1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per </a:t>
              </a:r>
              <a:r>
                <a:rPr lang="pt-BR" sz="1200" i="1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capita</a:t>
              </a:r>
              <a:r>
                <a:rPr lang="pt-BR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pt-BR" sz="12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média: R</a:t>
              </a:r>
              <a:r>
                <a:rPr lang="pt-BR" sz="12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$ </a:t>
              </a:r>
              <a:r>
                <a:rPr lang="pt-BR" sz="12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1.477</a:t>
              </a:r>
              <a:endParaRPr lang="pt-BR" sz="12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pic>
          <p:nvPicPr>
            <p:cNvPr id="55" name="Imagem 5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8439447" y="4817541"/>
              <a:ext cx="574180" cy="580379"/>
            </a:xfrm>
            <a:prstGeom prst="ellipse">
              <a:avLst/>
            </a:prstGeom>
            <a:ln w="28575" cap="rnd">
              <a:solidFill>
                <a:srgbClr val="6DBE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aphicFrame>
        <p:nvGraphicFramePr>
          <p:cNvPr id="57" name="Gráfico 56"/>
          <p:cNvGraphicFramePr/>
          <p:nvPr/>
        </p:nvGraphicFramePr>
        <p:xfrm>
          <a:off x="6217213" y="1732912"/>
          <a:ext cx="5189898" cy="276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06729" y="521905"/>
            <a:ext cx="7531866" cy="880792"/>
          </a:xfrm>
        </p:spPr>
        <p:txBody>
          <a:bodyPr/>
          <a:lstStyle/>
          <a:p>
            <a:r>
              <a:rPr lang="pt-BR" dirty="0" smtClean="0"/>
              <a:t>Perfil </a:t>
            </a:r>
            <a:r>
              <a:rPr lang="pt-BR" dirty="0"/>
              <a:t>P</a:t>
            </a:r>
            <a:r>
              <a:rPr lang="pt-BR" dirty="0" smtClean="0"/>
              <a:t>rodutivo</a:t>
            </a:r>
            <a:endParaRPr lang="pt-BR" dirty="0"/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9105899" y="6035399"/>
            <a:ext cx="2619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Fonte: IBGE, </a:t>
            </a:r>
            <a:r>
              <a:rPr lang="pt-BR" sz="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2010; 2022; </a:t>
            </a:r>
            <a:r>
              <a:rPr lang="pt-BR" sz="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IJSN, </a:t>
            </a:r>
            <a:r>
              <a:rPr lang="pt-BR" sz="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2023; ONU, 2021. </a:t>
            </a:r>
            <a:endParaRPr lang="pt-BR" sz="9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733425" y="2590800"/>
            <a:ext cx="5158532" cy="3425549"/>
            <a:chOff x="1712881" y="147403"/>
            <a:chExt cx="5158532" cy="3425549"/>
          </a:xfrm>
        </p:grpSpPr>
        <p:sp>
          <p:nvSpPr>
            <p:cNvPr id="16" name="Retângulo 15"/>
            <p:cNvSpPr/>
            <p:nvPr/>
          </p:nvSpPr>
          <p:spPr>
            <a:xfrm>
              <a:off x="1712881" y="147403"/>
              <a:ext cx="5158532" cy="342554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1866112" y="691104"/>
              <a:ext cx="5005301" cy="2797806"/>
              <a:chOff x="1866112" y="691104"/>
              <a:chExt cx="5005301" cy="2797806"/>
            </a:xfrm>
          </p:grpSpPr>
          <p:graphicFrame>
            <p:nvGraphicFramePr>
              <p:cNvPr id="18" name="Diagrama 17"/>
              <p:cNvGraphicFramePr/>
              <p:nvPr/>
            </p:nvGraphicFramePr>
            <p:xfrm>
              <a:off x="1866112" y="691104"/>
              <a:ext cx="4077488" cy="27576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20" name="CaixaDeTexto 19"/>
              <p:cNvSpPr txBox="1"/>
              <p:nvPr/>
            </p:nvSpPr>
            <p:spPr>
              <a:xfrm>
                <a:off x="5127341" y="2781024"/>
                <a:ext cx="17440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800" b="1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PIA</a:t>
                </a:r>
                <a:r>
                  <a:rPr lang="pt-BR" sz="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: Pop. em Idade </a:t>
                </a:r>
                <a:r>
                  <a:rPr lang="pt-BR" sz="800" dirty="0" smtClean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Ativa</a:t>
                </a:r>
                <a:endParaRPr lang="pt-BR" sz="8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pt-BR" sz="800" b="1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PEA</a:t>
                </a:r>
                <a:r>
                  <a:rPr lang="pt-BR" sz="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: Pop Economicamente </a:t>
                </a:r>
                <a:r>
                  <a:rPr lang="pt-BR" sz="800" dirty="0" smtClean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Ativa</a:t>
                </a:r>
                <a:endParaRPr lang="pt-BR" sz="8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pt-BR" sz="800" b="1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PNEA</a:t>
                </a:r>
                <a:r>
                  <a:rPr lang="pt-BR" sz="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: Pop Não </a:t>
                </a:r>
                <a:r>
                  <a:rPr lang="pt-BR" sz="800" dirty="0" smtClean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Econ. Ativa</a:t>
                </a:r>
                <a:endParaRPr lang="pt-BR" sz="8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pt-BR" sz="800" b="1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PEAO</a:t>
                </a:r>
                <a:r>
                  <a:rPr lang="pt-BR" sz="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: Pop </a:t>
                </a:r>
                <a:r>
                  <a:rPr lang="pt-BR" sz="800" dirty="0" smtClean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Econ. </a:t>
                </a:r>
                <a:r>
                  <a:rPr lang="pt-BR" sz="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Ativa </a:t>
                </a:r>
                <a:r>
                  <a:rPr lang="pt-BR" sz="800" dirty="0" smtClean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Ocupada</a:t>
                </a:r>
                <a:endParaRPr lang="pt-BR" sz="8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r>
                  <a:rPr lang="pt-BR" sz="800" b="1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PEAD</a:t>
                </a:r>
                <a:r>
                  <a:rPr lang="pt-BR" sz="8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: Pop </a:t>
                </a:r>
                <a:r>
                  <a:rPr lang="pt-BR" sz="800" dirty="0" smtClean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Econ. Ativa Desocupada</a:t>
                </a:r>
                <a:endParaRPr lang="pt-BR" sz="8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1" name="Google Shape;425;p31"/>
          <p:cNvSpPr/>
          <p:nvPr/>
        </p:nvSpPr>
        <p:spPr>
          <a:xfrm>
            <a:off x="1929008" y="1469372"/>
            <a:ext cx="2767366" cy="892448"/>
          </a:xfrm>
          <a:prstGeom prst="rect">
            <a:avLst/>
          </a:prstGeom>
          <a:solidFill>
            <a:srgbClr val="D47FB6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Aft>
                <a:spcPts val="600"/>
              </a:spcAft>
              <a:buSzPts val="1100"/>
            </a:pPr>
            <a:r>
              <a:rPr lang="pt-BR" sz="1600" b="1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DADOS GERAIS</a:t>
            </a:r>
            <a:endParaRPr lang="pt-BR" sz="1600" b="1" dirty="0">
              <a:solidFill>
                <a:schemeClr val="bg1"/>
              </a:solidFill>
              <a:latin typeface="Segoe UI Semilight" panose="020B0402040204020203" pitchFamily="34" charset="0"/>
              <a:ea typeface="Calibri" panose="020F0502020204030204"/>
              <a:cs typeface="Segoe UI Semilight" panose="020B0402040204020203" pitchFamily="34" charset="0"/>
              <a:sym typeface="Calibri" panose="020F0502020204030204"/>
            </a:endParaRPr>
          </a:p>
          <a:p>
            <a:pPr lvl="0" algn="ctr">
              <a:buSzPts val="1100"/>
            </a:pPr>
            <a:r>
              <a:rPr lang="pt-BR" sz="1400" b="1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PIB 2020: </a:t>
            </a:r>
            <a:r>
              <a:rPr lang="pt-BR" sz="1400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R$ 138,5 Bilhões</a:t>
            </a:r>
          </a:p>
          <a:p>
            <a:pPr lvl="0" algn="ctr">
              <a:buSzPts val="1100"/>
            </a:pPr>
            <a:r>
              <a:rPr lang="pt-BR" sz="1400" b="1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IDH: </a:t>
            </a:r>
            <a:r>
              <a:rPr lang="pt-BR" sz="1400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0,771</a:t>
            </a:r>
          </a:p>
        </p:txBody>
      </p:sp>
      <p:graphicFrame>
        <p:nvGraphicFramePr>
          <p:cNvPr id="22" name="Gráfico 21"/>
          <p:cNvGraphicFramePr/>
          <p:nvPr/>
        </p:nvGraphicFramePr>
        <p:xfrm>
          <a:off x="6254784" y="1469372"/>
          <a:ext cx="5165127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Título 2"/>
          <p:cNvSpPr txBox="1"/>
          <p:nvPr/>
        </p:nvSpPr>
        <p:spPr>
          <a:xfrm>
            <a:off x="733425" y="2590800"/>
            <a:ext cx="5158532" cy="39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pt-BR" sz="2000" dirty="0" smtClean="0">
                <a:solidFill>
                  <a:srgbClr val="41719C"/>
                </a:solidFill>
                <a:effectLst/>
              </a:rPr>
              <a:t>População trabalhadora</a:t>
            </a:r>
            <a:endParaRPr lang="pt-BR" sz="2000" dirty="0">
              <a:solidFill>
                <a:srgbClr val="41719C"/>
              </a:solidFill>
              <a:effectLst/>
            </a:endParaRPr>
          </a:p>
        </p:txBody>
      </p:sp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6474423" y="4312863"/>
          <a:ext cx="4774602" cy="1703486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212252"/>
                <a:gridCol w="1762125"/>
                <a:gridCol w="1800225"/>
              </a:tblGrid>
              <a:tr h="339569">
                <a:tc>
                  <a:txBody>
                    <a:bodyPr/>
                    <a:lstStyle/>
                    <a:p>
                      <a:pPr algn="ctr"/>
                      <a:r>
                        <a:rPr lang="pt-BR" sz="900" dirty="0" smtClean="0"/>
                        <a:t>ATIVIDADE</a:t>
                      </a:r>
                      <a:r>
                        <a:rPr lang="pt-BR" sz="900" baseline="0" dirty="0" smtClean="0"/>
                        <a:t> PRODUTIVA</a:t>
                      </a:r>
                      <a:endParaRPr lang="pt-BR" sz="9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 smtClean="0"/>
                        <a:t>RISCO OCUPACIONAL </a:t>
                      </a:r>
                      <a:endParaRPr lang="pt-BR" sz="9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 smtClean="0"/>
                        <a:t>DANOS POTENCIAIS</a:t>
                      </a:r>
                      <a:endParaRPr lang="pt-BR" sz="9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anchor="ctr"/>
                </a:tc>
              </a:tr>
              <a:tr h="721583">
                <a:tc>
                  <a:txBody>
                    <a:bodyPr/>
                    <a:lstStyle/>
                    <a:p>
                      <a:r>
                        <a:rPr lang="pt-BR" sz="900" dirty="0"/>
                        <a:t>Agropecuária,</a:t>
                      </a:r>
                      <a:r>
                        <a:rPr lang="pt-BR" sz="900" baseline="0" dirty="0"/>
                        <a:t> Extração Vegetal, Caça e Pesca</a:t>
                      </a:r>
                      <a:endParaRPr lang="pt-BR" sz="9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900" dirty="0"/>
                        <a:t>Químico, físico, biológico,</a:t>
                      </a:r>
                    </a:p>
                    <a:p>
                      <a:r>
                        <a:rPr lang="pt-BR" sz="900" dirty="0"/>
                        <a:t>biomecânico, psicossociais,</a:t>
                      </a:r>
                    </a:p>
                    <a:p>
                      <a:r>
                        <a:rPr lang="pt-BR" sz="900" dirty="0"/>
                        <a:t>de acidentes</a:t>
                      </a:r>
                      <a:endParaRPr lang="pt-BR" sz="9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900" dirty="0"/>
                        <a:t>Dermatoses, LER/</a:t>
                      </a:r>
                      <a:r>
                        <a:rPr lang="pt-BR" sz="900" dirty="0" err="1"/>
                        <a:t>Dort</a:t>
                      </a:r>
                      <a:r>
                        <a:rPr lang="pt-BR" sz="900" dirty="0"/>
                        <a:t>,</a:t>
                      </a:r>
                    </a:p>
                    <a:p>
                      <a:r>
                        <a:rPr lang="pt-BR" sz="900" dirty="0"/>
                        <a:t>traumatismos, transtornos </a:t>
                      </a:r>
                      <a:r>
                        <a:rPr lang="pt-BR" sz="900" dirty="0" smtClean="0"/>
                        <a:t>mentais, intoxicação </a:t>
                      </a:r>
                      <a:r>
                        <a:rPr lang="pt-BR" sz="900" dirty="0"/>
                        <a:t>por </a:t>
                      </a:r>
                      <a:r>
                        <a:rPr lang="pt-BR" sz="900" dirty="0" smtClean="0"/>
                        <a:t>agrotóxicos,</a:t>
                      </a:r>
                      <a:r>
                        <a:rPr lang="pt-BR" sz="900" baseline="0" dirty="0" smtClean="0"/>
                        <a:t> </a:t>
                      </a:r>
                      <a:r>
                        <a:rPr lang="pt-BR" sz="900" dirty="0" smtClean="0"/>
                        <a:t>ferimentos</a:t>
                      </a:r>
                      <a:endParaRPr lang="pt-BR" sz="900" dirty="0"/>
                    </a:p>
                    <a:p>
                      <a:r>
                        <a:rPr lang="pt-BR" sz="900" dirty="0"/>
                        <a:t>cortantes, lombalgias</a:t>
                      </a:r>
                      <a:endParaRPr lang="pt-BR" sz="9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anchor="ctr"/>
                </a:tc>
              </a:tr>
              <a:tr h="560486">
                <a:tc>
                  <a:txBody>
                    <a:bodyPr/>
                    <a:lstStyle/>
                    <a:p>
                      <a:r>
                        <a:rPr lang="pt-BR" sz="900" dirty="0"/>
                        <a:t>Comércio</a:t>
                      </a:r>
                      <a:endParaRPr lang="pt-BR" sz="9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900" dirty="0"/>
                        <a:t>Químico, físico, biológico,</a:t>
                      </a:r>
                    </a:p>
                    <a:p>
                      <a:r>
                        <a:rPr lang="pt-BR" sz="900" dirty="0"/>
                        <a:t>biomecânico, psicossociais,</a:t>
                      </a:r>
                    </a:p>
                    <a:p>
                      <a:r>
                        <a:rPr lang="pt-BR" sz="900" dirty="0"/>
                        <a:t>de acidentes</a:t>
                      </a:r>
                      <a:endParaRPr lang="pt-BR" sz="9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pt-BR" sz="900" u="none" strike="noStrike" cap="none" dirty="0">
                          <a:sym typeface="Arial" panose="020B0604020202020204"/>
                        </a:rPr>
                        <a:t>Varizes, Transtornos mentais, Traumatismos</a:t>
                      </a:r>
                      <a:endParaRPr lang="pt-BR" sz="900" b="0" i="0" u="none" strike="noStrike" cap="none" dirty="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Calibri" panose="020F0502020204030204"/>
                        <a:cs typeface="Segoe UI Semilight" panose="020B0402040204020203" pitchFamily="34" charset="0"/>
                        <a:sym typeface="Arial" panose="020B0604020202020204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2"/>
          <p:cNvSpPr txBox="1">
            <a:spLocks noGrp="1"/>
          </p:cNvSpPr>
          <p:nvPr>
            <p:ph type="title"/>
          </p:nvPr>
        </p:nvSpPr>
        <p:spPr>
          <a:xfrm>
            <a:off x="2608762" y="488603"/>
            <a:ext cx="8728412" cy="696385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pt-BR" b="1" dirty="0">
                <a:solidFill>
                  <a:srgbClr val="0070C0"/>
                </a:solidFill>
              </a:rPr>
              <a:t>PERFIL DE MORBIMORTALIDADE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065725" y="128108"/>
            <a:ext cx="9286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724157622"/>
              </p:ext>
            </p:extLst>
          </p:nvPr>
        </p:nvGraphicFramePr>
        <p:xfrm>
          <a:off x="1885883" y="1085923"/>
          <a:ext cx="8622254" cy="516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0381149" y="6000432"/>
            <a:ext cx="161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/>
              <a:t>Fonte: ESUS-VS/2024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7" y="704734"/>
            <a:ext cx="8521583" cy="880792"/>
          </a:xfrm>
        </p:spPr>
        <p:txBody>
          <a:bodyPr>
            <a:noAutofit/>
          </a:bodyPr>
          <a:lstStyle/>
          <a:p>
            <a:r>
              <a:rPr lang="pt-BR" sz="2800" dirty="0" smtClean="0"/>
              <a:t>Acidentes de Trabalho- ES</a:t>
            </a:r>
            <a:br>
              <a:rPr lang="pt-BR" sz="2800" dirty="0" smtClean="0"/>
            </a:br>
            <a:r>
              <a:rPr lang="pt-BR" sz="2800" dirty="0" smtClean="0"/>
              <a:t>Janeiro a </a:t>
            </a:r>
            <a:r>
              <a:rPr lang="pt-BR" sz="2800" dirty="0"/>
              <a:t>Abril </a:t>
            </a:r>
            <a:r>
              <a:rPr lang="pt-BR" sz="2800" dirty="0" smtClean="0"/>
              <a:t>de 2024</a:t>
            </a:r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52760" y="1585526"/>
            <a:ext cx="5012794" cy="33064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718" y="1585526"/>
            <a:ext cx="4977405" cy="21080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172" y="3807562"/>
            <a:ext cx="4410296" cy="238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7" y="487151"/>
            <a:ext cx="8521583" cy="88079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Doenças relacionadas ao trabalho - ES</a:t>
            </a:r>
            <a:r>
              <a:rPr lang="pt-BR" dirty="0"/>
              <a:t/>
            </a:r>
            <a:br>
              <a:rPr lang="pt-BR" dirty="0"/>
            </a:br>
            <a:r>
              <a:rPr lang="pt-BR" sz="3100" dirty="0"/>
              <a:t>Janeiro a </a:t>
            </a:r>
            <a:r>
              <a:rPr lang="pt-BR" sz="3100" dirty="0" smtClean="0"/>
              <a:t>Abril</a:t>
            </a:r>
            <a:r>
              <a:rPr lang="pt-BR" sz="3100" dirty="0" smtClean="0"/>
              <a:t> </a:t>
            </a:r>
            <a:r>
              <a:rPr lang="pt-BR" sz="3100" dirty="0"/>
              <a:t>de 2024</a:t>
            </a:r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58" y="1515353"/>
            <a:ext cx="3457352" cy="25326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117" y="3824754"/>
            <a:ext cx="3301586" cy="242242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287" y="1500570"/>
            <a:ext cx="3097570" cy="247723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429" y="3767586"/>
            <a:ext cx="3210598" cy="2479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47" y="1492273"/>
            <a:ext cx="3310880" cy="237930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267" y="1424960"/>
            <a:ext cx="3459660" cy="249791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640" y="3777495"/>
            <a:ext cx="3304920" cy="239981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2625387" y="3737905"/>
            <a:ext cx="3255027" cy="2493817"/>
          </a:xfrm>
          <a:prstGeom prst="rect">
            <a:avLst/>
          </a:prstGeom>
        </p:spPr>
      </p:pic>
      <p:sp>
        <p:nvSpPr>
          <p:cNvPr id="15" name="Título 2"/>
          <p:cNvSpPr>
            <a:spLocks noGrp="1"/>
          </p:cNvSpPr>
          <p:nvPr>
            <p:ph type="title"/>
          </p:nvPr>
        </p:nvSpPr>
        <p:spPr>
          <a:xfrm>
            <a:off x="2625387" y="487151"/>
            <a:ext cx="8521583" cy="88079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Doenças relacionadas ao trabalho - ES</a:t>
            </a:r>
            <a:r>
              <a:rPr lang="pt-BR" dirty="0"/>
              <a:t/>
            </a:r>
            <a:br>
              <a:rPr lang="pt-BR" dirty="0"/>
            </a:br>
            <a:r>
              <a:rPr lang="pt-BR" sz="3100" dirty="0"/>
              <a:t>Janeiro a </a:t>
            </a:r>
            <a:r>
              <a:rPr lang="pt-BR" sz="3100" dirty="0"/>
              <a:t>Abril </a:t>
            </a:r>
            <a:r>
              <a:rPr lang="pt-BR" sz="3100" dirty="0"/>
              <a:t>de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97560" y="1385570"/>
            <a:ext cx="10913745" cy="16275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pt-BR" sz="4000" b="1" dirty="0" smtClean="0">
                <a:sym typeface="+mn-ea"/>
              </a:rPr>
              <a:t>Seminário de Mobilização e Capacitação dos Atores do Controle Social na Saúde</a:t>
            </a:r>
            <a:br>
              <a:rPr lang="pt-BR" sz="4000" b="1" dirty="0" smtClean="0">
                <a:sym typeface="+mn-ea"/>
              </a:rPr>
            </a:br>
            <a:endParaRPr lang="pt-BR" sz="40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  <a:sym typeface="+mn-ea"/>
            </a:endParaRPr>
          </a:p>
        </p:txBody>
      </p:sp>
      <p:sp>
        <p:nvSpPr>
          <p:cNvPr id="5" name="Caixa de Texto 4"/>
          <p:cNvSpPr txBox="1"/>
          <p:nvPr/>
        </p:nvSpPr>
        <p:spPr>
          <a:xfrm>
            <a:off x="797560" y="3149600"/>
            <a:ext cx="1080579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  <a:sym typeface="+mn-ea"/>
              </a:rPr>
              <a:t>Mobilização para a 5ª Conferência de Saúde dos Trabalhadores e das</a:t>
            </a:r>
            <a:br>
              <a:rPr lang="pt-BR" sz="2800" b="1" dirty="0" smtClean="0">
                <a:solidFill>
                  <a:srgbClr val="0070C0"/>
                </a:solidFill>
                <a:sym typeface="+mn-ea"/>
              </a:rPr>
            </a:br>
            <a:r>
              <a:rPr lang="pt-BR" sz="2800" b="1" dirty="0" smtClean="0">
                <a:solidFill>
                  <a:srgbClr val="0070C0"/>
                </a:solidFill>
                <a:sym typeface="+mn-ea"/>
              </a:rPr>
              <a:t>Trabalhadoras/ES:</a:t>
            </a:r>
          </a:p>
          <a:p>
            <a:pPr algn="ctr"/>
            <a:r>
              <a:rPr lang="pt-BR" sz="2800" b="1" dirty="0" smtClean="0">
                <a:solidFill>
                  <a:srgbClr val="0070C0"/>
                </a:solidFill>
                <a:sym typeface="+mn-ea"/>
              </a:rPr>
              <a:t> </a:t>
            </a:r>
            <a:r>
              <a:rPr lang="pt-BR" sz="28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sym typeface="+mn-ea"/>
              </a:rPr>
              <a:t> </a:t>
            </a:r>
            <a:r>
              <a:rPr lang="pt-BR" sz="2800" b="1" spc="-100" dirty="0">
                <a:solidFill>
                  <a:srgbClr val="0070C0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sym typeface="+mn-ea"/>
              </a:rPr>
              <a:t>Importância e principais desafios locais</a:t>
            </a:r>
            <a:endParaRPr lang="pt-BR" sz="2800" b="1" spc="-100" dirty="0">
              <a:solidFill>
                <a:srgbClr val="0070C0"/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pt-BR" sz="2800" b="1" dirty="0" smtClean="0">
                <a:solidFill>
                  <a:srgbClr val="0070C0"/>
                </a:solidFill>
                <a:sym typeface="+mn-ea"/>
              </a:rPr>
              <a:t/>
            </a:r>
            <a:br>
              <a:rPr lang="pt-BR" sz="2800" b="1" dirty="0" smtClean="0">
                <a:solidFill>
                  <a:srgbClr val="0070C0"/>
                </a:solidFill>
                <a:sym typeface="+mn-ea"/>
              </a:rPr>
            </a:br>
            <a:endParaRPr lang="pt-BR" altLang="en-US" sz="2800" b="1" dirty="0" smtClean="0">
              <a:solidFill>
                <a:srgbClr val="0070C0"/>
              </a:solidFill>
              <a:sym typeface="+mn-ea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1210310" y="5272405"/>
            <a:ext cx="977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en-US" sz="2000"/>
              <a:t>Liliane Graça Santana</a:t>
            </a:r>
          </a:p>
          <a:p>
            <a:pPr algn="ctr"/>
            <a:r>
              <a:rPr lang="pt-BR" altLang="en-US" sz="2000"/>
              <a:t>Chefe do Núcleo Especial de Vigilância em SAúde do Trabalhador/Coordenadora do Cerest Estadual-ES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89373" y="1882659"/>
            <a:ext cx="8728412" cy="880792"/>
          </a:xfrm>
        </p:spPr>
        <p:txBody>
          <a:bodyPr>
            <a:normAutofit fontScale="90000"/>
          </a:bodyPr>
          <a:lstStyle/>
          <a:p>
            <a:r>
              <a:rPr lang="pt-BR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3- Quais as atribuições e </a:t>
            </a:r>
            <a:r>
              <a:rPr lang="pt-BR" alt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responsabilidades </a:t>
            </a:r>
            <a:r>
              <a:rPr lang="pt-BR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do SUS e como tem se preparado para oferecer atenção integral </a:t>
            </a:r>
            <a:r>
              <a:rPr lang="pt-BR" alt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à </a:t>
            </a:r>
            <a:r>
              <a:rPr lang="pt-BR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saúde dos trabalhadores?</a:t>
            </a:r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2365" y="3429000"/>
            <a:ext cx="2244090" cy="280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86;p30"/>
          <p:cNvPicPr preferRelativeResize="0"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rot="21061942">
            <a:off x="578520" y="3066844"/>
            <a:ext cx="1416750" cy="10741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2968625" y="1071245"/>
            <a:ext cx="8312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spc="-1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Arcabouço normativo da Saúde do Trabalhador no SUS</a:t>
            </a:r>
          </a:p>
        </p:txBody>
      </p:sp>
      <p:pic>
        <p:nvPicPr>
          <p:cNvPr id="9" name="Google Shape;397;p31" descr="http://www.saude.rs.gov.br/upload/1336076045_renast01.jpg"/>
          <p:cNvPicPr preferRelativeResize="0"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0929" y="4147529"/>
            <a:ext cx="1180764" cy="1140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Google Shape;399;p31"/>
          <p:cNvPicPr preferRelativeResize="0"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56625" y="5398149"/>
            <a:ext cx="1227521" cy="327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Google Shape;373;p29"/>
          <p:cNvPicPr preferRelativeResize="0"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6901" y="1750638"/>
            <a:ext cx="1459749" cy="971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2216513" y="1928784"/>
            <a:ext cx="9453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b="1" spc="-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Art. 200. </a:t>
            </a:r>
            <a:r>
              <a:rPr lang="pt-BR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Ao sistema único de saúde compete, além de outras atribuições, nos termos da lei:</a:t>
            </a:r>
            <a:endParaRPr lang="pt-BR" altLang="zh-CN" spc="-70" dirty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0"/>
            <a:r>
              <a:rPr lang="pt-BR" spc="-70" dirty="0" smtClean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  II </a:t>
            </a:r>
            <a:r>
              <a:rPr lang="pt-BR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– executar as ações de vigilância sanitária e epidemiológica, bem como as de saúde do trabalhador;</a:t>
            </a:r>
            <a:endParaRPr lang="pt-BR" altLang="zh-CN" spc="-70" dirty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0"/>
            <a:r>
              <a:rPr lang="pt-BR" spc="-70" dirty="0" smtClean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  VIII </a:t>
            </a:r>
            <a:r>
              <a:rPr lang="pt-BR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– colaborar na proteção do meio ambiente, nele compreendido e do trabalho.</a:t>
            </a:r>
            <a:endParaRPr lang="pt-BR" altLang="zh-CN" spc="-70" dirty="0">
              <a:solidFill>
                <a:srgbClr val="0000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840774" y="3504922"/>
            <a:ext cx="7309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pt-BR" b="1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VISAT</a:t>
            </a:r>
            <a:r>
              <a:rPr lang="pt-BR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 é “ [...] conjunto de atividades que se destina [...]  a promoção e proteção da saúde do trabalhador, [...] recuperação e  reabilitação [...]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951674" y="4357656"/>
            <a:ext cx="9087988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pt-BR" b="1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Rede Nacional de Atenção Integral à Saúde do Trabalhador </a:t>
            </a:r>
            <a:r>
              <a:rPr lang="pt-BR" b="1" spc="-70" dirty="0" smtClean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e da Trabalhadora – RENASTT</a:t>
            </a:r>
            <a:endParaRPr lang="pt-BR" b="1" spc="-70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Calibri" panose="020F0502020204030204" pitchFamily="34" charset="0"/>
            </a:endParaRPr>
          </a:p>
          <a:p>
            <a:pPr lvl="0">
              <a:lnSpc>
                <a:spcPct val="114000"/>
              </a:lnSpc>
            </a:pPr>
            <a:r>
              <a:rPr lang="pt-BR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Portaria Consolidada nº 3 – Antigas Portarias 1679/2002, Portaria 2728/2009 e Portaria 2978/2011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04779" y="5287975"/>
            <a:ext cx="9344227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4000"/>
              </a:lnSpc>
            </a:pPr>
            <a:r>
              <a:rPr lang="pt-BR" b="1" spc="-70" dirty="0" smtClean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Política </a:t>
            </a:r>
            <a:r>
              <a:rPr lang="pt-BR" b="1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Nacional de Saúde do Trabalhador </a:t>
            </a:r>
            <a:r>
              <a:rPr lang="pt-BR" b="1" spc="-70" dirty="0" smtClean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e </a:t>
            </a:r>
            <a:r>
              <a:rPr lang="pt-BR" b="1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da Trabalhadora – PNSTT</a:t>
            </a:r>
          </a:p>
          <a:p>
            <a:pPr lvl="0" algn="r">
              <a:lnSpc>
                <a:spcPct val="114000"/>
              </a:lnSpc>
            </a:pPr>
            <a:r>
              <a:rPr lang="pt-BR" spc="-7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Calibri" panose="020F0502020204030204" pitchFamily="34" charset="0"/>
              </a:rPr>
              <a:t>Portaria Consolidada nº 2, capítulo I, seção III, art. 4, inciso VIII (anexo XV) - Antiga Portaria 1823/2012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/>
          <p:nvPr/>
        </p:nvSpPr>
        <p:spPr>
          <a:xfrm>
            <a:off x="2477094" y="397292"/>
            <a:ext cx="8229600" cy="9463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4000" b="1" dirty="0">
                <a:latin typeface="+mn-lt"/>
              </a:rPr>
              <a:t>SAÚDE DO TRABALHADOR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93680" y="3779350"/>
            <a:ext cx="59860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9999"/>
              </a:buClr>
            </a:pPr>
            <a:r>
              <a:rPr lang="pt-BR" altLang="pt-BR" sz="2400" dirty="0"/>
              <a:t>Trabalhadores são </a:t>
            </a:r>
            <a:r>
              <a:rPr lang="pt-BR" altLang="pt-BR" sz="2400" b="1" dirty="0"/>
              <a:t>TODOS</a:t>
            </a:r>
            <a:r>
              <a:rPr lang="pt-BR" altLang="pt-BR" sz="2400" dirty="0"/>
              <a:t> os homens e mulheres que </a:t>
            </a:r>
            <a:r>
              <a:rPr lang="pt-BR" altLang="pt-BR" sz="2400" b="1" dirty="0"/>
              <a:t>exercem atividades para sustento </a:t>
            </a:r>
            <a:r>
              <a:rPr lang="pt-BR" altLang="pt-BR" sz="2400" dirty="0"/>
              <a:t>próprio e/ou de seus dependentes, qualquer que seja sua forma de inserção no mercado de trabalho, nos setores formais ou informais da economia.</a:t>
            </a:r>
            <a:endParaRPr lang="pt-BR" sz="2400" dirty="0"/>
          </a:p>
        </p:txBody>
      </p:sp>
      <p:sp>
        <p:nvSpPr>
          <p:cNvPr id="17" name="Seta: para Baixo 16"/>
          <p:cNvSpPr/>
          <p:nvPr/>
        </p:nvSpPr>
        <p:spPr>
          <a:xfrm>
            <a:off x="3282031" y="3001778"/>
            <a:ext cx="667512" cy="59436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336762" y="1695665"/>
            <a:ext cx="4899033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QUEM É CONSIDERADO TRABALHADOR PARA O SUS?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67" y="1761066"/>
            <a:ext cx="4357806" cy="358742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239577" y="5442484"/>
            <a:ext cx="3301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Operários – Tarsila do Amaral, 1933.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 txBox="1"/>
          <p:nvPr/>
        </p:nvSpPr>
        <p:spPr>
          <a:xfrm>
            <a:off x="1047405" y="1080655"/>
            <a:ext cx="10773294" cy="523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500" b="1" dirty="0">
                <a:solidFill>
                  <a:schemeClr val="accent1"/>
                </a:solidFill>
                <a:latin typeface="+mn-lt"/>
              </a:rPr>
              <a:t>REDE NACIONAL DE ATENÇÃO INTEGRAL À SAÚDE DO TRABALHADOR (RENAST)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7421" t="31769" r="26524" b="18109"/>
          <a:stretch>
            <a:fillRect/>
          </a:stretch>
        </p:blipFill>
        <p:spPr>
          <a:xfrm>
            <a:off x="2552699" y="1698280"/>
            <a:ext cx="7789559" cy="4462694"/>
          </a:xfrm>
          <a:prstGeom prst="rect">
            <a:avLst/>
          </a:prstGeom>
        </p:spPr>
      </p:pic>
      <p:sp>
        <p:nvSpPr>
          <p:cNvPr id="13" name="Título 3"/>
          <p:cNvSpPr txBox="1"/>
          <p:nvPr/>
        </p:nvSpPr>
        <p:spPr>
          <a:xfrm>
            <a:off x="981634" y="986732"/>
            <a:ext cx="10107767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altLang="pt-BR" sz="2800" b="1" dirty="0">
              <a:latin typeface="+mn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93231" y="5853197"/>
            <a:ext cx="337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CGSAT/MS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/>
          <p:cNvSpPr txBox="1"/>
          <p:nvPr/>
        </p:nvSpPr>
        <p:spPr>
          <a:xfrm>
            <a:off x="6629065" y="1934287"/>
            <a:ext cx="4192147" cy="215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8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   Atribuições: </a:t>
            </a:r>
          </a:p>
          <a:p>
            <a:pPr marL="252095" lvl="1">
              <a:spcAft>
                <a:spcPts val="600"/>
              </a:spcAft>
            </a:pPr>
            <a:r>
              <a:rPr lang="pt-BR" sz="2400" spc="-100" dirty="0" err="1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Pólos</a:t>
            </a: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 irradiadores da ST no território</a:t>
            </a:r>
          </a:p>
          <a:p>
            <a:pPr marL="252095" lvl="1">
              <a:spcAft>
                <a:spcPts val="600"/>
              </a:spcAft>
            </a:pP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Suporte </a:t>
            </a: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técnico e </a:t>
            </a: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científico a toda rede </a:t>
            </a: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do </a:t>
            </a: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SUS</a:t>
            </a:r>
            <a:endParaRPr lang="pt-BR" sz="2400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Google Shape;446;p33"/>
          <p:cNvSpPr txBox="1"/>
          <p:nvPr/>
        </p:nvSpPr>
        <p:spPr>
          <a:xfrm>
            <a:off x="6434667" y="4426591"/>
            <a:ext cx="4580941" cy="1498238"/>
          </a:xfrm>
          <a:prstGeom prst="roundRect">
            <a:avLst/>
          </a:prstGeom>
          <a:solidFill>
            <a:srgbClr val="A84287"/>
          </a:solidFill>
          <a:ln>
            <a:solidFill>
              <a:srgbClr val="7030A0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b="1" u="sng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IMPORTANTE</a:t>
            </a:r>
            <a:r>
              <a:rPr lang="pt-BR" b="1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: </a:t>
            </a:r>
            <a:r>
              <a:rPr lang="pt-BR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Os </a:t>
            </a:r>
            <a:r>
              <a:rPr lang="pt-BR" dirty="0" err="1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CERESTs</a:t>
            </a:r>
            <a:r>
              <a:rPr lang="pt-BR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 </a:t>
            </a:r>
            <a:r>
              <a:rPr lang="pt-BR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não devem ser </a:t>
            </a:r>
            <a:r>
              <a:rPr lang="pt-BR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confundidos </a:t>
            </a:r>
            <a:r>
              <a:rPr lang="pt-BR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com </a:t>
            </a:r>
            <a:r>
              <a:rPr lang="pt-BR" dirty="0" err="1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SESMTs</a:t>
            </a:r>
            <a:r>
              <a:rPr lang="pt-BR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 </a:t>
            </a:r>
            <a:r>
              <a:rPr lang="pt-BR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(</a:t>
            </a:r>
            <a:r>
              <a:rPr lang="pt-BR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Serviços Especializados </a:t>
            </a:r>
            <a:r>
              <a:rPr lang="pt-BR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/>
                <a:cs typeface="Segoe UI Semilight" panose="020B0402040204020203" pitchFamily="34" charset="0"/>
                <a:sym typeface="Calibri" panose="020F0502020204030204"/>
              </a:rPr>
              <a:t>em Engenharia de Segurança e Medicina do Trabalho)</a:t>
            </a:r>
            <a:endParaRPr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50660" y="1596419"/>
            <a:ext cx="4711182" cy="4648669"/>
          </a:xfrm>
          <a:prstGeom prst="rect">
            <a:avLst/>
          </a:prstGeom>
        </p:spPr>
      </p:pic>
      <p:sp>
        <p:nvSpPr>
          <p:cNvPr id="2" name="Caixa de Texto 1"/>
          <p:cNvSpPr txBox="1"/>
          <p:nvPr/>
        </p:nvSpPr>
        <p:spPr>
          <a:xfrm>
            <a:off x="2895600" y="641985"/>
            <a:ext cx="79254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8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sym typeface="+mn-ea"/>
              </a:rPr>
              <a:t>Centro de Referência em Saúde do Trabalhador - CEREST</a:t>
            </a:r>
            <a:endParaRPr lang="pt-BR" altLang="en-US" sz="28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Política Nacional de Saúde do Trabalhador e da Trabalhadora-</a:t>
            </a:r>
            <a:r>
              <a:rPr lang="pt-BR" alt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PNSTT</a:t>
            </a:r>
            <a:r>
              <a:rPr lang="pt-BR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pt-BR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91544" y="1916832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altLang="pt-B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altLang="pt-B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pt-BR" altLang="pt-B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Ênfase na vigilância, visando a </a:t>
            </a:r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promoção e a proteção da saúde dos trabalhador</a:t>
            </a:r>
            <a:r>
              <a:rPr lang="pt-BR" altLang="pt-B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 a </a:t>
            </a:r>
            <a:r>
              <a:rPr lang="pt-BR" altLang="pt-B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da morbimortalidade</a:t>
            </a:r>
            <a:r>
              <a:rPr lang="pt-BR" altLang="pt-B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decorrente dos modelos de desenvolvimento e dos processos produtivos.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855640" y="5877272"/>
            <a:ext cx="648072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*Deve estar alinhada ao conjunto de políticas de saúde do SUS</a:t>
            </a:r>
            <a:endParaRPr lang="pt-B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3"/>
          <p:cNvSpPr txBox="1"/>
          <p:nvPr/>
        </p:nvSpPr>
        <p:spPr>
          <a:xfrm>
            <a:off x="981634" y="986732"/>
            <a:ext cx="10107767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altLang="pt-BR" sz="2800" b="1" dirty="0">
              <a:latin typeface="+mn-lt"/>
            </a:endParaRPr>
          </a:p>
        </p:txBody>
      </p:sp>
      <p:sp>
        <p:nvSpPr>
          <p:cNvPr id="14" name="Espaço Reservado para Conteúdo 2"/>
          <p:cNvSpPr txBox="1"/>
          <p:nvPr/>
        </p:nvSpPr>
        <p:spPr>
          <a:xfrm>
            <a:off x="1175414" y="2457079"/>
            <a:ext cx="9913987" cy="3519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Integração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/>
              <a:t>com os demais componentes da Vigilância em Saúde;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dirty="0"/>
              <a:t>Promover a saúde, ambientes e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processos de trabalhos saudáveis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dirty="0"/>
              <a:t>Ampliar o entendimento de que a saúde do trabalhador deve ser concebida como uma ação transversal, devendo a relação saúde-trabalho ser identificada em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os pontos e instâncias da rede de atenção.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dirty="0"/>
          </a:p>
        </p:txBody>
      </p:sp>
      <p:sp>
        <p:nvSpPr>
          <p:cNvPr id="3" name="Título 3"/>
          <p:cNvSpPr txBox="1"/>
          <p:nvPr/>
        </p:nvSpPr>
        <p:spPr>
          <a:xfrm>
            <a:off x="2036618" y="646199"/>
            <a:ext cx="9551324" cy="1407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500" b="1" dirty="0">
                <a:solidFill>
                  <a:schemeClr val="accent1"/>
                </a:solidFill>
                <a:latin typeface="+mn-lt"/>
              </a:rPr>
              <a:t>POLÍTICA NACIONAL DE SAÚDE DO TRABALHADOR E DA TRABALHADORA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000" b="1" spc="-100" dirty="0">
                <a:ea typeface="Segoe UI Historic" panose="020B0502040204020203" pitchFamily="34" charset="0"/>
                <a:sym typeface="+mn-ea"/>
              </a:rPr>
              <a:t>Eixo </a:t>
            </a:r>
            <a:r>
              <a:rPr lang="pt-BR" sz="4000" b="1" spc="-100" dirty="0" smtClean="0">
                <a:ea typeface="Segoe UI Historic" panose="020B0502040204020203" pitchFamily="34" charset="0"/>
                <a:sym typeface="+mn-ea"/>
              </a:rPr>
              <a:t>1: </a:t>
            </a:r>
            <a:r>
              <a:rPr lang="pt-BR" sz="4000" spc="-100" dirty="0">
                <a:ea typeface="Segoe UI Historic" panose="020B0502040204020203" pitchFamily="34" charset="0"/>
                <a:sym typeface="+mn-ea"/>
              </a:rPr>
              <a:t>A Política Nacional de Saúde do Trabalhador e da Trabalhadora (PNSTT)</a:t>
            </a:r>
            <a:endParaRPr lang="pt-BR" altLang="en-US" sz="4000" spc="-100" dirty="0">
              <a:ea typeface="Segoe UI Historic" panose="020B0502040204020203" pitchFamily="34" charset="0"/>
              <a:sym typeface="+mn-ea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Essas questões dialogam com um outro eixo da  5ª CNSTT:</a:t>
            </a: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518757" y="3086616"/>
            <a:ext cx="4841875" cy="3017838"/>
          </a:xfrm>
          <a:prstGeom prst="rect">
            <a:avLst/>
          </a:prstGeom>
        </p:spPr>
      </p:pic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89373" y="1882659"/>
            <a:ext cx="8728412" cy="880792"/>
          </a:xfrm>
        </p:spPr>
        <p:txBody>
          <a:bodyPr>
            <a:normAutofit fontScale="90000"/>
          </a:bodyPr>
          <a:lstStyle/>
          <a:p>
            <a:r>
              <a:rPr lang="pt-BR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4</a:t>
            </a:r>
            <a:r>
              <a:rPr lang="pt-BR" alt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- </a:t>
            </a:r>
            <a:r>
              <a:rPr lang="pt-BR" altLang="en-US" dirty="0">
                <a:solidFill>
                  <a:srgbClr val="0070C0"/>
                </a:solidFill>
                <a:sym typeface="+mn-ea"/>
              </a:rPr>
              <a:t>Como o controle social pode contribuir para o fortalecimento e implementação da </a:t>
            </a:r>
            <a:r>
              <a:rPr lang="pt-BR" altLang="en-US" dirty="0" smtClean="0">
                <a:solidFill>
                  <a:srgbClr val="0070C0"/>
                </a:solidFill>
                <a:sym typeface="+mn-ea"/>
              </a:rPr>
              <a:t>Política </a:t>
            </a:r>
            <a:r>
              <a:rPr lang="pt-BR" altLang="en-US" dirty="0">
                <a:solidFill>
                  <a:srgbClr val="0070C0"/>
                </a:solidFill>
                <a:sym typeface="+mn-ea"/>
              </a:rPr>
              <a:t>Nacional de </a:t>
            </a:r>
            <a:r>
              <a:rPr lang="pt-BR" altLang="en-US" dirty="0" smtClean="0">
                <a:solidFill>
                  <a:srgbClr val="0070C0"/>
                </a:solidFill>
                <a:sym typeface="+mn-ea"/>
              </a:rPr>
              <a:t>Saúde </a:t>
            </a:r>
            <a:r>
              <a:rPr lang="pt-BR" altLang="en-US" dirty="0">
                <a:solidFill>
                  <a:srgbClr val="0070C0"/>
                </a:solidFill>
                <a:sym typeface="+mn-ea"/>
              </a:rPr>
              <a:t>do Trabalhador e da Trabalhadora- PNSTT?</a:t>
            </a:r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6230" y="4177665"/>
            <a:ext cx="2828925" cy="161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ço Reservado para Conteúdo 2"/>
          <p:cNvSpPr>
            <a:spLocks noGrp="1"/>
          </p:cNvSpPr>
          <p:nvPr>
            <p:ph idx="1"/>
          </p:nvPr>
        </p:nvSpPr>
        <p:spPr>
          <a:xfrm>
            <a:off x="4638675" y="2714625"/>
            <a:ext cx="6975475" cy="365633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t-BR" sz="2400" b="1" dirty="0" smtClean="0"/>
          </a:p>
          <a:p>
            <a:pPr marL="0" indent="0" algn="just">
              <a:buNone/>
            </a:pPr>
            <a:r>
              <a:rPr lang="pt-BR" sz="2800" dirty="0" smtClean="0"/>
              <a:t> De acordo com a PNSTT, c</a:t>
            </a:r>
            <a:r>
              <a:rPr lang="pt-BR" sz="2400" dirty="0" smtClean="0"/>
              <a:t>ompete à direção nacional, estadual e gestores municipais do </a:t>
            </a:r>
            <a:r>
              <a:rPr lang="pt-BR" sz="2400" dirty="0"/>
              <a:t>SUS:</a:t>
            </a:r>
          </a:p>
          <a:p>
            <a:pPr marL="0" indent="0" algn="just">
              <a:buNone/>
            </a:pPr>
            <a:r>
              <a:rPr lang="pt-BR" sz="2400" dirty="0"/>
              <a:t>“</a:t>
            </a:r>
            <a:r>
              <a:rPr lang="pt-BR" sz="2400" i="1" dirty="0"/>
              <a:t>desenvolver estratégias visando o fortalecimento da participação da comunidade, dos trabalhadores e do controle social, incluindo o apoio e fortalecimento da </a:t>
            </a:r>
            <a:r>
              <a:rPr lang="pt-BR" sz="2400" i="1" dirty="0" smtClean="0"/>
              <a:t>CISTT nas três esferas de gestão”.</a:t>
            </a:r>
            <a:endParaRPr lang="pt-BR" sz="2400" i="1" dirty="0"/>
          </a:p>
        </p:txBody>
      </p:sp>
      <p:sp>
        <p:nvSpPr>
          <p:cNvPr id="162819" name="AutoShape 3" descr="CNS lança cartilha e vídeo para Oficinas de Formação para o Controle Social  do SUS | #susconect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pt-BR"/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594" y="2710175"/>
            <a:ext cx="3865050" cy="257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ixa de Texto 1"/>
          <p:cNvSpPr txBox="1"/>
          <p:nvPr/>
        </p:nvSpPr>
        <p:spPr>
          <a:xfrm>
            <a:off x="1679575" y="1917700"/>
            <a:ext cx="9182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altLang="en-US" sz="2400" b="1">
              <a:solidFill>
                <a:srgbClr val="0070C0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altLang="en-US" sz="3200">
                <a:solidFill>
                  <a:srgbClr val="0070C0"/>
                </a:solidFill>
                <a:sym typeface="+mn-ea"/>
              </a:rPr>
              <a:t>CISTT - Comissão Intersetorial de Saúde do Trabalhador e da Trabalhadora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87500" lnSpcReduction="10000"/>
          </a:bodyPr>
          <a:lstStyle/>
          <a:p>
            <a:r>
              <a:rPr lang="pt-BR" dirty="0">
                <a:solidFill>
                  <a:schemeClr val="tx1"/>
                </a:solidFill>
                <a:sym typeface="+mn-ea"/>
              </a:rPr>
              <a:t>O trabalho </a:t>
            </a:r>
            <a:r>
              <a:rPr lang="pt-BR" dirty="0" smtClean="0">
                <a:solidFill>
                  <a:schemeClr val="tx1"/>
                </a:solidFill>
                <a:sym typeface="+mn-ea"/>
              </a:rPr>
              <a:t>influencia </a:t>
            </a:r>
            <a:r>
              <a:rPr lang="pt-BR" dirty="0">
                <a:solidFill>
                  <a:schemeClr val="tx1"/>
                </a:solidFill>
                <a:sym typeface="+mn-ea"/>
              </a:rPr>
              <a:t>na ocorrência de problemas de saúde ou nos fatores de risco </a:t>
            </a:r>
            <a:r>
              <a:rPr lang="pt-BR" dirty="0" smtClean="0">
                <a:solidFill>
                  <a:schemeClr val="tx1"/>
                </a:solidFill>
                <a:sym typeface="+mn-ea"/>
              </a:rPr>
              <a:t>à </a:t>
            </a:r>
            <a:r>
              <a:rPr lang="pt-BR" dirty="0">
                <a:solidFill>
                  <a:schemeClr val="tx1"/>
                </a:solidFill>
                <a:sym typeface="+mn-ea"/>
              </a:rPr>
              <a:t>população trabalhadora?</a:t>
            </a:r>
            <a:endParaRPr lang="pt-BR" dirty="0">
              <a:solidFill>
                <a:schemeClr val="tx1"/>
              </a:solidFill>
            </a:endParaRPr>
          </a:p>
          <a:p>
            <a:r>
              <a:rPr lang="pt-BR" altLang="en-US" dirty="0"/>
              <a:t>Quais os fatores, dentro e fora do trabalho, que afetam a saúde dos trabalhadores (as)?</a:t>
            </a:r>
          </a:p>
          <a:p>
            <a:r>
              <a:rPr lang="pt-BR" altLang="en-US" dirty="0"/>
              <a:t>Quais as atribuições e </a:t>
            </a:r>
            <a:r>
              <a:rPr lang="pt-BR" altLang="en-US" dirty="0" smtClean="0"/>
              <a:t>responsabilidades </a:t>
            </a:r>
            <a:r>
              <a:rPr lang="pt-BR" altLang="en-US" dirty="0"/>
              <a:t>do SUS e como tem se preparado para oferecer atenção integral </a:t>
            </a:r>
            <a:r>
              <a:rPr lang="pt-BR" altLang="en-US" dirty="0" smtClean="0"/>
              <a:t>à </a:t>
            </a:r>
            <a:r>
              <a:rPr lang="pt-BR" altLang="en-US" dirty="0"/>
              <a:t>saúde dos trabalhadores?</a:t>
            </a:r>
          </a:p>
          <a:p>
            <a:r>
              <a:rPr lang="pt-BR" altLang="en-US" dirty="0"/>
              <a:t>Como o controle social pode contribuir para o fortalecimento e implementação da Politica Nacional de </a:t>
            </a:r>
            <a:r>
              <a:rPr lang="pt-BR" altLang="en-US" dirty="0" smtClean="0"/>
              <a:t>Saúde </a:t>
            </a:r>
            <a:r>
              <a:rPr lang="pt-BR" altLang="en-US" dirty="0"/>
              <a:t>do Trabalhador e da Trabalhadora- PNSTT?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/>
              <a:t>Reflexões importantes para o debate: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5"/>
          <p:cNvGrpSpPr/>
          <p:nvPr/>
        </p:nvGrpSpPr>
        <p:grpSpPr>
          <a:xfrm>
            <a:off x="0" y="8773"/>
            <a:ext cx="4207688" cy="6920501"/>
            <a:chOff x="11227" y="-2858"/>
            <a:chExt cx="5374554" cy="6860858"/>
          </a:xfrm>
        </p:grpSpPr>
        <p:pic>
          <p:nvPicPr>
            <p:cNvPr id="6" name="Picture 646"/>
            <p:cNvPicPr>
              <a:picLocks noChangeAspect="1" noChangeArrowheads="1"/>
            </p:cNvPicPr>
            <p:nvPr/>
          </p:nvPicPr>
          <p:blipFill rotWithShape="1">
            <a:blip r:embed="rId2" cstate="email"/>
            <a:srcRect/>
            <a:stretch>
              <a:fillRect/>
            </a:stretch>
          </p:blipFill>
          <p:spPr bwMode="auto">
            <a:xfrm>
              <a:off x="11227" y="-2858"/>
              <a:ext cx="5374554" cy="6860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2281382" y="161940"/>
              <a:ext cx="498763" cy="418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1777283" y="175004"/>
            <a:ext cx="2642927" cy="25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MINISTÉRIO DA SAÚDE</a:t>
            </a: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Conteúdo 2"/>
          <p:cNvSpPr txBox="1"/>
          <p:nvPr/>
        </p:nvSpPr>
        <p:spPr>
          <a:xfrm>
            <a:off x="5043976" y="789323"/>
            <a:ext cx="6365431" cy="535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OBJETIVOS &amp; FINALIDADES</a:t>
            </a:r>
          </a:p>
          <a:p>
            <a:pPr marL="71755" lvl="1" indent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pt-BR" sz="1500" b="1" dirty="0" smtClean="0">
              <a:ln w="0"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96240" lvl="1" indent="-32385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1600" b="1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t-BR" sz="1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Articular políticas e programas</a:t>
            </a:r>
            <a:r>
              <a:rPr lang="pt-BR" sz="1800" b="1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de interesse para a STT, cuja execução envolva áreas dentro e fora do SUS</a:t>
            </a:r>
          </a:p>
          <a:p>
            <a:pPr marL="396240" lvl="1" indent="-32385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 Participar da </a:t>
            </a:r>
            <a:r>
              <a:rPr lang="pt-BR" sz="1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construção do plano de trabalho dos CEREST</a:t>
            </a: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, acompanhando e fiscalizando a atuação destes serviços</a:t>
            </a:r>
          </a:p>
          <a:p>
            <a:pPr marL="396240" indent="-32385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 Propor a </a:t>
            </a:r>
            <a:r>
              <a:rPr lang="pt-BR" sz="1600" dirty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instituições e entidades </a:t>
            </a: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que atuem para </a:t>
            </a:r>
            <a:r>
              <a:rPr lang="pt-BR" sz="1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eliminar e/ou reduzir os riscos à STT</a:t>
            </a: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t-BR" sz="1600" dirty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no âmbito de suas </a:t>
            </a: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competências</a:t>
            </a:r>
            <a:endParaRPr lang="pt-BR" sz="1600" dirty="0">
              <a:ln w="0"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96240" indent="-32385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 Analisar o plano de saúde da respectiva Secretaria, focando nas ações relacionadas à STT e </a:t>
            </a:r>
            <a:r>
              <a:rPr lang="pt-BR" sz="1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recomendando alterações, complementações, aprovação ou rejeição</a:t>
            </a:r>
          </a:p>
          <a:p>
            <a:pPr marL="396240" indent="-32385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 Contribuir para </a:t>
            </a:r>
            <a:r>
              <a:rPr lang="pt-BR" sz="1600" dirty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a </a:t>
            </a:r>
            <a:r>
              <a:rPr lang="pt-BR" sz="1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sensibilização e Educação Permanente acerca da STT</a:t>
            </a: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 a gestores e profissionais da saúde e outras áreas, bem como à </a:t>
            </a:r>
            <a:r>
              <a:rPr lang="pt-BR" sz="1600" dirty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sociedade em </a:t>
            </a:r>
            <a:r>
              <a:rPr lang="pt-BR" sz="1600" dirty="0" smtClean="0">
                <a:ln w="0"/>
                <a:latin typeface="Segoe UI Semilight" panose="020B0402040204020203" pitchFamily="34" charset="0"/>
                <a:cs typeface="Segoe UI Semilight" panose="020B0402040204020203" pitchFamily="34" charset="0"/>
              </a:rPr>
              <a:t>geral</a:t>
            </a:r>
            <a:endParaRPr lang="pt-BR" sz="1600" dirty="0">
              <a:ln w="0"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827847" y="0"/>
            <a:ext cx="736355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5090" y="704850"/>
            <a:ext cx="8618220" cy="880745"/>
          </a:xfrm>
        </p:spPr>
        <p:txBody>
          <a:bodyPr>
            <a:normAutofit fontScale="90000"/>
          </a:bodyPr>
          <a:lstStyle/>
          <a:p>
            <a:r>
              <a:rPr lang="pt-BR" dirty="0"/>
              <a:t>Importância das Conferências de Saúde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4528" y="1752599"/>
            <a:ext cx="10515600" cy="41771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pc="-100" dirty="0">
                <a:ea typeface="Segoe UI Historic" panose="020B0502040204020203" pitchFamily="34" charset="0"/>
              </a:rPr>
              <a:t> são espaços de deliberação sobre as políticas do SUS;</a:t>
            </a:r>
          </a:p>
          <a:p>
            <a:pPr>
              <a:lnSpc>
                <a:spcPct val="100000"/>
              </a:lnSpc>
            </a:pPr>
            <a:endParaRPr lang="pt-BR" spc="-100" dirty="0">
              <a:ea typeface="Segoe UI Historic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pt-BR" spc="-100" dirty="0">
                <a:ea typeface="Segoe UI Historic" panose="020B0502040204020203" pitchFamily="34" charset="0"/>
              </a:rPr>
              <a:t> são espaços democráticos de controle social de debate e articulação para decidir prioridades nas políticas públicas;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pc="-100" dirty="0">
                <a:ea typeface="Segoe UI Historic" panose="020B0502040204020203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pt-BR" spc="-100" dirty="0">
                <a:ea typeface="Segoe UI Historic" panose="020B0502040204020203" pitchFamily="34" charset="0"/>
              </a:rPr>
              <a:t>são instâncias privilegiadas para a participação popular e o exercício do controle social.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369373" y="1585526"/>
            <a:ext cx="9453254" cy="366797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3600" dirty="0" smtClean="0"/>
              <a:t>As</a:t>
            </a:r>
            <a:r>
              <a:rPr lang="pt-BR" sz="3600" dirty="0"/>
              <a:t> conferências de saúde dos trabalhadores e das trabalhadoras </a:t>
            </a:r>
            <a:r>
              <a:rPr lang="pt-BR" sz="3600" b="1" dirty="0">
                <a:solidFill>
                  <a:srgbClr val="2D32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permitem que a população contribua para a formulação de políticas públicas e direcione as ações de governo</a:t>
            </a:r>
            <a:r>
              <a:rPr lang="pt-BR" sz="3600" dirty="0"/>
              <a:t>, em todas as esferas da federação, em um sistema descentralizado e integrado de </a:t>
            </a:r>
            <a:r>
              <a:rPr lang="pt-BR" sz="3600" dirty="0" smtClean="0"/>
              <a:t>saúde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704734"/>
            <a:ext cx="7383136" cy="880792"/>
          </a:xfrm>
        </p:spPr>
        <p:txBody>
          <a:bodyPr/>
          <a:lstStyle/>
          <a:p>
            <a:r>
              <a:rPr lang="pt-BR" dirty="0" smtClean="0"/>
              <a:t>Em síntese.....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9035935" y="5880001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2"/>
              </a:rPr>
              <a:t>Homepage 5ªCNSTT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Essas questões dialogam com um outro eixo da 5ª CNSTT: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672795" y="2565537"/>
            <a:ext cx="5157787" cy="3684588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000" b="1" spc="-100" dirty="0">
                <a:ea typeface="Segoe UI Historic" panose="020B0502040204020203" pitchFamily="34" charset="0"/>
                <a:sym typeface="+mn-ea"/>
              </a:rPr>
              <a:t>Eixo 3</a:t>
            </a:r>
            <a:r>
              <a:rPr lang="pt-BR" sz="4000" b="1" spc="-100" dirty="0" smtClean="0">
                <a:ea typeface="Segoe UI Historic" panose="020B0502040204020203" pitchFamily="34" charset="0"/>
                <a:sym typeface="+mn-ea"/>
              </a:rPr>
              <a:t>: </a:t>
            </a:r>
            <a:r>
              <a:rPr lang="pt-BR" sz="40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sym typeface="+mn-ea"/>
              </a:rPr>
              <a:t>Participação popular na STT para o Controle </a:t>
            </a:r>
            <a:r>
              <a:rPr lang="pt-BR" sz="4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sym typeface="+mn-ea"/>
              </a:rPr>
              <a:t>Social</a:t>
            </a:r>
            <a:endParaRPr lang="pt-BR" sz="4000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t-BR" altLang="en-US" sz="4000" spc="-100" dirty="0" smtClean="0">
              <a:ea typeface="Segoe UI Historic" panose="020B0502040204020203" pitchFamily="34" charset="0"/>
              <a:sym typeface="+mn-ea"/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endParaRPr lang="pt-BR" altLang="en-US" sz="4000" spc="-100" dirty="0">
              <a:ea typeface="Segoe UI Historic" panose="020B0502040204020203" pitchFamily="34" charset="0"/>
              <a:sym typeface="+mn-ea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01931" y="2505075"/>
            <a:ext cx="4923725" cy="3684588"/>
          </a:xfrm>
          <a:prstGeom prst="rect">
            <a:avLst/>
          </a:prstGeom>
        </p:spPr>
      </p:pic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Breve resgate histórico das CNSTT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973620" y="1736025"/>
            <a:ext cx="10244761" cy="349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4647908" y="1774125"/>
            <a:ext cx="1118527" cy="140825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096000" y="2135587"/>
            <a:ext cx="5767276" cy="2553891"/>
          </a:xfrm>
          <a:prstGeom prst="roundRect">
            <a:avLst/>
          </a:prstGeom>
          <a:solidFill>
            <a:srgbClr val="00AFF0"/>
          </a:solidFill>
          <a:ln w="28575">
            <a:solidFill>
              <a:srgbClr val="2D3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DIREITO À SAUDE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É TAMBÉM DIREITO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AO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TRABALHO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À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INFORMAÇÃO,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À PARTICIPAÇÃO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 AO LAZER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Viabilizar </a:t>
            </a:r>
            <a:r>
              <a:rPr 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 proposta </a:t>
            </a: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 </a:t>
            </a:r>
            <a:r>
              <a:rPr 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</a:t>
            </a: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aúde como Direito do cidadão e dever do Estado, situada na questão Saúde e Trabalho</a:t>
            </a:r>
            <a:endParaRPr lang="pt-B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Breve resgate histórico das CNSTT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973620" y="1736025"/>
            <a:ext cx="10244761" cy="349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Elipse 5"/>
          <p:cNvSpPr/>
          <p:nvPr/>
        </p:nvSpPr>
        <p:spPr>
          <a:xfrm>
            <a:off x="5812783" y="3500728"/>
            <a:ext cx="1118527" cy="1408255"/>
          </a:xfrm>
          <a:prstGeom prst="ellipse">
            <a:avLst/>
          </a:prstGeom>
          <a:noFill/>
          <a:ln w="57150">
            <a:solidFill>
              <a:srgbClr val="ED1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4647908" y="1774125"/>
            <a:ext cx="1118527" cy="140825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99467" y="796338"/>
            <a:ext cx="6060015" cy="2553891"/>
          </a:xfrm>
          <a:prstGeom prst="roundRect">
            <a:avLst/>
          </a:prstGeom>
          <a:solidFill>
            <a:srgbClr val="EE1432"/>
          </a:solidFill>
          <a:ln w="28575">
            <a:solidFill>
              <a:srgbClr val="B419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CONSTRUINDO UMA POLÍTICA DE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SAÚDE DO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TRABALHADOR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Aprofundar a análise </a:t>
            </a:r>
            <a:r>
              <a:rPr 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da organização do processo de trabalho dentro do modo de produção vigente e </a:t>
            </a: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seus reflexos </a:t>
            </a:r>
            <a:r>
              <a:rPr 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nas condições de vida e trabalho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Breve resgate histórico das CNSTT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973620" y="1736025"/>
            <a:ext cx="10244761" cy="349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4647908" y="1774125"/>
            <a:ext cx="1118527" cy="140825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5812783" y="3500728"/>
            <a:ext cx="1118527" cy="1408255"/>
          </a:xfrm>
          <a:prstGeom prst="ellipse">
            <a:avLst/>
          </a:prstGeom>
          <a:noFill/>
          <a:ln w="57150">
            <a:solidFill>
              <a:srgbClr val="ED1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7437175" y="3500728"/>
            <a:ext cx="1118527" cy="1408255"/>
          </a:xfrm>
          <a:prstGeom prst="ellipse">
            <a:avLst/>
          </a:prstGeom>
          <a:noFill/>
          <a:ln w="57150">
            <a:solidFill>
              <a:srgbClr val="6EB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551617" y="2987013"/>
            <a:ext cx="5632625" cy="2962513"/>
          </a:xfrm>
          <a:prstGeom prst="roundRect">
            <a:avLst/>
          </a:prstGeom>
          <a:solidFill>
            <a:srgbClr val="7DDF7D"/>
          </a:solidFill>
          <a:ln w="28575">
            <a:solidFill>
              <a:srgbClr val="6EB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TRABALHAR, SIM! ADOECER, NÃO!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Discutir e debater, de forma propositiva, entre </a:t>
            </a:r>
            <a:r>
              <a:rPr 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os setores </a:t>
            </a: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 governo </a:t>
            </a:r>
            <a:r>
              <a:rPr 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envolvidos e as instâncias de diálogo e controle social </a:t>
            </a: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existentes, as questões de Saúde do Trabalhador </a:t>
            </a:r>
            <a:endParaRPr lang="pt-B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Breve resgate histórico das CNSTT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973620" y="1736025"/>
            <a:ext cx="10244761" cy="349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4647908" y="1774125"/>
            <a:ext cx="1118527" cy="140825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5812783" y="3500728"/>
            <a:ext cx="1118527" cy="1408255"/>
          </a:xfrm>
          <a:prstGeom prst="ellipse">
            <a:avLst/>
          </a:prstGeom>
          <a:noFill/>
          <a:ln w="57150">
            <a:solidFill>
              <a:srgbClr val="ED1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7437175" y="3500728"/>
            <a:ext cx="1118527" cy="1408255"/>
          </a:xfrm>
          <a:prstGeom prst="ellipse">
            <a:avLst/>
          </a:prstGeom>
          <a:noFill/>
          <a:ln w="57150">
            <a:solidFill>
              <a:srgbClr val="6EB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8708966" y="1778172"/>
            <a:ext cx="1118527" cy="1408255"/>
          </a:xfrm>
          <a:prstGeom prst="ellipse">
            <a:avLst/>
          </a:prstGeom>
          <a:noFill/>
          <a:ln w="57150">
            <a:solidFill>
              <a:srgbClr val="A74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459334" y="625632"/>
            <a:ext cx="5011335" cy="2553891"/>
          </a:xfrm>
          <a:prstGeom prst="roundRect">
            <a:avLst/>
          </a:prstGeom>
          <a:solidFill>
            <a:srgbClr val="D37FB6"/>
          </a:solidFill>
          <a:ln w="28575">
            <a:solidFill>
              <a:srgbClr val="871E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SAÚDE DO TRABALHADOR E DA TRABALHADORA, DIREITO DE TODOS E TODAS E DEVER DO ESTADO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Propor </a:t>
            </a:r>
            <a:r>
              <a:rPr 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diretrizes para a </a:t>
            </a: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implementação da PNSTT</a:t>
            </a:r>
            <a:endParaRPr lang="pt-B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704734"/>
            <a:ext cx="7333259" cy="880792"/>
          </a:xfrm>
        </p:spPr>
        <p:txBody>
          <a:bodyPr/>
          <a:lstStyle/>
          <a:p>
            <a:r>
              <a:rPr lang="pt-BR" dirty="0" smtClean="0"/>
              <a:t>E, em 2025, teremos 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2495342" y="1917994"/>
            <a:ext cx="7593350" cy="411589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869379" y="1984537"/>
            <a:ext cx="8845275" cy="3828921"/>
          </a:xfrm>
          <a:prstGeom prst="roundRect">
            <a:avLst/>
          </a:prstGeom>
          <a:solidFill>
            <a:srgbClr val="FEB721"/>
          </a:solidFill>
          <a:ln>
            <a:solidFill>
              <a:srgbClr val="F47F3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SAÚDE DO TRABALHADOR E DA TRABALHADORA COMO DIREITO HUMANO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Fortalecer o </a:t>
            </a:r>
            <a:r>
              <a:rPr lang="pt-BR" sz="28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debate sobre políticas e programas que promovam a efetivação da STT para alça-la ao patamar de dignidade e cidadania </a:t>
            </a:r>
            <a:r>
              <a:rPr lang="pt-BR" sz="2800" dirty="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plena.</a:t>
            </a:r>
            <a:endParaRPr lang="pt-BR" sz="2800" dirty="0" smtClean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035935" y="5880001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3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5388" y="704734"/>
            <a:ext cx="7943758" cy="880792"/>
          </a:xfrm>
        </p:spPr>
        <p:txBody>
          <a:bodyPr>
            <a:normAutofit fontScale="90000"/>
          </a:bodyPr>
          <a:lstStyle/>
          <a:p>
            <a:r>
              <a:rPr lang="pt-BR" dirty="0"/>
              <a:t>5ª CNSTT</a:t>
            </a:r>
            <a:br>
              <a:rPr lang="pt-BR" dirty="0"/>
            </a:br>
            <a:r>
              <a:rPr lang="pt-BR" dirty="0"/>
              <a:t>Convocação da </a:t>
            </a:r>
            <a:r>
              <a:rPr lang="pt-BR" dirty="0" smtClean="0"/>
              <a:t>Etapa Estadual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45968" y="1912619"/>
            <a:ext cx="10515600" cy="417714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pt-BR" spc="-100" dirty="0">
                <a:ea typeface="Segoe UI Historic" panose="020B0502040204020203" pitchFamily="34" charset="0"/>
              </a:rPr>
              <a:t>Resolução CES Nº </a:t>
            </a:r>
            <a:r>
              <a:rPr lang="pt-BR" b="1" spc="-100" dirty="0" smtClean="0">
                <a:ea typeface="Segoe UI Historic" panose="020B0502040204020203" pitchFamily="34" charset="0"/>
              </a:rPr>
              <a:t>1364 e 1372/2024 </a:t>
            </a:r>
            <a:endParaRPr lang="pt-BR" b="1" spc="-100" dirty="0">
              <a:ea typeface="Segoe UI Historic" panose="020B0502040204020203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42528" y="2530342"/>
            <a:ext cx="7539599" cy="3122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Etapas da 5ª CNSTT no Espírito Santo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t-P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Etapas Municipais: </a:t>
            </a:r>
            <a:r>
              <a:rPr lang="pt-PT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até dia 30 de Março/2025</a:t>
            </a:r>
            <a:endParaRPr lang="pt-BR" sz="24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Etapa Regionais</a:t>
            </a: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  <a:r>
              <a:rPr lang="pt-PT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de 10 a 30 de Abril/</a:t>
            </a: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2025</a:t>
            </a:r>
            <a:endParaRPr lang="pt-B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Conferências Livres</a:t>
            </a: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  <a:r>
              <a:rPr lang="pt-PT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até 30 de Ab</a:t>
            </a:r>
            <a:r>
              <a:rPr lang="pt-BR" altLang="pt-PT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t-PT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ril/2025</a:t>
            </a:r>
            <a:endParaRPr lang="pt-B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Etapa Estadual</a:t>
            </a: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  <a:r>
              <a:rPr lang="pt-PT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03, 04 e 05 de Junho/2025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Etapa Nacional: </a:t>
            </a: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18 </a:t>
            </a:r>
            <a:r>
              <a:rPr 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 21 de </a:t>
            </a:r>
            <a:r>
              <a:rPr lang="pt-BR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Agosto/2025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20613" y="1924569"/>
            <a:ext cx="8728412" cy="880792"/>
          </a:xfrm>
        </p:spPr>
        <p:txBody>
          <a:bodyPr>
            <a:normAutofit fontScale="90000"/>
          </a:bodyPr>
          <a:lstStyle/>
          <a:p>
            <a:r>
              <a:rPr lang="pt-BR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1- O trabalho </a:t>
            </a:r>
            <a:r>
              <a:rPr lang="pt-BR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influencia </a:t>
            </a:r>
            <a:r>
              <a:rPr lang="pt-BR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na ocorrência de problemas de saúde ou nos fatores de risco à</a:t>
            </a:r>
            <a:r>
              <a:rPr lang="pt-BR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pt-BR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população trabalhadora?</a:t>
            </a:r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8280" y="3429000"/>
            <a:ext cx="2298700" cy="2290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704734"/>
            <a:ext cx="7341572" cy="880792"/>
          </a:xfrm>
        </p:spPr>
        <p:txBody>
          <a:bodyPr/>
          <a:lstStyle/>
          <a:p>
            <a:r>
              <a:rPr lang="pt-BR" dirty="0" smtClean="0"/>
              <a:t>Eixos temáticos da 5ª CNSTT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19646" y="2036618"/>
            <a:ext cx="95527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3200" b="1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Eixo </a:t>
            </a:r>
            <a:r>
              <a:rPr lang="pt-BR" sz="32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1: </a:t>
            </a:r>
            <a:r>
              <a:rPr lang="pt-BR" sz="32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 Política Nacional de Saúde do Trabalhador e da Trabalhadora (PNSTT)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3200" b="1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Eixo </a:t>
            </a:r>
            <a:r>
              <a:rPr lang="pt-BR" sz="32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2: </a:t>
            </a:r>
            <a:r>
              <a:rPr lang="pt-BR" sz="32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As novas relações de trabalho e a STT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3200" b="1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Eixo 3</a:t>
            </a:r>
            <a:r>
              <a:rPr lang="pt-BR" sz="32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: </a:t>
            </a:r>
            <a:r>
              <a:rPr lang="pt-BR" sz="32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Participação popular na STT para o Controle </a:t>
            </a:r>
            <a:r>
              <a:rPr lang="pt-BR" sz="32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Social</a:t>
            </a:r>
            <a:endParaRPr lang="pt-BR" sz="3200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035935" y="5880001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2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704734"/>
            <a:ext cx="7341572" cy="880792"/>
          </a:xfrm>
        </p:spPr>
        <p:txBody>
          <a:bodyPr/>
          <a:lstStyle/>
          <a:p>
            <a:r>
              <a:rPr lang="pt-BR" dirty="0" smtClean="0"/>
              <a:t>EIXO 1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19646" y="2369128"/>
            <a:ext cx="95527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5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 </a:t>
            </a:r>
            <a:r>
              <a:rPr lang="pt-BR" sz="5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Política Nacional de Saúde do Trabalhador e da Trabalhadora (PNSTT</a:t>
            </a:r>
            <a:r>
              <a:rPr lang="pt-BR" sz="5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5400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035935" y="5880001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2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625566" y="1227087"/>
            <a:ext cx="836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EIXO 1 – A Política </a:t>
            </a:r>
            <a:r>
              <a:rPr lang="pt-BR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Nacional de Saúde do Trabalhador e da </a:t>
            </a: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Trabalhadora</a:t>
            </a:r>
            <a:endParaRPr lang="pt-BR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25567" y="576564"/>
            <a:ext cx="836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Algumas reflexões importantes</a:t>
            </a:r>
            <a:endParaRPr lang="pt-BR" sz="3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72590" y="1767532"/>
            <a:ext cx="10205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Para o SUS, quem são os trabalhadores e trabalhadoras? Quem são as pessoas que contam com a cobertura da PNSTT? E por que isso faz diferença?</a:t>
            </a:r>
          </a:p>
        </p:txBody>
      </p:sp>
      <p:sp>
        <p:nvSpPr>
          <p:cNvPr id="8" name="Retângulo 7"/>
          <p:cNvSpPr/>
          <p:nvPr/>
        </p:nvSpPr>
        <p:spPr>
          <a:xfrm>
            <a:off x="972590" y="2718890"/>
            <a:ext cx="10205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Podemos dizer que a STT é um Direito Humano? A STT pode ser garantida somente com a atuação do SUS?</a:t>
            </a:r>
          </a:p>
        </p:txBody>
      </p:sp>
      <p:sp>
        <p:nvSpPr>
          <p:cNvPr id="9" name="Retângulo 8"/>
          <p:cNvSpPr/>
          <p:nvPr/>
        </p:nvSpPr>
        <p:spPr>
          <a:xfrm>
            <a:off x="972590" y="3670249"/>
            <a:ext cx="10205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Em que medida a implementação da PNSTT tem tido importância na pauta da classe trabalhadora?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72590" y="4621608"/>
            <a:ext cx="10205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Até que ponto o protagonismo (ou ausência) da classe trabalhadora influencia no acesso e implementação da PNSTT para aqueles e aquelas que mais necessitam de proteção para sobreviver na/à lógica capitalista?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035935" y="5880001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2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111673" y="425334"/>
            <a:ext cx="8728412" cy="880792"/>
          </a:xfrm>
        </p:spPr>
        <p:txBody>
          <a:bodyPr/>
          <a:lstStyle/>
          <a:p>
            <a:r>
              <a:rPr lang="pt-BR" dirty="0" smtClean="0"/>
              <a:t>EIXO 2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421339" y="1306295"/>
            <a:ext cx="897982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0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As novas relações de trabalho e a Saúde do Trabalhador e da Trabalhadora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035935" y="5880001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2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0650" y="3310255"/>
            <a:ext cx="3974465" cy="2977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625566" y="1227087"/>
            <a:ext cx="836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EIXO 2 – As novas relações de trabalho e a Saúde do Trabalhador e da Trabalhadora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25567" y="576564"/>
            <a:ext cx="836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Algumas reflexões importantes</a:t>
            </a:r>
            <a:endParaRPr lang="pt-BR" sz="3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72589" y="1717045"/>
            <a:ext cx="1055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Do que morrem e adoecem os trabalhadores e trabalhadoras no Brasil </a:t>
            </a: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atual?</a:t>
            </a:r>
            <a:endParaRPr lang="pt-BR" sz="2400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72589" y="2262243"/>
            <a:ext cx="10557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Como as novas relações de trabalho têm reconfigurado as formas tradicionais de emprego e as dinâmicas no mercado de trabalho? Como é o cenário atual do mundo do trabalho?</a:t>
            </a:r>
          </a:p>
        </p:txBody>
      </p:sp>
      <p:sp>
        <p:nvSpPr>
          <p:cNvPr id="9" name="Retângulo 8"/>
          <p:cNvSpPr/>
          <p:nvPr/>
        </p:nvSpPr>
        <p:spPr>
          <a:xfrm>
            <a:off x="972589" y="3539902"/>
            <a:ext cx="10557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Quais direitos – sociais, civis, trabalhistas e previdenciários – vocês diriam que foram historicamente conquistados? Quais deles perdemos ou foram diminuídos mais recentemente?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72588" y="4817561"/>
            <a:ext cx="10557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Como a perda, diminuição ou ausência de direitos na proteção social da população trabalhadora impactam na saúde e qualidade de vida dos trabalhadores e trabalhadoras?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035935" y="5880001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2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625566" y="1227087"/>
            <a:ext cx="836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EIXO 2 </a:t>
            </a:r>
            <a:r>
              <a:rPr lang="pt-BR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– As novas relações de trabalho e a </a:t>
            </a: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Saúde do Trabalhador e da Trabalhadora </a:t>
            </a:r>
            <a:endParaRPr lang="pt-BR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25567" y="576564"/>
            <a:ext cx="836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Para fundamentar o debate e as propostas</a:t>
            </a:r>
            <a:endParaRPr lang="pt-BR" sz="3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72649" y="2150186"/>
            <a:ext cx="4457207" cy="283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Exploração do </a:t>
            </a:r>
            <a:r>
              <a:rPr lang="pt-BR" sz="24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trabalho &amp;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4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Resistência </a:t>
            </a:r>
            <a:r>
              <a:rPr lang="pt-BR" sz="2400" b="1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da classe trabalhadora</a:t>
            </a:r>
          </a:p>
          <a:p>
            <a:pPr marL="720090" lvl="1" indent="-539750">
              <a:lnSpc>
                <a:spcPct val="150000"/>
              </a:lnSpc>
              <a:spcAft>
                <a:spcPts val="600"/>
              </a:spcAft>
            </a:pPr>
            <a:r>
              <a:rPr lang="pt-BR" sz="20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Perda de direitos e proteção social</a:t>
            </a:r>
          </a:p>
          <a:p>
            <a:pPr marL="720090" lvl="1" indent="-539750">
              <a:lnSpc>
                <a:spcPct val="150000"/>
              </a:lnSpc>
              <a:spcAft>
                <a:spcPts val="600"/>
              </a:spcAft>
            </a:pPr>
            <a:r>
              <a:rPr lang="pt-BR" sz="20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Precarização das relações de trabalho</a:t>
            </a:r>
          </a:p>
          <a:p>
            <a:pPr marL="720090" lvl="1" indent="-539750">
              <a:lnSpc>
                <a:spcPct val="150000"/>
              </a:lnSpc>
              <a:spcAft>
                <a:spcPts val="600"/>
              </a:spcAft>
            </a:pPr>
            <a:r>
              <a:rPr lang="pt-BR" sz="20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Novas formas de trabalho e produção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rot="336158">
            <a:off x="7743825" y="2008505"/>
            <a:ext cx="3886200" cy="4279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8484842" y="2524142"/>
            <a:ext cx="1883911" cy="246192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77800" flipV="1">
            <a:off x="5739873" y="4043077"/>
            <a:ext cx="1472766" cy="118367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355381" y="5243118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5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704734"/>
            <a:ext cx="7341572" cy="880792"/>
          </a:xfrm>
        </p:spPr>
        <p:txBody>
          <a:bodyPr/>
          <a:lstStyle/>
          <a:p>
            <a:r>
              <a:rPr lang="pt-BR" dirty="0" smtClean="0"/>
              <a:t>EIXO 3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98766" y="2280474"/>
            <a:ext cx="97944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5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Participação popular na </a:t>
            </a:r>
            <a:r>
              <a:rPr lang="pt-BR" sz="5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Saúde do Trabalhador e da Trabalhadora </a:t>
            </a:r>
            <a:r>
              <a:rPr lang="pt-BR" sz="5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para o Controle Social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035935" y="5880001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2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625567" y="576564"/>
            <a:ext cx="836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Algumas reflexões importantes</a:t>
            </a:r>
            <a:endParaRPr lang="pt-BR" sz="3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72587" y="1858920"/>
            <a:ext cx="10557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Como vocês exercem o seu direito democrático de participação individual e coletiva na saúde? Isso inclui a defesa da STT?</a:t>
            </a:r>
          </a:p>
        </p:txBody>
      </p:sp>
      <p:sp>
        <p:nvSpPr>
          <p:cNvPr id="8" name="Retângulo 7"/>
          <p:cNvSpPr/>
          <p:nvPr/>
        </p:nvSpPr>
        <p:spPr>
          <a:xfrm>
            <a:off x="972587" y="2806705"/>
            <a:ext cx="10557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Até onde conseguimos chegar na defesa e garantia dos direitos à saúde e trabalho? Por que exercer a participação popular nessa área tem sido tão difícil?</a:t>
            </a:r>
          </a:p>
        </p:txBody>
      </p:sp>
      <p:sp>
        <p:nvSpPr>
          <p:cNvPr id="9" name="Retângulo 8"/>
          <p:cNvSpPr/>
          <p:nvPr/>
        </p:nvSpPr>
        <p:spPr>
          <a:xfrm>
            <a:off x="972588" y="3758328"/>
            <a:ext cx="10557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Como o Controle Social (conselhos, </a:t>
            </a:r>
            <a:r>
              <a:rPr lang="pt-BR" sz="2400" spc="-100" dirty="0" err="1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CISTTs</a:t>
            </a: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, dentre outros) podem contribuir para efetivar a Vigilância Participativa e Popular em STT como direitos à saúde?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72587" y="4709951"/>
            <a:ext cx="10557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Quais as contribuições dos conselhos de saúde, CISTT e CEREST em seu território de vida e trabalho?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035935" y="5880001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2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419004" y="1227087"/>
            <a:ext cx="872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EIXO 3 </a:t>
            </a:r>
            <a:r>
              <a:rPr lang="pt-BR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– Participação popular na Saúde do Trabalhador e da Trabalhadora para o Controle </a:t>
            </a: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Social</a:t>
            </a:r>
            <a:endParaRPr lang="pt-BR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419004" y="1227087"/>
            <a:ext cx="872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EIXO 3 </a:t>
            </a:r>
            <a:r>
              <a:rPr lang="pt-BR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– Participação popular na Saúde do Trabalhador e da Trabalhadora para o Controle </a:t>
            </a: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Social</a:t>
            </a:r>
            <a:endParaRPr lang="pt-BR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25567" y="576564"/>
            <a:ext cx="836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Para fundamentar o debate e as propostas</a:t>
            </a:r>
            <a:endParaRPr lang="pt-BR" sz="3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36317" y="2388732"/>
            <a:ext cx="571627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Participação em Saúde do Trabalhador e da Trabalhadora</a:t>
            </a:r>
          </a:p>
          <a:p>
            <a:pPr marL="252095" lvl="1">
              <a:spcAft>
                <a:spcPts val="600"/>
              </a:spcAft>
            </a:pPr>
            <a:r>
              <a:rPr lang="pt-BR" sz="2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Área do SUS que mais evidencia o conflito capital-trabalho</a:t>
            </a:r>
          </a:p>
          <a:p>
            <a:pPr marL="252095" lvl="1">
              <a:spcAft>
                <a:spcPts val="600"/>
              </a:spcAft>
            </a:pPr>
            <a:r>
              <a:rPr lang="pt-BR" sz="2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Instâncias de participação (</a:t>
            </a:r>
            <a:r>
              <a:rPr lang="pt-BR" sz="2000" spc="-100" dirty="0" err="1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CISTTs</a:t>
            </a:r>
            <a:r>
              <a:rPr lang="pt-BR" sz="2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 e outras)</a:t>
            </a:r>
            <a:endParaRPr lang="pt-BR" sz="2000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rot="499012">
            <a:off x="8083728" y="1819670"/>
            <a:ext cx="2784928" cy="4014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577414" flipV="1">
            <a:off x="5870408" y="3724240"/>
            <a:ext cx="1764371" cy="141804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548584" y="4626999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4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8503920" y="2789362"/>
            <a:ext cx="1837112" cy="2145414"/>
            <a:chOff x="3859753" y="3939785"/>
            <a:chExt cx="1709774" cy="1973467"/>
          </a:xfrm>
        </p:grpSpPr>
        <p:sp>
          <p:nvSpPr>
            <p:cNvPr id="4" name="Retângulo 3"/>
            <p:cNvSpPr/>
            <p:nvPr/>
          </p:nvSpPr>
          <p:spPr>
            <a:xfrm>
              <a:off x="3859753" y="3939785"/>
              <a:ext cx="1709774" cy="197346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EB7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3973699" y="4015875"/>
              <a:ext cx="1520831" cy="1798470"/>
              <a:chOff x="3973699" y="4015875"/>
              <a:chExt cx="1520831" cy="1798470"/>
            </a:xfrm>
          </p:grpSpPr>
          <p:pic>
            <p:nvPicPr>
              <p:cNvPr id="17" name="Imagem 16"/>
              <p:cNvPicPr>
                <a:picLocks noChangeAspect="1"/>
              </p:cNvPicPr>
              <p:nvPr/>
            </p:nvPicPr>
            <p:blipFill rotWithShape="1">
              <a:blip r:embed="rId5" cstate="email">
                <a:biLevel thresh="75000"/>
              </a:blip>
              <a:srcRect/>
              <a:stretch>
                <a:fillRect/>
              </a:stretch>
            </p:blipFill>
            <p:spPr>
              <a:xfrm>
                <a:off x="3973699" y="4311406"/>
                <a:ext cx="1520831" cy="1502939"/>
              </a:xfrm>
              <a:prstGeom prst="rect">
                <a:avLst/>
              </a:prstGeom>
            </p:spPr>
          </p:pic>
          <p:sp>
            <p:nvSpPr>
              <p:cNvPr id="18" name="Retângulo 17"/>
              <p:cNvSpPr/>
              <p:nvPr/>
            </p:nvSpPr>
            <p:spPr>
              <a:xfrm>
                <a:off x="4080229" y="4015875"/>
                <a:ext cx="1268556" cy="283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spc="-100" dirty="0" smtClean="0">
                    <a:latin typeface="Segoe UI Black" panose="020B0A02040204020203" pitchFamily="34" charset="0"/>
                    <a:ea typeface="Segoe UI Black" panose="020B0A02040204020203" pitchFamily="34" charset="0"/>
                    <a:cs typeface="Segoe UI Semilight" panose="020B0402040204020203" pitchFamily="34" charset="0"/>
                  </a:rPr>
                  <a:t>ACESSE AQUI</a:t>
                </a:r>
                <a:endParaRPr lang="pt-BR" sz="1400" dirty="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625567" y="576564"/>
            <a:ext cx="836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Para fundamentar o debate e as propostas</a:t>
            </a:r>
            <a:endParaRPr lang="pt-BR" sz="3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374639" y="5026223"/>
            <a:ext cx="2691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2"/>
              </a:rPr>
              <a:t>Documento orientador – CNS, 2024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451596" y="2252986"/>
            <a:ext cx="4537828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200"/>
              </a:spcBef>
              <a:spcAft>
                <a:spcPts val="1200"/>
              </a:spcAft>
            </a:pPr>
            <a:r>
              <a:rPr lang="pt-BR" sz="2800" b="1" spc="-100" dirty="0" smtClean="0">
                <a:solidFill>
                  <a:prstClr val="black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Vigilância Participativa e Popular em STT</a:t>
            </a:r>
          </a:p>
          <a:p>
            <a:pPr marL="252095" lvl="1">
              <a:spcAft>
                <a:spcPts val="600"/>
              </a:spcAft>
            </a:pPr>
            <a:r>
              <a:rPr lang="pt-BR" sz="2400" spc="-100" dirty="0" smtClean="0">
                <a:solidFill>
                  <a:prstClr val="black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Prática recente e conceito em construção</a:t>
            </a:r>
            <a:endParaRPr lang="pt-BR" sz="2400" spc="-100" dirty="0">
              <a:solidFill>
                <a:prstClr val="black"/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  <a:p>
            <a:pPr marL="252095" lvl="1">
              <a:spcAft>
                <a:spcPts val="600"/>
              </a:spcAft>
            </a:pPr>
            <a:r>
              <a:rPr lang="pt-BR" sz="2400" spc="-100" dirty="0" smtClean="0">
                <a:solidFill>
                  <a:prstClr val="black"/>
                </a:solidFill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Protagonismo popular nos territórios e ações de STT</a:t>
            </a:r>
            <a:endParaRPr lang="pt-BR" sz="2400" spc="-100" dirty="0">
              <a:solidFill>
                <a:prstClr val="black"/>
              </a:solidFill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419004" y="1227087"/>
            <a:ext cx="872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EIXO 3 </a:t>
            </a:r>
            <a:r>
              <a:rPr lang="pt-BR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– Participação popular na Saúde do Trabalhador e da Trabalhadora para o Controle </a:t>
            </a:r>
            <a:r>
              <a:rPr lang="pt-BR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Social</a:t>
            </a:r>
            <a:endParaRPr lang="pt-BR" spc="-100" dirty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046628" y="4676774"/>
            <a:ext cx="1885592" cy="15871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095396" y="2085975"/>
            <a:ext cx="5076825" cy="3248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1748826" y="5515779"/>
            <a:ext cx="3769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5"/>
              </a:rPr>
              <a:t>Guia de Vigilância Popular em Saúde – Fiocruz, 2023</a:t>
            </a:r>
            <a:r>
              <a:rPr lang="pt-BR" sz="1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)</a:t>
            </a:r>
            <a:endParaRPr lang="pt-BR" sz="14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505344"/>
            <a:ext cx="8728412" cy="880792"/>
          </a:xfrm>
        </p:spPr>
        <p:txBody>
          <a:bodyPr>
            <a:noAutofit/>
          </a:bodyPr>
          <a:lstStyle/>
          <a:p>
            <a:r>
              <a:rPr lang="pt-BR" sz="2400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1- O TRABALHO INFLUENCIA NA OCORRÊNCIA DE PROBLEMAS DE SAÚDE OU NOS FATORES  DE RISCO À POPULAÇÃO?</a:t>
            </a:r>
            <a:endParaRPr lang="pt-BR" altLang="en-US" sz="2400" dirty="0">
              <a:solidFill>
                <a:schemeClr val="accent5">
                  <a:lumMod val="75000"/>
                </a:schemeClr>
              </a:solidFill>
              <a:sym typeface="+mn-ea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6360" t="33325" r="27978" b="45464"/>
          <a:stretch>
            <a:fillRect/>
          </a:stretch>
        </p:blipFill>
        <p:spPr>
          <a:xfrm>
            <a:off x="258746" y="1473661"/>
            <a:ext cx="5505846" cy="14539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5468" t="33660" r="17169" b="33262"/>
          <a:stretch>
            <a:fillRect/>
          </a:stretch>
        </p:blipFill>
        <p:spPr>
          <a:xfrm>
            <a:off x="1371438" y="1923889"/>
            <a:ext cx="6407820" cy="178874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26690" t="33661" r="29523" b="42349"/>
          <a:stretch>
            <a:fillRect/>
          </a:stretch>
        </p:blipFill>
        <p:spPr>
          <a:xfrm>
            <a:off x="2343149" y="2404449"/>
            <a:ext cx="5788125" cy="180280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 l="33468" t="21107" r="34643" b="56243"/>
          <a:stretch>
            <a:fillRect/>
          </a:stretch>
        </p:blipFill>
        <p:spPr bwMode="auto">
          <a:xfrm>
            <a:off x="3325681" y="2818261"/>
            <a:ext cx="5784198" cy="198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/>
          <a:srcRect l="22389" t="27866" r="20809" b="45834"/>
          <a:stretch>
            <a:fillRect/>
          </a:stretch>
        </p:blipFill>
        <p:spPr>
          <a:xfrm>
            <a:off x="4101366" y="3521342"/>
            <a:ext cx="6423485" cy="169078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/>
          <a:srcRect l="14999" t="10815" r="40025" b="24322"/>
          <a:stretch>
            <a:fillRect/>
          </a:stretch>
        </p:blipFill>
        <p:spPr>
          <a:xfrm>
            <a:off x="5406731" y="2213301"/>
            <a:ext cx="5483333" cy="4446150"/>
          </a:xfrm>
          <a:prstGeom prst="rect">
            <a:avLst/>
          </a:prstGeom>
        </p:spPr>
      </p:pic>
      <p:pic>
        <p:nvPicPr>
          <p:cNvPr id="7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185382">
            <a:off x="5351145" y="4704715"/>
            <a:ext cx="5124450" cy="790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25464" y="1997839"/>
            <a:ext cx="93410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6000" b="1" spc="-100" dirty="0">
                <a:solidFill>
                  <a:srgbClr val="FEB6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Eventos</a:t>
            </a:r>
            <a:r>
              <a:rPr lang="pt-BR" sz="60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 e </a:t>
            </a:r>
            <a:r>
              <a:rPr lang="pt-BR" sz="6000" b="1" spc="-100" dirty="0">
                <a:solidFill>
                  <a:srgbClr val="B419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materiais de </a:t>
            </a:r>
            <a:r>
              <a:rPr lang="pt-BR" sz="6000" b="1" spc="-100" dirty="0" smtClean="0">
                <a:solidFill>
                  <a:srgbClr val="B419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apoio </a:t>
            </a:r>
            <a:r>
              <a:rPr lang="pt-BR" sz="6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para a </a:t>
            </a:r>
            <a:r>
              <a:rPr lang="pt-BR" sz="6000" b="1" spc="-100" dirty="0" smtClean="0">
                <a:solidFill>
                  <a:srgbClr val="A74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mobilização </a:t>
            </a:r>
            <a:r>
              <a:rPr lang="pt-BR" sz="6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das</a:t>
            </a:r>
            <a:r>
              <a:rPr lang="pt-BR" sz="6000" b="1" spc="-100" dirty="0" smtClean="0">
                <a:solidFill>
                  <a:srgbClr val="A74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 </a:t>
            </a:r>
            <a:r>
              <a:rPr lang="pt-BR" sz="6000" b="1" spc="-1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comunidades</a:t>
            </a:r>
            <a:r>
              <a:rPr lang="pt-BR" sz="6000" b="1" spc="-100" dirty="0" smtClean="0">
                <a:solidFill>
                  <a:srgbClr val="A74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 </a:t>
            </a:r>
            <a:r>
              <a:rPr lang="pt-BR" sz="6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 </a:t>
            </a:r>
            <a:r>
              <a:rPr lang="pt-BR" sz="6000" b="1" spc="-100" dirty="0" smtClean="0">
                <a:solidFill>
                  <a:srgbClr val="6EBE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territórios</a:t>
            </a:r>
            <a:endParaRPr lang="pt-BR" sz="6000" b="1" spc="-100" dirty="0">
              <a:solidFill>
                <a:srgbClr val="6EBE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704734"/>
            <a:ext cx="8787986" cy="880792"/>
          </a:xfrm>
        </p:spPr>
        <p:txBody>
          <a:bodyPr>
            <a:normAutofit/>
          </a:bodyPr>
          <a:lstStyle/>
          <a:p>
            <a:r>
              <a:rPr lang="pt-BR" dirty="0" smtClean="0"/>
              <a:t>Projeto “Articulação das </a:t>
            </a:r>
            <a:r>
              <a:rPr lang="pt-BR" dirty="0" err="1" smtClean="0"/>
              <a:t>CISTTs</a:t>
            </a:r>
            <a:r>
              <a:rPr lang="pt-BR" dirty="0" smtClean="0"/>
              <a:t>”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57896" y="1770272"/>
            <a:ext cx="5882317" cy="3308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7259722" y="1929886"/>
            <a:ext cx="408986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28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Agenda – Espírito Santo</a:t>
            </a:r>
          </a:p>
          <a:p>
            <a:pPr marL="179705" indent="-17970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29 </a:t>
            </a: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de outubro, de 14h às 16h </a:t>
            </a:r>
          </a:p>
          <a:p>
            <a:pPr>
              <a:spcAft>
                <a:spcPts val="600"/>
              </a:spcAft>
            </a:pPr>
            <a:r>
              <a:rPr lang="pt-BR" sz="24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Reunião online </a:t>
            </a: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(via Zoom)</a:t>
            </a:r>
          </a:p>
          <a:p>
            <a:pPr marL="179705" indent="-17970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21 </a:t>
            </a: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(dia todo) e 22 (manhã) de novembro </a:t>
            </a:r>
            <a:endParaRPr lang="pt-BR" sz="2400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2400" b="1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Evento </a:t>
            </a:r>
            <a:r>
              <a:rPr lang="pt-BR" sz="24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presencial </a:t>
            </a: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(local a definir)</a:t>
            </a:r>
          </a:p>
        </p:txBody>
      </p:sp>
      <p:sp>
        <p:nvSpPr>
          <p:cNvPr id="6" name="Retângulo 5"/>
          <p:cNvSpPr/>
          <p:nvPr/>
        </p:nvSpPr>
        <p:spPr>
          <a:xfrm>
            <a:off x="1485147" y="5334494"/>
            <a:ext cx="9928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7970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Público-alvo: </a:t>
            </a:r>
            <a:r>
              <a:rPr lang="pt-BR" sz="2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Todas as pessoas do seu território – conselheiros e conselheiras, moradores, sindicalistas, estudantes, representes dos diversos grupos sociais e a sociedade civil como um todo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704734"/>
            <a:ext cx="8787986" cy="880792"/>
          </a:xfrm>
        </p:spPr>
        <p:txBody>
          <a:bodyPr>
            <a:normAutofit/>
          </a:bodyPr>
          <a:lstStyle/>
          <a:p>
            <a:r>
              <a:rPr lang="pt-BR" dirty="0" smtClean="0"/>
              <a:t>Projeto “Articulação das </a:t>
            </a:r>
            <a:r>
              <a:rPr lang="pt-BR" dirty="0" err="1" smtClean="0"/>
              <a:t>CISTTs</a:t>
            </a:r>
            <a:r>
              <a:rPr lang="pt-BR" dirty="0" smtClean="0"/>
              <a:t> no ES”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839585" y="1747006"/>
            <a:ext cx="1046012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Objetivos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Inserir e/ou fortalecer da temática da Saúde do Trabalhador e ampliar o número de CISTT nos Conselhos de Saúde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Reestruturar e fortalecer o protagonismo das CISTT já existentes nos territórios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Implementar as ações na Política Nacional de Vigilância em Saúde (PNVS) e na Política Nacional de Saúde do Trabalhador e da Trabalhadora (PNSTT)</a:t>
            </a:r>
          </a:p>
          <a:p>
            <a:pPr algn="just">
              <a:spcAft>
                <a:spcPts val="600"/>
              </a:spcAft>
            </a:pPr>
            <a:r>
              <a:rPr lang="pt-BR" sz="2400" b="1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Organização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CNS</a:t>
            </a: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, através da CISTT Nacional, em parceria com DIESAT, CGSAT/MS, OPAS/OMS, Conselhos Estaduais de Saúde, </a:t>
            </a:r>
            <a:r>
              <a:rPr lang="pt-BR" sz="2400" spc="-100" dirty="0" err="1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CERESTs</a:t>
            </a:r>
            <a:r>
              <a:rPr lang="pt-BR" sz="24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 e Centrais Sindicais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email"/>
          <a:srcRect r="-130"/>
          <a:stretch>
            <a:fillRect/>
          </a:stretch>
        </p:blipFill>
        <p:spPr>
          <a:xfrm rot="21234409">
            <a:off x="428458" y="570827"/>
            <a:ext cx="5781488" cy="3811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 rot="347756">
            <a:off x="5511834" y="939442"/>
            <a:ext cx="6057554" cy="2470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5129" y="3495093"/>
            <a:ext cx="3292704" cy="309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85900" y="1585526"/>
            <a:ext cx="3705225" cy="4631531"/>
          </a:xfrm>
          <a:prstGeom prst="rect">
            <a:avLst/>
          </a:prstGeom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Curso de Vigilância Popular em Saúde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981194" y="2029166"/>
            <a:ext cx="4774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spc="-100" dirty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3"/>
              </a:rPr>
              <a:t>https://</a:t>
            </a:r>
            <a:r>
              <a:rPr lang="pt-BR" sz="2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  <a:hlinkClick r:id="rId3"/>
              </a:rPr>
              <a:t>campusvirtual.fiocruz.br/gestordecursos/hotsite/cvf-node-30225-submission-10321</a:t>
            </a:r>
            <a:r>
              <a:rPr lang="pt-BR" sz="20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 </a:t>
            </a:r>
            <a:endParaRPr lang="pt-BR" sz="2000" b="1" spc="-100" dirty="0" smtClean="0">
              <a:latin typeface="Segoe UI Semilight" panose="020B0402040204020203" pitchFamily="34" charset="0"/>
              <a:ea typeface="Segoe UI Historic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79635" y="3180692"/>
            <a:ext cx="5577155" cy="2641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704734"/>
            <a:ext cx="7899737" cy="880792"/>
          </a:xfrm>
        </p:spPr>
        <p:txBody>
          <a:bodyPr/>
          <a:lstStyle/>
          <a:p>
            <a:r>
              <a:rPr lang="pt-BR" dirty="0" smtClean="0"/>
              <a:t>Conferência Livre de STT</a:t>
            </a:r>
            <a:endParaRPr lang="pt-BR" dirty="0"/>
          </a:p>
        </p:txBody>
      </p:sp>
      <p:sp>
        <p:nvSpPr>
          <p:cNvPr id="7" name="Espaço Reservado para Conteúdo 1"/>
          <p:cNvSpPr txBox="1"/>
          <p:nvPr/>
        </p:nvSpPr>
        <p:spPr>
          <a:xfrm>
            <a:off x="6557266" y="1657940"/>
            <a:ext cx="4891784" cy="4419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spc="-100" dirty="0">
                <a:ea typeface="Segoe UI Historic" panose="020B0502040204020203" pitchFamily="34" charset="0"/>
              </a:rPr>
              <a:t>Em 2023, a </a:t>
            </a:r>
            <a:r>
              <a:rPr lang="pt-BR" sz="2800" b="1" spc="-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Conferência Livre Nacional de STT</a:t>
            </a:r>
            <a:r>
              <a:rPr lang="pt-BR" sz="2800" spc="-100" dirty="0">
                <a:solidFill>
                  <a:prstClr val="black"/>
                </a:solidFill>
                <a:ea typeface="Segoe UI Historic" panose="020B0502040204020203" pitchFamily="34" charset="0"/>
              </a:rPr>
              <a:t> foi sediada pela </a:t>
            </a:r>
            <a:r>
              <a:rPr lang="pt-BR" sz="2800" spc="-100" dirty="0" err="1" smtClean="0">
                <a:solidFill>
                  <a:prstClr val="black"/>
                </a:solidFill>
                <a:ea typeface="Segoe UI Historic" panose="020B0502040204020203" pitchFamily="34" charset="0"/>
              </a:rPr>
              <a:t>Fundacentro</a:t>
            </a:r>
            <a:r>
              <a:rPr lang="pt-BR" sz="2800" spc="-100" dirty="0" smtClean="0">
                <a:solidFill>
                  <a:prstClr val="black"/>
                </a:solidFill>
                <a:ea typeface="Segoe UI Historic" panose="020B0502040204020203" pitchFamily="34" charset="0"/>
              </a:rPr>
              <a:t>/MTE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800" spc="-100" dirty="0" smtClean="0">
                <a:ea typeface="Segoe UI Historic" panose="020B0502040204020203" pitchFamily="34" charset="0"/>
              </a:rPr>
              <a:t>Conheça os materiais elaborados</a:t>
            </a:r>
            <a:endParaRPr lang="pt-BR" sz="2800" spc="-100" dirty="0" smtClean="0">
              <a:solidFill>
                <a:prstClr val="black"/>
              </a:solidFill>
              <a:ea typeface="Segoe UI Historic" panose="020B0502040204020203" pitchFamily="34" charset="0"/>
            </a:endParaRPr>
          </a:p>
          <a:p>
            <a:r>
              <a:rPr lang="pt-BR" sz="2400" spc="-100" dirty="0" smtClean="0">
                <a:ea typeface="Segoe UI Historic" panose="020B0502040204020203" pitchFamily="34" charset="0"/>
                <a:hlinkClick r:id="rId2"/>
              </a:rPr>
              <a:t>Documento orientador</a:t>
            </a:r>
            <a:r>
              <a:rPr lang="pt-BR" sz="2400" spc="-100" dirty="0" smtClean="0">
                <a:ea typeface="Segoe UI Historic" panose="020B0502040204020203" pitchFamily="34" charset="0"/>
              </a:rPr>
              <a:t>: "Trabalhadores e trabalhadoras do Brasil, nós existimos e somos valiosos. Viva o SUS!” </a:t>
            </a:r>
          </a:p>
          <a:p>
            <a:r>
              <a:rPr lang="pt-BR" sz="2400" spc="-100" dirty="0" smtClean="0">
                <a:ea typeface="Segoe UI Historic" panose="020B0502040204020203" pitchFamily="34" charset="0"/>
                <a:hlinkClick r:id="rId3"/>
              </a:rPr>
              <a:t>Propostas aprovadas </a:t>
            </a:r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112392" y="3054743"/>
            <a:ext cx="4838700" cy="2768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746376" y="1810340"/>
            <a:ext cx="5570732" cy="1124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Saúde do Trabalhador e </a:t>
            </a:r>
            <a:r>
              <a:rPr lang="pt-BR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d</a:t>
            </a:r>
            <a:r>
              <a:rPr lang="pt-BR" sz="24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a Trabalhadora como Direito Humano</a:t>
            </a:r>
          </a:p>
          <a:p>
            <a:r>
              <a:rPr lang="pt-BR" sz="2000" spc="-100" dirty="0" err="1" smtClean="0">
                <a:ea typeface="Segoe UI Historic" panose="020B0502040204020203" pitchFamily="34" charset="0"/>
              </a:rPr>
              <a:t>Podcast</a:t>
            </a:r>
            <a:r>
              <a:rPr lang="pt-BR" sz="2000" spc="-100" dirty="0" smtClean="0">
                <a:ea typeface="Segoe UI Historic" panose="020B0502040204020203" pitchFamily="34" charset="0"/>
              </a:rPr>
              <a:t> </a:t>
            </a:r>
            <a:r>
              <a:rPr lang="pt-BR" sz="2000" spc="-100" dirty="0">
                <a:ea typeface="Segoe UI Historic" panose="020B0502040204020203" pitchFamily="34" charset="0"/>
              </a:rPr>
              <a:t>“Fala, Trabalhador(a)!” – </a:t>
            </a:r>
            <a:r>
              <a:rPr lang="pt-BR" sz="2000" spc="-100" dirty="0" err="1">
                <a:ea typeface="Segoe UI Historic" panose="020B0502040204020203" pitchFamily="34" charset="0"/>
                <a:hlinkClick r:id="rId2"/>
              </a:rPr>
              <a:t>Ep</a:t>
            </a:r>
            <a:r>
              <a:rPr lang="pt-BR" sz="2000" spc="-100" dirty="0">
                <a:ea typeface="Segoe UI Historic" panose="020B0502040204020203" pitchFamily="34" charset="0"/>
                <a:hlinkClick r:id="rId2"/>
              </a:rPr>
              <a:t>. 13</a:t>
            </a:r>
            <a:r>
              <a:rPr lang="pt-BR" sz="2000" spc="-100" dirty="0">
                <a:ea typeface="Segoe UI Historic" panose="020B0502040204020203" pitchFamily="34" charset="0"/>
              </a:rPr>
              <a:t>, com Luiz Carlos Fadel, da ENSP/ Fiocruz (</a:t>
            </a:r>
            <a:r>
              <a:rPr lang="pt-BR" sz="2000" spc="-100" dirty="0" smtClean="0">
                <a:ea typeface="Segoe UI Historic" panose="020B0502040204020203" pitchFamily="34" charset="0"/>
              </a:rPr>
              <a:t>34min)</a:t>
            </a:r>
          </a:p>
          <a:p>
            <a:r>
              <a:rPr lang="pt-BR" sz="2000" spc="-100" dirty="0" smtClean="0">
                <a:ea typeface="Segoe UI Historic" panose="020B0502040204020203" pitchFamily="34" charset="0"/>
              </a:rPr>
              <a:t>Transmissão do </a:t>
            </a:r>
            <a:r>
              <a:rPr lang="pt-BR" sz="2000" spc="-100" dirty="0" smtClean="0">
                <a:ea typeface="Segoe UI Historic" panose="020B0502040204020203" pitchFamily="34" charset="0"/>
                <a:hlinkClick r:id="rId3"/>
              </a:rPr>
              <a:t>10º </a:t>
            </a:r>
            <a:r>
              <a:rPr lang="pt-BR" sz="2000" spc="-100" dirty="0">
                <a:ea typeface="Segoe UI Historic" panose="020B0502040204020203" pitchFamily="34" charset="0"/>
                <a:hlinkClick r:id="rId3"/>
              </a:rPr>
              <a:t>Encontro Nacional das </a:t>
            </a:r>
            <a:r>
              <a:rPr lang="pt-BR" sz="2000" spc="-100" dirty="0" err="1">
                <a:ea typeface="Segoe UI Historic" panose="020B0502040204020203" pitchFamily="34" charset="0"/>
                <a:hlinkClick r:id="rId3"/>
              </a:rPr>
              <a:t>CISTTs</a:t>
            </a:r>
            <a:r>
              <a:rPr lang="pt-BR" sz="2000" spc="-100" dirty="0">
                <a:ea typeface="Segoe UI Historic" panose="020B0502040204020203" pitchFamily="34" charset="0"/>
              </a:rPr>
              <a:t>, </a:t>
            </a:r>
            <a:r>
              <a:rPr lang="pt-BR" sz="2000" spc="-100" dirty="0" smtClean="0">
                <a:ea typeface="Segoe UI Historic" panose="020B0502040204020203" pitchFamily="34" charset="0"/>
              </a:rPr>
              <a:t>no </a:t>
            </a:r>
            <a:r>
              <a:rPr lang="pt-BR" sz="2000" spc="-100" dirty="0" err="1" smtClean="0">
                <a:ea typeface="Segoe UI Historic" panose="020B0502040204020203" pitchFamily="34" charset="0"/>
              </a:rPr>
              <a:t>Youtube</a:t>
            </a:r>
            <a:r>
              <a:rPr lang="pt-BR" sz="2000" spc="-100" dirty="0" smtClean="0">
                <a:ea typeface="Segoe UI Historic" panose="020B0502040204020203" pitchFamily="34" charset="0"/>
              </a:rPr>
              <a:t> do CNS (3h 32min)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BR" sz="24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Eixo </a:t>
            </a:r>
            <a:r>
              <a:rPr lang="pt-BR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1 – A Política Nacional de Saúde do Trabalhador e da Trabalhadora</a:t>
            </a:r>
          </a:p>
          <a:p>
            <a:r>
              <a:rPr lang="pt-BR" sz="2000" spc="-100" dirty="0" smtClean="0">
                <a:ea typeface="Segoe UI Historic" panose="020B0502040204020203" pitchFamily="34" charset="0"/>
              </a:rPr>
              <a:t>Mesa </a:t>
            </a:r>
            <a:r>
              <a:rPr lang="pt-BR" sz="2000" spc="-100" dirty="0">
                <a:ea typeface="Segoe UI Historic" panose="020B0502040204020203" pitchFamily="34" charset="0"/>
              </a:rPr>
              <a:t>redonda </a:t>
            </a:r>
            <a:r>
              <a:rPr lang="pt-BR" sz="2000" spc="-100" dirty="0">
                <a:ea typeface="Segoe UI Historic" panose="020B0502040204020203" pitchFamily="34" charset="0"/>
                <a:hlinkClick r:id="rId4"/>
              </a:rPr>
              <a:t>A formação em Saúde do Trabalhador na perspectiva da Saúde Coletiva: aspectos políticos, teóricos e </a:t>
            </a:r>
            <a:r>
              <a:rPr lang="pt-BR" sz="2000" spc="-100" dirty="0" smtClean="0">
                <a:ea typeface="Segoe UI Historic" panose="020B0502040204020203" pitchFamily="34" charset="0"/>
                <a:hlinkClick r:id="rId4"/>
              </a:rPr>
              <a:t>metodológico</a:t>
            </a:r>
            <a:r>
              <a:rPr lang="pt-BR" sz="2000" spc="-100" dirty="0" smtClean="0">
                <a:ea typeface="Segoe UI Historic" panose="020B0502040204020203" pitchFamily="34" charset="0"/>
              </a:rPr>
              <a:t>, com Vilma Santana, no </a:t>
            </a:r>
            <a:r>
              <a:rPr lang="pt-BR" sz="2000" spc="-100" dirty="0">
                <a:ea typeface="Segoe UI Historic" panose="020B0502040204020203" pitchFamily="34" charset="0"/>
              </a:rPr>
              <a:t>Portal Fiocruz </a:t>
            </a:r>
            <a:r>
              <a:rPr lang="pt-BR" sz="2000" spc="-100" dirty="0" smtClean="0">
                <a:ea typeface="Segoe UI Historic" panose="020B0502040204020203" pitchFamily="34" charset="0"/>
              </a:rPr>
              <a:t>(23min</a:t>
            </a:r>
            <a:r>
              <a:rPr lang="pt-BR" sz="2000" spc="-100" dirty="0">
                <a:ea typeface="Segoe UI Historic" panose="020B0502040204020203" pitchFamily="34" charset="0"/>
              </a:rPr>
              <a:t>)</a:t>
            </a:r>
          </a:p>
          <a:p>
            <a:r>
              <a:rPr lang="pt-BR" sz="2000" spc="-100" dirty="0" smtClean="0">
                <a:ea typeface="Segoe UI Historic" panose="020B0502040204020203" pitchFamily="34" charset="0"/>
              </a:rPr>
              <a:t>Mesa redonda </a:t>
            </a:r>
            <a:r>
              <a:rPr lang="pt-BR" sz="2000" spc="-100" dirty="0" smtClean="0">
                <a:ea typeface="Segoe UI Historic" panose="020B0502040204020203" pitchFamily="34" charset="0"/>
                <a:hlinkClick r:id="rId5"/>
              </a:rPr>
              <a:t>“</a:t>
            </a:r>
            <a:r>
              <a:rPr lang="pt-BR" sz="2000" spc="-100" dirty="0" err="1" smtClean="0">
                <a:ea typeface="Segoe UI Historic" panose="020B0502040204020203" pitchFamily="34" charset="0"/>
                <a:hlinkClick r:id="rId5"/>
              </a:rPr>
              <a:t>Intersetorialidade</a:t>
            </a:r>
            <a:r>
              <a:rPr lang="pt-BR" sz="2000" spc="-100" dirty="0">
                <a:ea typeface="Segoe UI Historic" panose="020B0502040204020203" pitchFamily="34" charset="0"/>
                <a:hlinkClick r:id="rId5"/>
              </a:rPr>
              <a:t>, Saúde e Trabalho”,</a:t>
            </a:r>
            <a:r>
              <a:rPr lang="pt-BR" sz="2000" spc="-100" dirty="0">
                <a:ea typeface="Segoe UI Historic" panose="020B0502040204020203" pitchFamily="34" charset="0"/>
              </a:rPr>
              <a:t> no 2º </a:t>
            </a:r>
            <a:r>
              <a:rPr lang="pt-BR" sz="2000" spc="-100" dirty="0" err="1">
                <a:ea typeface="Segoe UI Historic" panose="020B0502040204020203" pitchFamily="34" charset="0"/>
              </a:rPr>
              <a:t>Simbrastt</a:t>
            </a:r>
            <a:r>
              <a:rPr lang="pt-BR" sz="2000" spc="-100" dirty="0">
                <a:ea typeface="Segoe UI Historic" panose="020B0502040204020203" pitchFamily="34" charset="0"/>
              </a:rPr>
              <a:t>, transmitido pelo DIESAT (5h 21min) </a:t>
            </a:r>
            <a:endParaRPr lang="pt-BR" sz="2000" spc="-100" dirty="0" smtClean="0">
              <a:ea typeface="Segoe UI Historic" panose="020B0502040204020203" pitchFamily="34" charset="0"/>
            </a:endParaRPr>
          </a:p>
          <a:p>
            <a:r>
              <a:rPr lang="pt-BR" sz="2000" spc="-100" dirty="0">
                <a:ea typeface="Segoe UI Historic" panose="020B0502040204020203" pitchFamily="34" charset="0"/>
              </a:rPr>
              <a:t>Live </a:t>
            </a:r>
            <a:r>
              <a:rPr lang="pt-BR" sz="2000" spc="-100" dirty="0" smtClean="0">
                <a:ea typeface="Segoe UI Historic" panose="020B0502040204020203" pitchFamily="34" charset="0"/>
              </a:rPr>
              <a:t>sobre </a:t>
            </a:r>
            <a:r>
              <a:rPr lang="pt-BR" sz="2000" spc="-100" dirty="0">
                <a:ea typeface="Segoe UI Historic" panose="020B0502040204020203" pitchFamily="34" charset="0"/>
                <a:hlinkClick r:id="rId6"/>
              </a:rPr>
              <a:t>Instrumentos de ação e Gestão </a:t>
            </a:r>
            <a:r>
              <a:rPr lang="pt-BR" sz="2000" spc="-100" dirty="0" smtClean="0">
                <a:ea typeface="Segoe UI Historic" panose="020B0502040204020203" pitchFamily="34" charset="0"/>
                <a:hlinkClick r:id="rId6"/>
              </a:rPr>
              <a:t>ST/SUS</a:t>
            </a:r>
            <a:r>
              <a:rPr lang="pt-BR" sz="2000" spc="-100" dirty="0" smtClean="0">
                <a:ea typeface="Segoe UI Historic" panose="020B0502040204020203" pitchFamily="34" charset="0"/>
              </a:rPr>
              <a:t>, no transmitido pelo Fórum AT (2h 34min)</a:t>
            </a:r>
            <a:endParaRPr lang="pt-BR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25388" y="704734"/>
            <a:ext cx="7328237" cy="880792"/>
          </a:xfrm>
        </p:spPr>
        <p:txBody>
          <a:bodyPr/>
          <a:lstStyle/>
          <a:p>
            <a:r>
              <a:rPr lang="pt-BR" dirty="0" smtClean="0"/>
              <a:t>Para ver ou ouvir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171575" y="1257300"/>
            <a:ext cx="10144125" cy="5000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Eixo </a:t>
            </a:r>
            <a:r>
              <a:rPr lang="pt-BR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2 – As novas relações de trabalho e a Saúde do Trabalhador e da Trabalhadora </a:t>
            </a:r>
          </a:p>
          <a:p>
            <a:r>
              <a:rPr lang="pt-BR" sz="2000" spc="-100" dirty="0" smtClean="0">
                <a:ea typeface="Segoe UI Historic" panose="020B0502040204020203" pitchFamily="34" charset="0"/>
              </a:rPr>
              <a:t>Aula </a:t>
            </a:r>
            <a:r>
              <a:rPr lang="pt-BR" sz="2000" spc="-100" dirty="0">
                <a:ea typeface="Segoe UI Historic" panose="020B0502040204020203" pitchFamily="34" charset="0"/>
              </a:rPr>
              <a:t>aberta </a:t>
            </a:r>
            <a:r>
              <a:rPr lang="pt-BR" sz="2000" spc="-100" dirty="0" smtClean="0">
                <a:ea typeface="Segoe UI Historic" panose="020B0502040204020203" pitchFamily="34" charset="0"/>
              </a:rPr>
              <a:t>“</a:t>
            </a:r>
            <a:r>
              <a:rPr lang="pt-BR" sz="2000" spc="-100" dirty="0">
                <a:ea typeface="Segoe UI Historic" panose="020B0502040204020203" pitchFamily="34" charset="0"/>
                <a:hlinkClick r:id="rId2"/>
              </a:rPr>
              <a:t>Sociologia do trabalho e a crise atual da sociedade do trabalho</a:t>
            </a:r>
            <a:r>
              <a:rPr lang="pt-BR" sz="2000" spc="-100" dirty="0">
                <a:ea typeface="Segoe UI Historic" panose="020B0502040204020203" pitchFamily="34" charset="0"/>
              </a:rPr>
              <a:t>”, </a:t>
            </a:r>
            <a:r>
              <a:rPr lang="pt-BR" sz="2000" spc="-100" dirty="0" smtClean="0">
                <a:ea typeface="Segoe UI Historic" panose="020B0502040204020203" pitchFamily="34" charset="0"/>
              </a:rPr>
              <a:t>com Graça </a:t>
            </a:r>
            <a:r>
              <a:rPr lang="pt-BR" sz="2000" spc="-100" dirty="0" err="1" smtClean="0">
                <a:ea typeface="Segoe UI Historic" panose="020B0502040204020203" pitchFamily="34" charset="0"/>
              </a:rPr>
              <a:t>Druck</a:t>
            </a:r>
            <a:r>
              <a:rPr lang="pt-BR" sz="2000" spc="-100" dirty="0" smtClean="0">
                <a:ea typeface="Segoe UI Historic" panose="020B0502040204020203" pitchFamily="34" charset="0"/>
              </a:rPr>
              <a:t>, da UFBA – transmitido por Instituto do Trabalho Digno (1h 30min)</a:t>
            </a:r>
          </a:p>
          <a:p>
            <a:r>
              <a:rPr lang="pt-BR" sz="2000" spc="-100" dirty="0" smtClean="0">
                <a:ea typeface="Segoe UI Historic" panose="020B0502040204020203" pitchFamily="34" charset="0"/>
              </a:rPr>
              <a:t>Vídeo sobre </a:t>
            </a:r>
            <a:r>
              <a:rPr lang="pt-BR" sz="2000" spc="-100" dirty="0" smtClean="0">
                <a:ea typeface="Segoe UI Historic" panose="020B0502040204020203" pitchFamily="34" charset="0"/>
                <a:hlinkClick r:id="rId3"/>
              </a:rPr>
              <a:t>Produção</a:t>
            </a:r>
            <a:r>
              <a:rPr lang="pt-BR" sz="2000" spc="-100" dirty="0" smtClean="0">
                <a:ea typeface="Segoe UI Historic" panose="020B0502040204020203" pitchFamily="34" charset="0"/>
              </a:rPr>
              <a:t>, no canal Tempero </a:t>
            </a:r>
            <a:r>
              <a:rPr lang="pt-BR" sz="2000" spc="-100" dirty="0" err="1" smtClean="0">
                <a:ea typeface="Segoe UI Historic" panose="020B0502040204020203" pitchFamily="34" charset="0"/>
              </a:rPr>
              <a:t>Drag</a:t>
            </a:r>
            <a:r>
              <a:rPr lang="pt-BR" sz="2000" spc="-100" dirty="0" smtClean="0">
                <a:ea typeface="Segoe UI Historic" panose="020B0502040204020203" pitchFamily="34" charset="0"/>
              </a:rPr>
              <a:t>, de Rita Von </a:t>
            </a:r>
            <a:r>
              <a:rPr lang="pt-BR" sz="2000" spc="-100" dirty="0" err="1" smtClean="0">
                <a:ea typeface="Segoe UI Historic" panose="020B0502040204020203" pitchFamily="34" charset="0"/>
              </a:rPr>
              <a:t>Hunty</a:t>
            </a:r>
            <a:r>
              <a:rPr lang="pt-BR" sz="2000" spc="-100" dirty="0" smtClean="0">
                <a:ea typeface="Segoe UI Historic" panose="020B0502040204020203" pitchFamily="34" charset="0"/>
              </a:rPr>
              <a:t> (21min)</a:t>
            </a:r>
          </a:p>
          <a:p>
            <a:r>
              <a:rPr lang="pt-BR" sz="2000" spc="-100" dirty="0">
                <a:ea typeface="Segoe UI Historic" panose="020B0502040204020203" pitchFamily="34" charset="0"/>
              </a:rPr>
              <a:t>Entrevista com Ricardo Antunes </a:t>
            </a:r>
            <a:r>
              <a:rPr lang="pt-BR" sz="2000" spc="-100" dirty="0" smtClean="0">
                <a:ea typeface="Segoe UI Historic" panose="020B0502040204020203" pitchFamily="34" charset="0"/>
              </a:rPr>
              <a:t>sobre </a:t>
            </a:r>
            <a:r>
              <a:rPr lang="pt-BR" sz="2000" spc="-100" dirty="0" smtClean="0">
                <a:ea typeface="Segoe UI Historic" panose="020B0502040204020203" pitchFamily="34" charset="0"/>
                <a:hlinkClick r:id="rId4"/>
              </a:rPr>
              <a:t>Trabalho </a:t>
            </a:r>
            <a:r>
              <a:rPr lang="pt-BR" sz="2000" spc="-100" dirty="0">
                <a:ea typeface="Segoe UI Historic" panose="020B0502040204020203" pitchFamily="34" charset="0"/>
                <a:hlinkClick r:id="rId4"/>
              </a:rPr>
              <a:t>intermitente e o trabalhador hoje no </a:t>
            </a:r>
            <a:r>
              <a:rPr lang="pt-BR" sz="2000" spc="-100" dirty="0" smtClean="0">
                <a:ea typeface="Segoe UI Historic" panose="020B0502040204020203" pitchFamily="34" charset="0"/>
                <a:hlinkClick r:id="rId4"/>
              </a:rPr>
              <a:t>Brasil</a:t>
            </a:r>
            <a:r>
              <a:rPr lang="pt-BR" sz="2000" spc="-100" dirty="0" smtClean="0">
                <a:ea typeface="Segoe UI Historic" panose="020B0502040204020203" pitchFamily="34" charset="0"/>
              </a:rPr>
              <a:t>, no canal Brasil de Fato (57min)</a:t>
            </a:r>
            <a:endParaRPr lang="pt-BR" sz="2000" spc="-100" dirty="0">
              <a:ea typeface="Segoe UI Historic" panose="020B0502040204020203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pt-BR" sz="24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Eixo </a:t>
            </a:r>
            <a:r>
              <a:rPr lang="pt-BR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3 – Participação popular na </a:t>
            </a:r>
            <a:r>
              <a:rPr lang="pt-BR" sz="24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STT </a:t>
            </a:r>
            <a:r>
              <a:rPr lang="pt-BR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Historic" panose="020B0502040204020203" pitchFamily="34" charset="0"/>
              </a:rPr>
              <a:t>para o Controle Social</a:t>
            </a:r>
          </a:p>
          <a:p>
            <a:r>
              <a:rPr lang="pt-BR" sz="2000" spc="-100" dirty="0">
                <a:ea typeface="Segoe UI Historic" panose="020B0502040204020203" pitchFamily="34" charset="0"/>
              </a:rPr>
              <a:t>Mesa redonda </a:t>
            </a:r>
            <a:r>
              <a:rPr lang="pt-BR" sz="2000" spc="-100" dirty="0">
                <a:ea typeface="Segoe UI Historic" panose="020B0502040204020203" pitchFamily="34" charset="0"/>
                <a:hlinkClick r:id="rId5"/>
              </a:rPr>
              <a:t>1ª Conferência de Saúde do Trabalhador: 30 anos depois</a:t>
            </a:r>
            <a:r>
              <a:rPr lang="pt-BR" sz="2000" spc="-100" dirty="0">
                <a:ea typeface="Segoe UI Historic" panose="020B0502040204020203" pitchFamily="34" charset="0"/>
              </a:rPr>
              <a:t>, no Portal Fiocruz (53min)</a:t>
            </a:r>
          </a:p>
          <a:p>
            <a:r>
              <a:rPr lang="pt-BR" sz="2000" spc="-100" dirty="0" smtClean="0">
                <a:ea typeface="Segoe UI Historic" panose="020B0502040204020203" pitchFamily="34" charset="0"/>
              </a:rPr>
              <a:t>Live </a:t>
            </a:r>
            <a:r>
              <a:rPr lang="pt-BR" sz="2000" spc="-100" dirty="0" smtClean="0">
                <a:ea typeface="Segoe UI Historic" panose="020B0502040204020203" pitchFamily="34" charset="0"/>
                <a:hlinkClick r:id="rId6"/>
              </a:rPr>
              <a:t>O controle social em STT no Brasil: Práticas territoriais</a:t>
            </a:r>
            <a:r>
              <a:rPr lang="pt-BR" sz="2000" spc="-100" dirty="0" smtClean="0">
                <a:ea typeface="Segoe UI Historic" panose="020B0502040204020203" pitchFamily="34" charset="0"/>
              </a:rPr>
              <a:t>, transmitido </a:t>
            </a:r>
            <a:r>
              <a:rPr lang="pt-BR" sz="2000" spc="-100" dirty="0">
                <a:ea typeface="Segoe UI Historic" panose="020B0502040204020203" pitchFamily="34" charset="0"/>
              </a:rPr>
              <a:t>pelo DIESAT </a:t>
            </a:r>
            <a:r>
              <a:rPr lang="pt-BR" sz="2000" spc="-100" dirty="0" smtClean="0">
                <a:ea typeface="Segoe UI Historic" panose="020B0502040204020203" pitchFamily="34" charset="0"/>
              </a:rPr>
              <a:t>(1h 49min)</a:t>
            </a:r>
          </a:p>
          <a:p>
            <a:r>
              <a:rPr lang="pt-BR" sz="2000" spc="-100" dirty="0" smtClean="0">
                <a:ea typeface="Segoe UI Historic" panose="020B0502040204020203" pitchFamily="34" charset="0"/>
                <a:hlinkClick r:id="rId7"/>
              </a:rPr>
              <a:t>Vigilância </a:t>
            </a:r>
            <a:r>
              <a:rPr lang="pt-BR" sz="2000" spc="-100" dirty="0">
                <a:ea typeface="Segoe UI Historic" panose="020B0502040204020203" pitchFamily="34" charset="0"/>
                <a:hlinkClick r:id="rId7"/>
              </a:rPr>
              <a:t>Popular em </a:t>
            </a:r>
            <a:r>
              <a:rPr lang="pt-BR" sz="2000" spc="-100" dirty="0" smtClean="0">
                <a:ea typeface="Segoe UI Historic" panose="020B0502040204020203" pitchFamily="34" charset="0"/>
                <a:hlinkClick r:id="rId7"/>
              </a:rPr>
              <a:t>Saúde em </a:t>
            </a:r>
            <a:r>
              <a:rPr lang="pt-BR" sz="2000" spc="-100" dirty="0">
                <a:ea typeface="Segoe UI Historic" panose="020B0502040204020203" pitchFamily="34" charset="0"/>
                <a:hlinkClick r:id="rId7"/>
              </a:rPr>
              <a:t>Açailândia (MA) e Rio de Janeiro (RJ</a:t>
            </a:r>
            <a:r>
              <a:rPr lang="pt-BR" sz="2000" spc="-100" dirty="0" smtClean="0">
                <a:ea typeface="Segoe UI Historic" panose="020B0502040204020203" pitchFamily="34" charset="0"/>
                <a:hlinkClick r:id="rId7"/>
              </a:rPr>
              <a:t>)</a:t>
            </a:r>
            <a:r>
              <a:rPr lang="pt-BR" sz="2000" spc="-100" dirty="0" smtClean="0">
                <a:ea typeface="Segoe UI Historic" panose="020B0502040204020203" pitchFamily="34" charset="0"/>
              </a:rPr>
              <a:t>, no Canal </a:t>
            </a:r>
            <a:r>
              <a:rPr lang="pt-BR" sz="2000" spc="-100" dirty="0">
                <a:ea typeface="Segoe UI Historic" panose="020B0502040204020203" pitchFamily="34" charset="0"/>
              </a:rPr>
              <a:t>Saúde na </a:t>
            </a:r>
            <a:r>
              <a:rPr lang="pt-BR" sz="2000" spc="-100" dirty="0" smtClean="0">
                <a:ea typeface="Segoe UI Historic" panose="020B0502040204020203" pitchFamily="34" charset="0"/>
              </a:rPr>
              <a:t>Estrada (25min)</a:t>
            </a:r>
            <a:endParaRPr lang="pt-BR" sz="2000" spc="-100" dirty="0">
              <a:ea typeface="Segoe UI Historic" panose="020B0502040204020203" pitchFamily="34" charset="0"/>
            </a:endParaRPr>
          </a:p>
          <a:p>
            <a:r>
              <a:rPr lang="pt-BR" sz="2000" spc="-100" dirty="0" smtClean="0">
                <a:ea typeface="Segoe UI Historic" panose="020B0502040204020203" pitchFamily="34" charset="0"/>
              </a:rPr>
              <a:t>Entrevista com </a:t>
            </a:r>
            <a:r>
              <a:rPr lang="pt-BR" sz="2000" spc="-100" dirty="0" smtClean="0">
                <a:ea typeface="Segoe UI Historic" panose="020B0502040204020203" pitchFamily="34" charset="0"/>
                <a:hlinkClick r:id="rId8"/>
              </a:rPr>
              <a:t>Marcelo </a:t>
            </a:r>
            <a:r>
              <a:rPr lang="pt-BR" sz="2000" spc="-100" dirty="0" err="1" smtClean="0">
                <a:ea typeface="Segoe UI Historic" panose="020B0502040204020203" pitchFamily="34" charset="0"/>
                <a:hlinkClick r:id="rId8"/>
              </a:rPr>
              <a:t>Firpo</a:t>
            </a:r>
            <a:r>
              <a:rPr lang="pt-BR" sz="2000" spc="-100" dirty="0">
                <a:ea typeface="Segoe UI Historic" panose="020B0502040204020203" pitchFamily="34" charset="0"/>
                <a:hlinkClick r:id="rId8"/>
              </a:rPr>
              <a:t>, sobre </a:t>
            </a:r>
            <a:r>
              <a:rPr lang="pt-BR" sz="2000" spc="-100" dirty="0" smtClean="0">
                <a:ea typeface="Segoe UI Historic" panose="020B0502040204020203" pitchFamily="34" charset="0"/>
                <a:hlinkClick r:id="rId8"/>
              </a:rPr>
              <a:t>Caravana </a:t>
            </a:r>
            <a:r>
              <a:rPr lang="pt-BR" sz="2000" spc="-100" dirty="0">
                <a:ea typeface="Segoe UI Historic" panose="020B0502040204020203" pitchFamily="34" charset="0"/>
                <a:hlinkClick r:id="rId8"/>
              </a:rPr>
              <a:t>Territorial do Rio </a:t>
            </a:r>
            <a:r>
              <a:rPr lang="pt-BR" sz="2000" spc="-100" dirty="0" smtClean="0">
                <a:ea typeface="Segoe UI Historic" panose="020B0502040204020203" pitchFamily="34" charset="0"/>
                <a:hlinkClick r:id="rId8"/>
              </a:rPr>
              <a:t>Doce </a:t>
            </a:r>
            <a:r>
              <a:rPr lang="pt-BR" sz="2000" spc="-100" dirty="0" smtClean="0">
                <a:ea typeface="Segoe UI Historic" panose="020B0502040204020203" pitchFamily="34" charset="0"/>
              </a:rPr>
              <a:t>e as lutas </a:t>
            </a:r>
            <a:r>
              <a:rPr lang="pt-BR" sz="2000" spc="-100" dirty="0">
                <a:ea typeface="Segoe UI Historic" panose="020B0502040204020203" pitchFamily="34" charset="0"/>
              </a:rPr>
              <a:t>contra as injustiças ambientais e por direito </a:t>
            </a:r>
            <a:r>
              <a:rPr lang="pt-BR" sz="2000" spc="-100" dirty="0" smtClean="0">
                <a:ea typeface="Segoe UI Historic" panose="020B0502040204020203" pitchFamily="34" charset="0"/>
              </a:rPr>
              <a:t>sociais em Minas </a:t>
            </a:r>
            <a:r>
              <a:rPr lang="pt-BR" sz="2000" spc="-100" dirty="0">
                <a:ea typeface="Segoe UI Historic" panose="020B0502040204020203" pitchFamily="34" charset="0"/>
              </a:rPr>
              <a:t>e no Espírito </a:t>
            </a:r>
            <a:r>
              <a:rPr lang="pt-BR" sz="2000" spc="-100" dirty="0" smtClean="0">
                <a:ea typeface="Segoe UI Historic" panose="020B0502040204020203" pitchFamily="34" charset="0"/>
              </a:rPr>
              <a:t>Santo</a:t>
            </a:r>
            <a:r>
              <a:rPr lang="pt-BR" sz="2000" spc="-100" dirty="0">
                <a:ea typeface="Segoe UI Historic" panose="020B0502040204020203" pitchFamily="34" charset="0"/>
              </a:rPr>
              <a:t> </a:t>
            </a:r>
            <a:r>
              <a:rPr lang="pt-BR" sz="2000" spc="-100" dirty="0" smtClean="0">
                <a:ea typeface="Segoe UI Historic" panose="020B0502040204020203" pitchFamily="34" charset="0"/>
              </a:rPr>
              <a:t>(5min)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634913" y="466609"/>
            <a:ext cx="7328237" cy="638291"/>
          </a:xfrm>
        </p:spPr>
        <p:txBody>
          <a:bodyPr>
            <a:normAutofit/>
          </a:bodyPr>
          <a:lstStyle/>
          <a:p>
            <a:r>
              <a:rPr lang="pt-BR" sz="3200" dirty="0" smtClean="0"/>
              <a:t>Para ver ou ouvir (continuação)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t="3" b="37682"/>
          <a:stretch>
            <a:fillRect/>
          </a:stretch>
        </p:blipFill>
        <p:spPr>
          <a:xfrm>
            <a:off x="0" y="4757058"/>
            <a:ext cx="12192000" cy="200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808351" y="874919"/>
            <a:ext cx="6037867" cy="3272763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7164722" y="934138"/>
            <a:ext cx="4264429" cy="3584442"/>
            <a:chOff x="6948591" y="950764"/>
            <a:chExt cx="4264429" cy="3584442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5" cstate="email"/>
            <a:srcRect l="-45"/>
            <a:stretch>
              <a:fillRect/>
            </a:stretch>
          </p:blipFill>
          <p:spPr>
            <a:xfrm>
              <a:off x="6948591" y="3934606"/>
              <a:ext cx="4264429" cy="600600"/>
            </a:xfrm>
            <a:prstGeom prst="rect">
              <a:avLst/>
            </a:prstGeom>
          </p:spPr>
        </p:pic>
        <p:grpSp>
          <p:nvGrpSpPr>
            <p:cNvPr id="5" name="Grupo 4"/>
            <p:cNvGrpSpPr/>
            <p:nvPr/>
          </p:nvGrpSpPr>
          <p:grpSpPr>
            <a:xfrm>
              <a:off x="7491818" y="950764"/>
              <a:ext cx="3177976" cy="2646913"/>
              <a:chOff x="7899137" y="853661"/>
              <a:chExt cx="3177976" cy="2646913"/>
            </a:xfrm>
          </p:grpSpPr>
          <p:grpSp>
            <p:nvGrpSpPr>
              <p:cNvPr id="4" name="Grupo 3"/>
              <p:cNvGrpSpPr/>
              <p:nvPr/>
            </p:nvGrpSpPr>
            <p:grpSpPr>
              <a:xfrm>
                <a:off x="8294857" y="853661"/>
                <a:ext cx="2386539" cy="1927790"/>
                <a:chOff x="8120290" y="808417"/>
                <a:chExt cx="2386539" cy="1927790"/>
              </a:xfrm>
            </p:grpSpPr>
            <p:pic>
              <p:nvPicPr>
                <p:cNvPr id="9" name="Imagem 8"/>
                <p:cNvPicPr>
                  <a:picLocks noChangeAspect="1"/>
                </p:cNvPicPr>
                <p:nvPr/>
              </p:nvPicPr>
              <p:blipFill rotWithShape="1">
                <a:blip r:embed="rId6" cstate="email"/>
                <a:srcRect/>
                <a:stretch>
                  <a:fillRect/>
                </a:stretch>
              </p:blipFill>
              <p:spPr>
                <a:xfrm>
                  <a:off x="8528884" y="1126977"/>
                  <a:ext cx="1569349" cy="1609230"/>
                </a:xfrm>
                <a:prstGeom prst="rect">
                  <a:avLst/>
                </a:prstGeom>
              </p:spPr>
            </p:pic>
            <p:sp>
              <p:nvSpPr>
                <p:cNvPr id="20" name="Retângulo 19"/>
                <p:cNvSpPr/>
                <p:nvPr/>
              </p:nvSpPr>
              <p:spPr>
                <a:xfrm>
                  <a:off x="8120290" y="808417"/>
                  <a:ext cx="2386539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1400" spc="-100" dirty="0" smtClean="0">
                      <a:latin typeface="Segoe UI Black" panose="020B0A02040204020203" pitchFamily="34" charset="0"/>
                      <a:ea typeface="Segoe UI Black" panose="020B0A02040204020203" pitchFamily="34" charset="0"/>
                      <a:cs typeface="Segoe UI Semilight" panose="020B0402040204020203" pitchFamily="34" charset="0"/>
                    </a:rPr>
                    <a:t>SAIBA MAIS</a:t>
                  </a:r>
                  <a:endParaRPr lang="pt-BR" sz="1400" dirty="0">
                    <a:latin typeface="Segoe UI Black" panose="020B0A02040204020203" pitchFamily="34" charset="0"/>
                    <a:ea typeface="Segoe UI Black" panose="020B0A02040204020203" pitchFamily="34" charset="0"/>
                  </a:endParaRPr>
                </a:p>
              </p:txBody>
            </p:sp>
          </p:grpSp>
          <p:sp>
            <p:nvSpPr>
              <p:cNvPr id="21" name="CaixaDeTexto 20"/>
              <p:cNvSpPr txBox="1"/>
              <p:nvPr/>
            </p:nvSpPr>
            <p:spPr>
              <a:xfrm>
                <a:off x="7899137" y="2977354"/>
                <a:ext cx="31779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spc="-100" dirty="0" smtClean="0">
                    <a:latin typeface="Segoe UI Semilight" panose="020B0402040204020203" pitchFamily="34" charset="0"/>
                    <a:ea typeface="Segoe UI Historic" panose="020B0502040204020203" pitchFamily="34" charset="0"/>
                    <a:cs typeface="Segoe UI Semilight" panose="020B0402040204020203" pitchFamily="34" charset="0"/>
                    <a:hlinkClick r:id="rId7"/>
                  </a:rPr>
                  <a:t>https</a:t>
                </a:r>
                <a:r>
                  <a:rPr lang="pt-BR" sz="1400" spc="-100" dirty="0">
                    <a:latin typeface="Segoe UI Semilight" panose="020B0402040204020203" pitchFamily="34" charset="0"/>
                    <a:ea typeface="Segoe UI Historic" panose="020B0502040204020203" pitchFamily="34" charset="0"/>
                    <a:cs typeface="Segoe UI Semilight" panose="020B0402040204020203" pitchFamily="34" charset="0"/>
                    <a:hlinkClick r:id="rId7"/>
                  </a:rPr>
                  <a:t>://</a:t>
                </a:r>
                <a:r>
                  <a:rPr lang="pt-BR" sz="1400" spc="-100" dirty="0" smtClean="0">
                    <a:latin typeface="Segoe UI Semilight" panose="020B0402040204020203" pitchFamily="34" charset="0"/>
                    <a:ea typeface="Segoe UI Historic" panose="020B0502040204020203" pitchFamily="34" charset="0"/>
                    <a:cs typeface="Segoe UI Semilight" panose="020B0402040204020203" pitchFamily="34" charset="0"/>
                    <a:hlinkClick r:id="rId7"/>
                  </a:rPr>
                  <a:t>saude.es.gov.br/etapa-nacional-5a-conferencia-de-saude-trabalhadores</a:t>
                </a:r>
                <a:endParaRPr lang="pt-BR" sz="1400" b="1" spc="-100" dirty="0" smtClean="0">
                  <a:latin typeface="Segoe UI Semilight" panose="020B0402040204020203" pitchFamily="34" charset="0"/>
                  <a:ea typeface="Segoe UI Historic" panose="020B05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11" name="CaixaDeTexto 10"/>
          <p:cNvSpPr txBox="1"/>
          <p:nvPr/>
        </p:nvSpPr>
        <p:spPr>
          <a:xfrm>
            <a:off x="2500150" y="3057831"/>
            <a:ext cx="3875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00" dirty="0" smtClean="0"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Etapas municipais, regionais e estadual do Espírito Santo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1984375" y="1037243"/>
            <a:ext cx="8728412" cy="880792"/>
          </a:xfrm>
        </p:spPr>
        <p:txBody>
          <a:bodyPr>
            <a:noAutofit/>
          </a:bodyPr>
          <a:lstStyle/>
          <a:p>
            <a:pPr algn="ctr"/>
            <a:r>
              <a:rPr lang="pt-BR" sz="3500" b="1" dirty="0" smtClean="0">
                <a:solidFill>
                  <a:srgbClr val="0070C0"/>
                </a:solidFill>
              </a:rPr>
              <a:t>Vamos conversar?</a:t>
            </a:r>
            <a:endParaRPr lang="pt-BR" sz="3500" b="1" dirty="0">
              <a:solidFill>
                <a:srgbClr val="0070C0"/>
              </a:solidFill>
            </a:endParaRPr>
          </a:p>
        </p:txBody>
      </p:sp>
      <p:sp>
        <p:nvSpPr>
          <p:cNvPr id="74754" name="AutoShape 2" descr="Resultado de imagem para MATRICIAMENT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pt-BR"/>
          </a:p>
        </p:txBody>
      </p:sp>
      <p:pic>
        <p:nvPicPr>
          <p:cNvPr id="19" name="Imagem 18" descr="MATRICIAMEN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7728" y="1988840"/>
            <a:ext cx="5081016" cy="38100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idx="1"/>
          </p:nvPr>
        </p:nvSpPr>
        <p:spPr>
          <a:xfrm>
            <a:off x="929343" y="3075709"/>
            <a:ext cx="10515600" cy="208706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tx2"/>
                </a:solidFill>
                <a:hlinkClick r:id="rId2"/>
              </a:rPr>
              <a:t>lilianesantana@saude.es.gov.br</a:t>
            </a:r>
            <a:endParaRPr lang="pt-BR" b="1" dirty="0" smtClean="0">
              <a:solidFill>
                <a:schemeClr val="tx2"/>
              </a:solidFill>
            </a:endParaRPr>
          </a:p>
          <a:p>
            <a:pPr algn="ctr"/>
            <a:r>
              <a:rPr lang="pt-BR" b="1" dirty="0" smtClean="0">
                <a:solidFill>
                  <a:schemeClr val="tx2"/>
                </a:solidFill>
                <a:hlinkClick r:id="rId3"/>
              </a:rPr>
              <a:t>crst@saude.es.gov.br</a:t>
            </a:r>
            <a:endParaRPr lang="pt-BR" b="1" dirty="0" smtClean="0">
              <a:solidFill>
                <a:schemeClr val="tx2"/>
              </a:solidFill>
            </a:endParaRPr>
          </a:p>
          <a:p>
            <a:pPr algn="ctr"/>
            <a:r>
              <a:rPr lang="pt-BR" b="1" dirty="0" smtClean="0">
                <a:solidFill>
                  <a:schemeClr val="tx2"/>
                </a:solidFill>
              </a:rPr>
              <a:t>(27)3638270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03169" y="1993206"/>
            <a:ext cx="8728412" cy="880792"/>
          </a:xfrm>
        </p:spPr>
        <p:txBody>
          <a:bodyPr/>
          <a:lstStyle/>
          <a:p>
            <a:r>
              <a:rPr lang="pt-BR" dirty="0" smtClean="0"/>
              <a:t>	OBRIGADA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298011" y="969513"/>
            <a:ext cx="1041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O TRABALHO </a:t>
            </a: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É </a:t>
            </a: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UM DETERMINANTE DA </a:t>
            </a: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SAÚDE.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3" name="Imagem 12" descr="determinação soc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160" y="1957848"/>
            <a:ext cx="6832686" cy="4104627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776298" y="5916281"/>
            <a:ext cx="74403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dirty="0"/>
              <a:t>Fonte: Modelo de Determinação Social da Saúde – </a:t>
            </a:r>
            <a:r>
              <a:rPr lang="pt-BR" sz="1300" dirty="0" err="1"/>
              <a:t>Dahlgren</a:t>
            </a:r>
            <a:r>
              <a:rPr lang="pt-BR" sz="1300" dirty="0"/>
              <a:t> e </a:t>
            </a:r>
            <a:r>
              <a:rPr lang="pt-BR" sz="1300" dirty="0" err="1"/>
              <a:t>Whitehead</a:t>
            </a:r>
            <a:endParaRPr lang="pt-BR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384598" y="1924569"/>
            <a:ext cx="8728412" cy="880792"/>
          </a:xfrm>
        </p:spPr>
        <p:txBody>
          <a:bodyPr>
            <a:normAutofit fontScale="90000"/>
          </a:bodyPr>
          <a:lstStyle/>
          <a:p>
            <a:r>
              <a:rPr lang="pt-BR" alt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2- Quais </a:t>
            </a:r>
            <a:r>
              <a:rPr lang="pt-BR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os fatores, dentro e fora do trabalho, que afetam a saúde dos trabalhadores (as)?</a:t>
            </a:r>
            <a:endParaRPr lang="pt-BR" dirty="0"/>
          </a:p>
        </p:txBody>
      </p:sp>
      <p:cxnSp>
        <p:nvCxnSpPr>
          <p:cNvPr id="35" name="Conector Reto 34"/>
          <p:cNvCxnSpPr/>
          <p:nvPr/>
        </p:nvCxnSpPr>
        <p:spPr>
          <a:xfrm flipV="1">
            <a:off x="11697005" y="1367943"/>
            <a:ext cx="0" cy="4879238"/>
          </a:xfrm>
          <a:prstGeom prst="line">
            <a:avLst/>
          </a:prstGeom>
          <a:ln w="12700">
            <a:solidFill>
              <a:srgbClr val="4171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775" y="3429000"/>
            <a:ext cx="3064510" cy="231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3"/>
          <p:cNvSpPr txBox="1"/>
          <p:nvPr/>
        </p:nvSpPr>
        <p:spPr>
          <a:xfrm>
            <a:off x="1343608" y="1017036"/>
            <a:ext cx="11250209" cy="1046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 O QUE EXISTE NO TRABALHO QUE IMPACTA A SAÚDE DOS TRABALHADORES?</a:t>
            </a:r>
          </a:p>
        </p:txBody>
      </p:sp>
      <p:graphicFrame>
        <p:nvGraphicFramePr>
          <p:cNvPr id="16" name="Espaço Reservado para Conteúdo 11"/>
          <p:cNvGraphicFramePr/>
          <p:nvPr>
            <p:extLst>
              <p:ext uri="{D42A27DB-BD31-4B8C-83A1-F6EECF244321}">
                <p14:modId xmlns:p14="http://schemas.microsoft.com/office/powerpoint/2010/main" val="2181897520"/>
              </p:ext>
            </p:extLst>
          </p:nvPr>
        </p:nvGraphicFramePr>
        <p:xfrm>
          <a:off x="3702331" y="2133780"/>
          <a:ext cx="5706464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1"/>
          <p:cNvPicPr>
            <a:picLocks noChangeAspect="1" noChangeArrowheads="1"/>
          </p:cNvPicPr>
          <p:nvPr/>
        </p:nvPicPr>
        <p:blipFill rotWithShape="1">
          <a:blip r:embed="rId7" cstate="print"/>
          <a:srcRect l="8196" t="-523" r="11001" b="6274"/>
          <a:stretch>
            <a:fillRect/>
          </a:stretch>
        </p:blipFill>
        <p:spPr bwMode="auto">
          <a:xfrm>
            <a:off x="8860623" y="3672840"/>
            <a:ext cx="2705735" cy="236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7" y="3628990"/>
            <a:ext cx="1765694" cy="235425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254" y="3630946"/>
            <a:ext cx="3086126" cy="2595864"/>
          </a:xfrm>
          <a:prstGeom prst="rect">
            <a:avLst/>
          </a:prstGeom>
        </p:spPr>
      </p:pic>
      <p:pic>
        <p:nvPicPr>
          <p:cNvPr id="5" name="Imagem 4" descr="RUID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14096" y="3628990"/>
            <a:ext cx="3151619" cy="235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2"/>
          <p:cNvSpPr txBox="1"/>
          <p:nvPr/>
        </p:nvSpPr>
        <p:spPr>
          <a:xfrm>
            <a:off x="2051801" y="2863039"/>
            <a:ext cx="5869889" cy="26354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pt-BR" sz="2200" dirty="0"/>
              <a:t>-</a:t>
            </a:r>
            <a:r>
              <a:rPr lang="pt-BR" sz="2200" b="1" dirty="0">
                <a:solidFill>
                  <a:srgbClr val="2D04A0"/>
                </a:solidFill>
              </a:rPr>
              <a:t> </a:t>
            </a:r>
            <a:r>
              <a:rPr lang="pt-BR" sz="2000" dirty="0"/>
              <a:t>Divisão do trabalho; </a:t>
            </a:r>
          </a:p>
          <a:p>
            <a:pPr marL="109855" indent="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pt-BR" sz="2000" dirty="0"/>
              <a:t>- sistema hierárquico;</a:t>
            </a:r>
          </a:p>
          <a:p>
            <a:pPr marL="109855" indent="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pt-BR" sz="2000" dirty="0"/>
              <a:t>- conteúdo da tarefa; </a:t>
            </a:r>
          </a:p>
          <a:p>
            <a:pPr marL="109855" indent="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pt-BR" sz="2000" dirty="0"/>
              <a:t>- </a:t>
            </a:r>
            <a:r>
              <a:rPr lang="pt-PT" sz="2000" dirty="0"/>
              <a:t>repartição de tarefas no tempo (estrutura temporal, horários, cadências de produção);</a:t>
            </a:r>
          </a:p>
          <a:p>
            <a:pPr marL="109855" indent="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pt-PT" sz="2000" dirty="0"/>
              <a:t>- sistemas de supervisão e controle;</a:t>
            </a:r>
          </a:p>
          <a:p>
            <a:pPr marL="109855" indent="0">
              <a:spcBef>
                <a:spcPts val="600"/>
              </a:spcBef>
              <a:buClr>
                <a:schemeClr val="accent3"/>
              </a:buClr>
              <a:buFontTx/>
              <a:buChar char="-"/>
              <a:defRPr/>
            </a:pPr>
            <a:r>
              <a:rPr lang="pt-PT" sz="2000" dirty="0"/>
              <a:t> metas;</a:t>
            </a:r>
          </a:p>
          <a:p>
            <a:pPr marL="109855" indent="0">
              <a:spcBef>
                <a:spcPts val="600"/>
              </a:spcBef>
              <a:buClr>
                <a:schemeClr val="accent3"/>
              </a:buClr>
              <a:buFontTx/>
              <a:buChar char="-"/>
              <a:defRPr/>
            </a:pPr>
            <a:r>
              <a:rPr lang="pt-PT" sz="2000" dirty="0"/>
              <a:t> produtividade;</a:t>
            </a:r>
          </a:p>
          <a:p>
            <a:pPr marL="109855" indent="0">
              <a:spcBef>
                <a:spcPts val="600"/>
              </a:spcBef>
              <a:buClr>
                <a:schemeClr val="accent3"/>
              </a:buClr>
              <a:buFontTx/>
              <a:buChar char="-"/>
              <a:defRPr/>
            </a:pPr>
            <a:r>
              <a:rPr lang="pt-PT" sz="2000" dirty="0"/>
              <a:t> situações geradoras de estresse...</a:t>
            </a:r>
          </a:p>
          <a:p>
            <a:pPr marL="109855" indent="0">
              <a:spcBef>
                <a:spcPts val="600"/>
              </a:spcBef>
              <a:buClr>
                <a:schemeClr val="accent3"/>
              </a:buClr>
              <a:buFontTx/>
              <a:buChar char="-"/>
              <a:defRPr/>
            </a:pPr>
            <a:endParaRPr lang="pt-PT" sz="2200" dirty="0"/>
          </a:p>
        </p:txBody>
      </p:sp>
      <p:graphicFrame>
        <p:nvGraphicFramePr>
          <p:cNvPr id="15" name="Espaço Reservado para Conteúdo 11"/>
          <p:cNvGraphicFramePr/>
          <p:nvPr>
            <p:extLst>
              <p:ext uri="{D42A27DB-BD31-4B8C-83A1-F6EECF244321}">
                <p14:modId xmlns:p14="http://schemas.microsoft.com/office/powerpoint/2010/main" val="1147462392"/>
              </p:ext>
            </p:extLst>
          </p:nvPr>
        </p:nvGraphicFramePr>
        <p:xfrm>
          <a:off x="4302870" y="1693436"/>
          <a:ext cx="6118155" cy="1012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Imagem 20" descr="imag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2237" y="2863039"/>
            <a:ext cx="3518514" cy="2635490"/>
          </a:xfrm>
          <a:prstGeom prst="rect">
            <a:avLst/>
          </a:prstGeom>
        </p:spPr>
      </p:pic>
      <p:sp>
        <p:nvSpPr>
          <p:cNvPr id="22" name="Retângulo de cantos arredondados 7"/>
          <p:cNvSpPr/>
          <p:nvPr/>
        </p:nvSpPr>
        <p:spPr>
          <a:xfrm>
            <a:off x="6215669" y="5644344"/>
            <a:ext cx="5328592" cy="469916"/>
          </a:xfrm>
          <a:prstGeom prst="round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09855" indent="0" algn="ctr">
              <a:lnSpc>
                <a:spcPct val="90000"/>
              </a:lnSpc>
              <a:buClr>
                <a:schemeClr val="accent3"/>
              </a:buClr>
              <a:defRPr/>
            </a:pPr>
            <a:r>
              <a:rPr lang="pt-PT" sz="2400" b="1" dirty="0">
                <a:solidFill>
                  <a:srgbClr val="FF0000"/>
                </a:solidFill>
              </a:rPr>
              <a:t>FATORES PSICOSSOCIAIS DE RISCO!</a:t>
            </a:r>
            <a:endParaRPr lang="pt-BR" sz="2400" dirty="0"/>
          </a:p>
        </p:txBody>
      </p:sp>
      <p:sp>
        <p:nvSpPr>
          <p:cNvPr id="2" name="Título 3"/>
          <p:cNvSpPr txBox="1"/>
          <p:nvPr/>
        </p:nvSpPr>
        <p:spPr>
          <a:xfrm>
            <a:off x="951121" y="1026367"/>
            <a:ext cx="11819979" cy="96444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 O QUE EXISTE NO TRABALHO QUE IMPACTA A SAÚDE DOS TRABALHADORES?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2" grpId="0" bldLvl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2967</Words>
  <Application>Microsoft Office PowerPoint</Application>
  <PresentationFormat>Widescreen</PresentationFormat>
  <Paragraphs>308</Paragraphs>
  <Slides>59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71" baseType="lpstr">
      <vt:lpstr>宋体</vt:lpstr>
      <vt:lpstr>Arial</vt:lpstr>
      <vt:lpstr>Bahnschrift</vt:lpstr>
      <vt:lpstr>Calibri</vt:lpstr>
      <vt:lpstr>Calibri Light</vt:lpstr>
      <vt:lpstr>Comic Sans MS</vt:lpstr>
      <vt:lpstr>Segoe UI Black</vt:lpstr>
      <vt:lpstr>Segoe UI Historic</vt:lpstr>
      <vt:lpstr>Segoe UI Semilight</vt:lpstr>
      <vt:lpstr>Symbol</vt:lpstr>
      <vt:lpstr>Wingdings</vt:lpstr>
      <vt:lpstr>Tema do Office</vt:lpstr>
      <vt:lpstr>Apresentação do PowerPoint</vt:lpstr>
      <vt:lpstr>Apresentação do PowerPoint</vt:lpstr>
      <vt:lpstr>Reflexões importantes para o debate:</vt:lpstr>
      <vt:lpstr>1- O trabalho influencia na ocorrência de problemas de saúde ou nos fatores de risco à população trabalhadora?</vt:lpstr>
      <vt:lpstr>1- O TRABALHO INFLUENCIA NA OCORRÊNCIA DE PROBLEMAS DE SAÚDE OU NOS FATORES  DE RISCO À POPULAÇÃO?</vt:lpstr>
      <vt:lpstr>Apresentação do PowerPoint</vt:lpstr>
      <vt:lpstr>2- Quais os fatores, dentro e fora do trabalho, que afetam a saúde dos trabalhadores (as)?</vt:lpstr>
      <vt:lpstr>Apresentação do PowerPoint</vt:lpstr>
      <vt:lpstr>Apresentação do PowerPoint</vt:lpstr>
      <vt:lpstr>Apresentação do PowerPoint</vt:lpstr>
      <vt:lpstr>Essas questões dialogam com um dos eixos da  5ª CNSTT.</vt:lpstr>
      <vt:lpstr>Apresentação do PowerPoint</vt:lpstr>
      <vt:lpstr>Análise da Situação de Saúde dos Trabalhadores e Trabalhadoras- ASSTT</vt:lpstr>
      <vt:lpstr>Dados sociodemográficos - ES</vt:lpstr>
      <vt:lpstr>Perfil Produtivo</vt:lpstr>
      <vt:lpstr>PERFIL DE MORBIMORTALIDADE</vt:lpstr>
      <vt:lpstr>Acidentes de Trabalho- ES Janeiro a Abril de 2024</vt:lpstr>
      <vt:lpstr>Doenças relacionadas ao trabalho - ES Janeiro a Abril de 2024</vt:lpstr>
      <vt:lpstr>Doenças relacionadas ao trabalho - ES Janeiro a Abril de 2024</vt:lpstr>
      <vt:lpstr>3- Quais as atribuições e responsabilidades do SUS e como tem se preparado para oferecer atenção integral à saúde dos trabalhadores?</vt:lpstr>
      <vt:lpstr>Apresentação do PowerPoint</vt:lpstr>
      <vt:lpstr>Apresentação do PowerPoint</vt:lpstr>
      <vt:lpstr>Apresentação do PowerPoint</vt:lpstr>
      <vt:lpstr>Apresentação do PowerPoint</vt:lpstr>
      <vt:lpstr>Política Nacional de Saúde do Trabalhador e da Trabalhadora-PNSTT </vt:lpstr>
      <vt:lpstr>Apresentação do PowerPoint</vt:lpstr>
      <vt:lpstr>Essas questões dialogam com um outro eixo da  5ª CNSTT:</vt:lpstr>
      <vt:lpstr>4- Como o controle social pode contribuir para o fortalecimento e implementação da Política Nacional de Saúde do Trabalhador e da Trabalhadora- PNSTT?</vt:lpstr>
      <vt:lpstr>CISTT - Comissão Intersetorial de Saúde do Trabalhador e da Trabalhadora</vt:lpstr>
      <vt:lpstr>Apresentação do PowerPoint</vt:lpstr>
      <vt:lpstr>Importância das Conferências de Saúde</vt:lpstr>
      <vt:lpstr>Em síntese.....</vt:lpstr>
      <vt:lpstr>Essas questões dialogam com um outro eixo da 5ª CNSTT:</vt:lpstr>
      <vt:lpstr>Breve resgate histórico das CNSTT</vt:lpstr>
      <vt:lpstr>Breve resgate histórico das CNSTT</vt:lpstr>
      <vt:lpstr>Breve resgate histórico das CNSTT</vt:lpstr>
      <vt:lpstr>Breve resgate histórico das CNSTT</vt:lpstr>
      <vt:lpstr>E, em 2025, teremos a</vt:lpstr>
      <vt:lpstr>5ª CNSTT Convocação da Etapa Estadual </vt:lpstr>
      <vt:lpstr>Eixos temáticos da 5ª CNSTT</vt:lpstr>
      <vt:lpstr>EIXO 1</vt:lpstr>
      <vt:lpstr>Apresentação do PowerPoint</vt:lpstr>
      <vt:lpstr>EIXO 2</vt:lpstr>
      <vt:lpstr>Apresentação do PowerPoint</vt:lpstr>
      <vt:lpstr>Apresentação do PowerPoint</vt:lpstr>
      <vt:lpstr>EIXO 3</vt:lpstr>
      <vt:lpstr>Apresentação do PowerPoint</vt:lpstr>
      <vt:lpstr>Apresentação do PowerPoint</vt:lpstr>
      <vt:lpstr>Apresentação do PowerPoint</vt:lpstr>
      <vt:lpstr>Apresentação do PowerPoint</vt:lpstr>
      <vt:lpstr>Projeto “Articulação das CISTTs”</vt:lpstr>
      <vt:lpstr>Projeto “Articulação das CISTTs no ES”</vt:lpstr>
      <vt:lpstr>Curso de Vigilância Popular em Saúde</vt:lpstr>
      <vt:lpstr>Conferência Livre de STT</vt:lpstr>
      <vt:lpstr>Para ver ou ouvir</vt:lpstr>
      <vt:lpstr>Para ver ou ouvir (continuação)</vt:lpstr>
      <vt:lpstr>Apresentação do PowerPoint</vt:lpstr>
      <vt:lpstr>Vamos conversar?</vt:lpstr>
      <vt:lpstr> OBRIGADA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Liliane Graça Santana</dc:creator>
  <cp:lastModifiedBy>Liliane Graça Santana</cp:lastModifiedBy>
  <cp:revision>203</cp:revision>
  <dcterms:created xsi:type="dcterms:W3CDTF">2024-08-30T12:56:00Z</dcterms:created>
  <dcterms:modified xsi:type="dcterms:W3CDTF">2024-10-15T15:36:15Z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2D8B7BAD3D3748AEAB02D5453CCA2040_12</vt:lpwstr>
  </property>
  <property fmtid="{D5CDD505-2E9C-101B-9397-08002B2CF9AE}" pid="3" name="KSOProductBuildVer">
    <vt:lpwstr>1046-12.2.0.17562</vt:lpwstr>
  </property>
</Properties>
</file>