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38" r:id="rId2"/>
    <p:sldId id="352" r:id="rId3"/>
    <p:sldId id="351" r:id="rId4"/>
    <p:sldId id="402" r:id="rId5"/>
    <p:sldId id="390" r:id="rId6"/>
    <p:sldId id="391" r:id="rId7"/>
    <p:sldId id="395" r:id="rId8"/>
    <p:sldId id="393" r:id="rId9"/>
    <p:sldId id="392" r:id="rId10"/>
    <p:sldId id="397" r:id="rId11"/>
    <p:sldId id="398" r:id="rId12"/>
    <p:sldId id="399" r:id="rId13"/>
    <p:sldId id="400" r:id="rId14"/>
    <p:sldId id="401" r:id="rId15"/>
    <p:sldId id="394" r:id="rId16"/>
    <p:sldId id="403" r:id="rId17"/>
    <p:sldId id="408" r:id="rId18"/>
    <p:sldId id="406" r:id="rId19"/>
    <p:sldId id="407" r:id="rId20"/>
    <p:sldId id="404" r:id="rId21"/>
    <p:sldId id="405" r:id="rId22"/>
    <p:sldId id="409" r:id="rId23"/>
    <p:sldId id="350" r:id="rId24"/>
    <p:sldId id="314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4286"/>
    <a:srgbClr val="FEB623"/>
    <a:srgbClr val="F47F30"/>
    <a:srgbClr val="6EC045"/>
    <a:srgbClr val="00B0F0"/>
    <a:srgbClr val="B41927"/>
    <a:srgbClr val="D47FB6"/>
    <a:srgbClr val="6EBE4B"/>
    <a:srgbClr val="FEB721"/>
    <a:srgbClr val="2D32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pn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0A2A59-6B1F-4553-BD8A-CD8A2E1E63A9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2F17C8B-0926-4CD0-886C-D69272B63DC1}">
      <dgm:prSet phldrT="[Texto]"/>
      <dgm:spPr>
        <a:solidFill>
          <a:srgbClr val="A74286"/>
        </a:solidFill>
      </dgm:spPr>
      <dgm:t>
        <a:bodyPr/>
        <a:lstStyle/>
        <a:p>
          <a:r>
            <a:rPr lang="pt-BR" dirty="0"/>
            <a:t>RAS</a:t>
          </a:r>
        </a:p>
      </dgm:t>
    </dgm:pt>
    <dgm:pt modelId="{F028815C-CBFA-4824-A9B9-7E79A8A0D08E}" type="parTrans" cxnId="{2CA8E576-171B-42A2-86D1-C430EF2F174B}">
      <dgm:prSet/>
      <dgm:spPr/>
      <dgm:t>
        <a:bodyPr/>
        <a:lstStyle/>
        <a:p>
          <a:endParaRPr lang="pt-BR"/>
        </a:p>
      </dgm:t>
    </dgm:pt>
    <dgm:pt modelId="{CEE3B775-607D-4653-9BBD-49B49E096693}" type="sibTrans" cxnId="{2CA8E576-171B-42A2-86D1-C430EF2F174B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pt-BR"/>
        </a:p>
      </dgm:t>
    </dgm:pt>
    <dgm:pt modelId="{EDDD4FE0-23B0-47B5-89E9-52B21B7DA392}">
      <dgm:prSet phldrT="[Texto]"/>
      <dgm:spPr>
        <a:solidFill>
          <a:srgbClr val="00B0F0"/>
        </a:solidFill>
      </dgm:spPr>
      <dgm:t>
        <a:bodyPr/>
        <a:lstStyle/>
        <a:p>
          <a:r>
            <a:rPr lang="pt-BR" dirty="0"/>
            <a:t>CISTT</a:t>
          </a:r>
        </a:p>
      </dgm:t>
    </dgm:pt>
    <dgm:pt modelId="{6CBC0F3F-5A0C-4438-A6EC-891250A92526}" type="parTrans" cxnId="{822AD2C1-632C-453F-8DD5-DA72DBDB1104}">
      <dgm:prSet/>
      <dgm:spPr/>
      <dgm:t>
        <a:bodyPr/>
        <a:lstStyle/>
        <a:p>
          <a:endParaRPr lang="pt-BR"/>
        </a:p>
      </dgm:t>
    </dgm:pt>
    <dgm:pt modelId="{7A99B2A0-BDFE-4CDF-9328-B05196156DE6}" type="sibTrans" cxnId="{822AD2C1-632C-453F-8DD5-DA72DBDB1104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pt-BR"/>
        </a:p>
      </dgm:t>
    </dgm:pt>
    <dgm:pt modelId="{23DE6CEE-FE21-4378-A37A-AA09EFC7315E}">
      <dgm:prSet phldrT="[Texto]"/>
      <dgm:spPr>
        <a:solidFill>
          <a:srgbClr val="6EC045"/>
        </a:solidFill>
      </dgm:spPr>
      <dgm:t>
        <a:bodyPr/>
        <a:lstStyle/>
        <a:p>
          <a:r>
            <a:rPr lang="pt-BR" dirty="0" err="1"/>
            <a:t>Cerest</a:t>
          </a:r>
          <a:endParaRPr lang="pt-BR" dirty="0"/>
        </a:p>
      </dgm:t>
    </dgm:pt>
    <dgm:pt modelId="{2CEEF8F6-2BC9-4B66-92C7-DDB0624635E7}" type="parTrans" cxnId="{594DD9E4-901C-4BDC-8CE0-4CE17F8B3187}">
      <dgm:prSet/>
      <dgm:spPr/>
      <dgm:t>
        <a:bodyPr/>
        <a:lstStyle/>
        <a:p>
          <a:endParaRPr lang="pt-BR"/>
        </a:p>
      </dgm:t>
    </dgm:pt>
    <dgm:pt modelId="{01DC460E-3A26-4E86-A13F-A80404DE5490}" type="sibTrans" cxnId="{594DD9E4-901C-4BDC-8CE0-4CE17F8B3187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  <dgm:t>
        <a:bodyPr/>
        <a:lstStyle/>
        <a:p>
          <a:endParaRPr lang="pt-BR"/>
        </a:p>
      </dgm:t>
    </dgm:pt>
    <dgm:pt modelId="{F98055D4-1FC2-4466-B4F5-41166FA9E85E}">
      <dgm:prSet phldrT="[Texto]"/>
      <dgm:spPr>
        <a:solidFill>
          <a:srgbClr val="F47F30"/>
        </a:solidFill>
      </dgm:spPr>
      <dgm:t>
        <a:bodyPr/>
        <a:lstStyle/>
        <a:p>
          <a:r>
            <a:rPr lang="pt-BR" dirty="0"/>
            <a:t>Sindicatos</a:t>
          </a:r>
        </a:p>
      </dgm:t>
    </dgm:pt>
    <dgm:pt modelId="{59EAB7D9-E7BA-4DA5-9F55-6B66A6D93D57}" type="parTrans" cxnId="{401DAD46-10F5-4864-8C21-95458525AEC6}">
      <dgm:prSet/>
      <dgm:spPr/>
      <dgm:t>
        <a:bodyPr/>
        <a:lstStyle/>
        <a:p>
          <a:endParaRPr lang="pt-BR"/>
        </a:p>
      </dgm:t>
    </dgm:pt>
    <dgm:pt modelId="{14D9D410-251D-442C-AD45-9352AE44CC34}" type="sibTrans" cxnId="{401DAD46-10F5-4864-8C21-95458525AEC6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pt-BR"/>
        </a:p>
      </dgm:t>
    </dgm:pt>
    <dgm:pt modelId="{007D9E5C-4AF5-4070-AD02-32FC29FF44CD}">
      <dgm:prSet phldrT="[Texto]"/>
      <dgm:spPr>
        <a:solidFill>
          <a:srgbClr val="C00000"/>
        </a:solidFill>
      </dgm:spPr>
      <dgm:t>
        <a:bodyPr/>
        <a:lstStyle/>
        <a:p>
          <a:r>
            <a:rPr lang="pt-BR" dirty="0"/>
            <a:t>VISAT</a:t>
          </a:r>
        </a:p>
      </dgm:t>
    </dgm:pt>
    <dgm:pt modelId="{818CA525-560B-4ED2-908F-B7BEA1AFC741}" type="parTrans" cxnId="{D6823DDE-1BEA-443A-A0BE-54FCB1C321F9}">
      <dgm:prSet/>
      <dgm:spPr/>
      <dgm:t>
        <a:bodyPr/>
        <a:lstStyle/>
        <a:p>
          <a:endParaRPr lang="pt-BR"/>
        </a:p>
      </dgm:t>
    </dgm:pt>
    <dgm:pt modelId="{DCEB665B-32B5-49F4-816A-CB207765C721}" type="sibTrans" cxnId="{D6823DDE-1BEA-443A-A0BE-54FCB1C321F9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pt-BR"/>
        </a:p>
      </dgm:t>
    </dgm:pt>
    <dgm:pt modelId="{07A565D9-0FCD-44FB-AA0B-9FEF368DDCF4}">
      <dgm:prSet phldrT="[Texto]"/>
      <dgm:spPr>
        <a:solidFill>
          <a:srgbClr val="FEB623"/>
        </a:solidFill>
      </dgm:spPr>
      <dgm:t>
        <a:bodyPr/>
        <a:lstStyle/>
        <a:p>
          <a:r>
            <a:rPr lang="pt-BR" dirty="0"/>
            <a:t>VS</a:t>
          </a:r>
        </a:p>
      </dgm:t>
    </dgm:pt>
    <dgm:pt modelId="{CFC2B04B-EEA6-4841-B099-53A670878ACB}" type="parTrans" cxnId="{826D0937-2989-4A6B-B5F3-29520590981B}">
      <dgm:prSet/>
      <dgm:spPr/>
      <dgm:t>
        <a:bodyPr/>
        <a:lstStyle/>
        <a:p>
          <a:endParaRPr lang="pt-BR"/>
        </a:p>
      </dgm:t>
    </dgm:pt>
    <dgm:pt modelId="{2C870441-038A-4F31-83A6-F364EBFDDBB5}" type="sibTrans" cxnId="{826D0937-2989-4A6B-B5F3-29520590981B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pt-BR"/>
        </a:p>
      </dgm:t>
    </dgm:pt>
    <dgm:pt modelId="{47EDA0DC-5B33-42FA-B64F-D9064B3409F5}" type="pres">
      <dgm:prSet presAssocID="{1C0A2A59-6B1F-4553-BD8A-CD8A2E1E63A9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pt-BR"/>
        </a:p>
      </dgm:t>
    </dgm:pt>
    <dgm:pt modelId="{26742E93-B652-497B-A70E-C746DBAA4208}" type="pres">
      <dgm:prSet presAssocID="{C2F17C8B-0926-4CD0-886C-D69272B63DC1}" presName="text1" presStyleCnt="0"/>
      <dgm:spPr/>
    </dgm:pt>
    <dgm:pt modelId="{07289CA6-0F7E-434E-A356-1CE420E3E496}" type="pres">
      <dgm:prSet presAssocID="{C2F17C8B-0926-4CD0-886C-D69272B63DC1}" presName="textRepeatNode" presStyleLbl="alig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BC6522-69A4-4940-AC48-D07FEF19CA1F}" type="pres">
      <dgm:prSet presAssocID="{C2F17C8B-0926-4CD0-886C-D69272B63DC1}" presName="textaccent1" presStyleCnt="0"/>
      <dgm:spPr/>
    </dgm:pt>
    <dgm:pt modelId="{D9B0EE4B-C336-4B9E-A7BB-FE9F53DE73BA}" type="pres">
      <dgm:prSet presAssocID="{C2F17C8B-0926-4CD0-886C-D69272B63DC1}" presName="accentRepeatNode" presStyleLbl="solidAlignAcc1" presStyleIdx="0" presStyleCnt="12"/>
      <dgm:spPr/>
    </dgm:pt>
    <dgm:pt modelId="{9D89E5E5-2690-4808-9CB2-175A4A23E551}" type="pres">
      <dgm:prSet presAssocID="{CEE3B775-607D-4653-9BBD-49B49E096693}" presName="image1" presStyleCnt="0"/>
      <dgm:spPr/>
    </dgm:pt>
    <dgm:pt modelId="{D704F8F2-DA14-4852-A23B-C67AD8662AA0}" type="pres">
      <dgm:prSet presAssocID="{CEE3B775-607D-4653-9BBD-49B49E096693}" presName="imageRepeatNode" presStyleLbl="alignAcc1" presStyleIdx="0" presStyleCnt="6"/>
      <dgm:spPr/>
      <dgm:t>
        <a:bodyPr/>
        <a:lstStyle/>
        <a:p>
          <a:endParaRPr lang="pt-BR"/>
        </a:p>
      </dgm:t>
    </dgm:pt>
    <dgm:pt modelId="{3CD0F901-0602-443A-91A9-C17E12A501EE}" type="pres">
      <dgm:prSet presAssocID="{CEE3B775-607D-4653-9BBD-49B49E096693}" presName="imageaccent1" presStyleCnt="0"/>
      <dgm:spPr/>
    </dgm:pt>
    <dgm:pt modelId="{84BD0F80-51CE-4979-9A58-E6F503819EB9}" type="pres">
      <dgm:prSet presAssocID="{CEE3B775-607D-4653-9BBD-49B49E096693}" presName="accentRepeatNode" presStyleLbl="solidAlignAcc1" presStyleIdx="1" presStyleCnt="12"/>
      <dgm:spPr/>
    </dgm:pt>
    <dgm:pt modelId="{B005209D-0AD1-40BC-B469-79AC564C6A44}" type="pres">
      <dgm:prSet presAssocID="{EDDD4FE0-23B0-47B5-89E9-52B21B7DA392}" presName="text2" presStyleCnt="0"/>
      <dgm:spPr/>
    </dgm:pt>
    <dgm:pt modelId="{F97D71AD-6574-4E48-8502-5B8C47567490}" type="pres">
      <dgm:prSet presAssocID="{EDDD4FE0-23B0-47B5-89E9-52B21B7DA392}" presName="textRepeatNode" presStyleLbl="alig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9976BC-5438-4BCF-BDEF-98DEAD09D70B}" type="pres">
      <dgm:prSet presAssocID="{EDDD4FE0-23B0-47B5-89E9-52B21B7DA392}" presName="textaccent2" presStyleCnt="0"/>
      <dgm:spPr/>
    </dgm:pt>
    <dgm:pt modelId="{121D8B7A-1423-4841-80B2-C5FD4FCB9ECB}" type="pres">
      <dgm:prSet presAssocID="{EDDD4FE0-23B0-47B5-89E9-52B21B7DA392}" presName="accentRepeatNode" presStyleLbl="solidAlignAcc1" presStyleIdx="2" presStyleCnt="12"/>
      <dgm:spPr/>
    </dgm:pt>
    <dgm:pt modelId="{EF7E3CAB-7F9D-4B04-8065-1FDBD494E71D}" type="pres">
      <dgm:prSet presAssocID="{7A99B2A0-BDFE-4CDF-9328-B05196156DE6}" presName="image2" presStyleCnt="0"/>
      <dgm:spPr/>
    </dgm:pt>
    <dgm:pt modelId="{2A0D6390-46C4-4115-AA4A-609D839448FC}" type="pres">
      <dgm:prSet presAssocID="{7A99B2A0-BDFE-4CDF-9328-B05196156DE6}" presName="imageRepeatNode" presStyleLbl="alignAcc1" presStyleIdx="1" presStyleCnt="6"/>
      <dgm:spPr/>
      <dgm:t>
        <a:bodyPr/>
        <a:lstStyle/>
        <a:p>
          <a:endParaRPr lang="pt-BR"/>
        </a:p>
      </dgm:t>
    </dgm:pt>
    <dgm:pt modelId="{4D819902-B386-4540-A89A-1FBEF0AE0D91}" type="pres">
      <dgm:prSet presAssocID="{7A99B2A0-BDFE-4CDF-9328-B05196156DE6}" presName="imageaccent2" presStyleCnt="0"/>
      <dgm:spPr/>
    </dgm:pt>
    <dgm:pt modelId="{15DAA949-7E28-4FD1-9C2D-6B8278BB9BDB}" type="pres">
      <dgm:prSet presAssocID="{7A99B2A0-BDFE-4CDF-9328-B05196156DE6}" presName="accentRepeatNode" presStyleLbl="solidAlignAcc1" presStyleIdx="3" presStyleCnt="12"/>
      <dgm:spPr/>
    </dgm:pt>
    <dgm:pt modelId="{B802836A-84AD-4686-9156-404B1B249E7E}" type="pres">
      <dgm:prSet presAssocID="{23DE6CEE-FE21-4378-A37A-AA09EFC7315E}" presName="text3" presStyleCnt="0"/>
      <dgm:spPr/>
    </dgm:pt>
    <dgm:pt modelId="{ED528B6D-2F1B-4580-9E15-830F09D2C777}" type="pres">
      <dgm:prSet presAssocID="{23DE6CEE-FE21-4378-A37A-AA09EFC7315E}" presName="textRepeatNode" presStyleLbl="alig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5F1EF1-CB68-4B98-B03A-76CE39F1B53D}" type="pres">
      <dgm:prSet presAssocID="{23DE6CEE-FE21-4378-A37A-AA09EFC7315E}" presName="textaccent3" presStyleCnt="0"/>
      <dgm:spPr/>
    </dgm:pt>
    <dgm:pt modelId="{0F491457-5F02-4103-85D9-C1B753A232B1}" type="pres">
      <dgm:prSet presAssocID="{23DE6CEE-FE21-4378-A37A-AA09EFC7315E}" presName="accentRepeatNode" presStyleLbl="solidAlignAcc1" presStyleIdx="4" presStyleCnt="12"/>
      <dgm:spPr/>
    </dgm:pt>
    <dgm:pt modelId="{31C9C7AA-3C12-460F-8585-4B3BE4330B81}" type="pres">
      <dgm:prSet presAssocID="{01DC460E-3A26-4E86-A13F-A80404DE5490}" presName="image3" presStyleCnt="0"/>
      <dgm:spPr/>
    </dgm:pt>
    <dgm:pt modelId="{734EBA18-30A9-461D-8E7A-79835A4725C3}" type="pres">
      <dgm:prSet presAssocID="{01DC460E-3A26-4E86-A13F-A80404DE5490}" presName="imageRepeatNode" presStyleLbl="alignAcc1" presStyleIdx="2" presStyleCnt="6"/>
      <dgm:spPr/>
      <dgm:t>
        <a:bodyPr/>
        <a:lstStyle/>
        <a:p>
          <a:endParaRPr lang="pt-BR"/>
        </a:p>
      </dgm:t>
    </dgm:pt>
    <dgm:pt modelId="{B989B4FE-E932-4BC6-BE0B-4799C76991D5}" type="pres">
      <dgm:prSet presAssocID="{01DC460E-3A26-4E86-A13F-A80404DE5490}" presName="imageaccent3" presStyleCnt="0"/>
      <dgm:spPr/>
    </dgm:pt>
    <dgm:pt modelId="{418A4789-259A-4027-A87E-6EBEDE7FFB5F}" type="pres">
      <dgm:prSet presAssocID="{01DC460E-3A26-4E86-A13F-A80404DE5490}" presName="accentRepeatNode" presStyleLbl="solidAlignAcc1" presStyleIdx="5" presStyleCnt="12"/>
      <dgm:spPr/>
    </dgm:pt>
    <dgm:pt modelId="{2EA84C1B-2C1D-487E-B083-05B3A4AEBD52}" type="pres">
      <dgm:prSet presAssocID="{F98055D4-1FC2-4466-B4F5-41166FA9E85E}" presName="text4" presStyleCnt="0"/>
      <dgm:spPr/>
    </dgm:pt>
    <dgm:pt modelId="{B389799C-50CE-45B8-90A2-0232B49D6195}" type="pres">
      <dgm:prSet presAssocID="{F98055D4-1FC2-4466-B4F5-41166FA9E85E}" presName="textRepeatNode" presStyleLbl="alig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3F5607-078A-40A6-BC33-0B46C7FD02B2}" type="pres">
      <dgm:prSet presAssocID="{F98055D4-1FC2-4466-B4F5-41166FA9E85E}" presName="textaccent4" presStyleCnt="0"/>
      <dgm:spPr/>
    </dgm:pt>
    <dgm:pt modelId="{9CE20CFA-2A96-4DAF-8E9D-9DD5D16CD42F}" type="pres">
      <dgm:prSet presAssocID="{F98055D4-1FC2-4466-B4F5-41166FA9E85E}" presName="accentRepeatNode" presStyleLbl="solidAlignAcc1" presStyleIdx="6" presStyleCnt="12"/>
      <dgm:spPr/>
    </dgm:pt>
    <dgm:pt modelId="{8D9B7ECD-5213-4E5F-920F-08A4635085EB}" type="pres">
      <dgm:prSet presAssocID="{14D9D410-251D-442C-AD45-9352AE44CC34}" presName="image4" presStyleCnt="0"/>
      <dgm:spPr/>
    </dgm:pt>
    <dgm:pt modelId="{39230945-11EB-41A7-918D-C835C73D87EA}" type="pres">
      <dgm:prSet presAssocID="{14D9D410-251D-442C-AD45-9352AE44CC34}" presName="imageRepeatNode" presStyleLbl="alignAcc1" presStyleIdx="3" presStyleCnt="6"/>
      <dgm:spPr/>
      <dgm:t>
        <a:bodyPr/>
        <a:lstStyle/>
        <a:p>
          <a:endParaRPr lang="pt-BR"/>
        </a:p>
      </dgm:t>
    </dgm:pt>
    <dgm:pt modelId="{E8911CFB-5FBE-4687-96D2-A60D32022D73}" type="pres">
      <dgm:prSet presAssocID="{14D9D410-251D-442C-AD45-9352AE44CC34}" presName="imageaccent4" presStyleCnt="0"/>
      <dgm:spPr/>
    </dgm:pt>
    <dgm:pt modelId="{D1C09569-91C2-49FB-A3A9-E0DB43947BA1}" type="pres">
      <dgm:prSet presAssocID="{14D9D410-251D-442C-AD45-9352AE44CC34}" presName="accentRepeatNode" presStyleLbl="solidAlignAcc1" presStyleIdx="7" presStyleCnt="12"/>
      <dgm:spPr/>
    </dgm:pt>
    <dgm:pt modelId="{C912BECD-BDBB-4D85-81D3-36F58FE62F5D}" type="pres">
      <dgm:prSet presAssocID="{007D9E5C-4AF5-4070-AD02-32FC29FF44CD}" presName="text5" presStyleCnt="0"/>
      <dgm:spPr/>
    </dgm:pt>
    <dgm:pt modelId="{7CF0297C-BE1F-462E-9C63-6C21DC37611E}" type="pres">
      <dgm:prSet presAssocID="{007D9E5C-4AF5-4070-AD02-32FC29FF44CD}" presName="textRepeatNode" presStyleLbl="alig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1F6F17-7510-4A9C-A1F2-629CAE51858B}" type="pres">
      <dgm:prSet presAssocID="{007D9E5C-4AF5-4070-AD02-32FC29FF44CD}" presName="textaccent5" presStyleCnt="0"/>
      <dgm:spPr/>
    </dgm:pt>
    <dgm:pt modelId="{54C0DFD2-E634-4DC7-A48A-A82BF8C74B00}" type="pres">
      <dgm:prSet presAssocID="{007D9E5C-4AF5-4070-AD02-32FC29FF44CD}" presName="accentRepeatNode" presStyleLbl="solidAlignAcc1" presStyleIdx="8" presStyleCnt="12"/>
      <dgm:spPr/>
    </dgm:pt>
    <dgm:pt modelId="{1ADA85A2-396A-4538-AB81-BAEE298C9829}" type="pres">
      <dgm:prSet presAssocID="{DCEB665B-32B5-49F4-816A-CB207765C721}" presName="image5" presStyleCnt="0"/>
      <dgm:spPr/>
    </dgm:pt>
    <dgm:pt modelId="{3D537134-4B4B-40C8-943E-69E58788A762}" type="pres">
      <dgm:prSet presAssocID="{DCEB665B-32B5-49F4-816A-CB207765C721}" presName="imageRepeatNode" presStyleLbl="alignAcc1" presStyleIdx="4" presStyleCnt="6"/>
      <dgm:spPr/>
      <dgm:t>
        <a:bodyPr/>
        <a:lstStyle/>
        <a:p>
          <a:endParaRPr lang="pt-BR"/>
        </a:p>
      </dgm:t>
    </dgm:pt>
    <dgm:pt modelId="{98872706-7FD5-404F-8D0A-65E3F92AAC38}" type="pres">
      <dgm:prSet presAssocID="{DCEB665B-32B5-49F4-816A-CB207765C721}" presName="imageaccent5" presStyleCnt="0"/>
      <dgm:spPr/>
    </dgm:pt>
    <dgm:pt modelId="{286CE005-DD7F-4384-A7A9-3D887D5C4F89}" type="pres">
      <dgm:prSet presAssocID="{DCEB665B-32B5-49F4-816A-CB207765C721}" presName="accentRepeatNode" presStyleLbl="solidAlignAcc1" presStyleIdx="9" presStyleCnt="12"/>
      <dgm:spPr/>
    </dgm:pt>
    <dgm:pt modelId="{A625E5DE-AD01-4C1D-92D8-DF036DE4506D}" type="pres">
      <dgm:prSet presAssocID="{07A565D9-0FCD-44FB-AA0B-9FEF368DDCF4}" presName="text6" presStyleCnt="0"/>
      <dgm:spPr/>
    </dgm:pt>
    <dgm:pt modelId="{7D9563F9-53C5-4E09-A5AD-633F8A8FF139}" type="pres">
      <dgm:prSet presAssocID="{07A565D9-0FCD-44FB-AA0B-9FEF368DDCF4}" presName="textRepeatNode" presStyleLbl="alig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F5150E-74ED-4034-843C-906661910538}" type="pres">
      <dgm:prSet presAssocID="{07A565D9-0FCD-44FB-AA0B-9FEF368DDCF4}" presName="textaccent6" presStyleCnt="0"/>
      <dgm:spPr/>
    </dgm:pt>
    <dgm:pt modelId="{6CE179B9-3291-4159-8D05-B14312AB0079}" type="pres">
      <dgm:prSet presAssocID="{07A565D9-0FCD-44FB-AA0B-9FEF368DDCF4}" presName="accentRepeatNode" presStyleLbl="solidAlignAcc1" presStyleIdx="10" presStyleCnt="12"/>
      <dgm:spPr/>
    </dgm:pt>
    <dgm:pt modelId="{D5832704-BA87-499E-A6ED-19FB0CE95A7D}" type="pres">
      <dgm:prSet presAssocID="{2C870441-038A-4F31-83A6-F364EBFDDBB5}" presName="image6" presStyleCnt="0"/>
      <dgm:spPr/>
    </dgm:pt>
    <dgm:pt modelId="{1C484D6F-AF03-4DF7-9713-4A0C288B7E84}" type="pres">
      <dgm:prSet presAssocID="{2C870441-038A-4F31-83A6-F364EBFDDBB5}" presName="imageRepeatNode" presStyleLbl="alignAcc1" presStyleIdx="5" presStyleCnt="6"/>
      <dgm:spPr/>
      <dgm:t>
        <a:bodyPr/>
        <a:lstStyle/>
        <a:p>
          <a:endParaRPr lang="pt-BR"/>
        </a:p>
      </dgm:t>
    </dgm:pt>
    <dgm:pt modelId="{6DFF243D-400D-43AE-8E8D-4C242A0359A3}" type="pres">
      <dgm:prSet presAssocID="{2C870441-038A-4F31-83A6-F364EBFDDBB5}" presName="imageaccent6" presStyleCnt="0"/>
      <dgm:spPr/>
    </dgm:pt>
    <dgm:pt modelId="{2735A8ED-F4D7-4310-9963-EB845A6DD985}" type="pres">
      <dgm:prSet presAssocID="{2C870441-038A-4F31-83A6-F364EBFDDBB5}" presName="accentRepeatNode" presStyleLbl="solidAlignAcc1" presStyleIdx="11" presStyleCnt="12"/>
      <dgm:spPr/>
    </dgm:pt>
  </dgm:ptLst>
  <dgm:cxnLst>
    <dgm:cxn modelId="{0C4C55C3-1350-47EB-A74B-320AD9D537DA}" type="presOf" srcId="{7A99B2A0-BDFE-4CDF-9328-B05196156DE6}" destId="{2A0D6390-46C4-4115-AA4A-609D839448FC}" srcOrd="0" destOrd="0" presId="urn:microsoft.com/office/officeart/2008/layout/HexagonCluster"/>
    <dgm:cxn modelId="{822AD2C1-632C-453F-8DD5-DA72DBDB1104}" srcId="{1C0A2A59-6B1F-4553-BD8A-CD8A2E1E63A9}" destId="{EDDD4FE0-23B0-47B5-89E9-52B21B7DA392}" srcOrd="1" destOrd="0" parTransId="{6CBC0F3F-5A0C-4438-A6EC-891250A92526}" sibTransId="{7A99B2A0-BDFE-4CDF-9328-B05196156DE6}"/>
    <dgm:cxn modelId="{4A2C6408-BC29-4088-A52A-A97C4EA99BDA}" type="presOf" srcId="{23DE6CEE-FE21-4378-A37A-AA09EFC7315E}" destId="{ED528B6D-2F1B-4580-9E15-830F09D2C777}" srcOrd="0" destOrd="0" presId="urn:microsoft.com/office/officeart/2008/layout/HexagonCluster"/>
    <dgm:cxn modelId="{86E383F9-F85C-45EF-8606-330688C4F2AA}" type="presOf" srcId="{14D9D410-251D-442C-AD45-9352AE44CC34}" destId="{39230945-11EB-41A7-918D-C835C73D87EA}" srcOrd="0" destOrd="0" presId="urn:microsoft.com/office/officeart/2008/layout/HexagonCluster"/>
    <dgm:cxn modelId="{D6823DDE-1BEA-443A-A0BE-54FCB1C321F9}" srcId="{1C0A2A59-6B1F-4553-BD8A-CD8A2E1E63A9}" destId="{007D9E5C-4AF5-4070-AD02-32FC29FF44CD}" srcOrd="4" destOrd="0" parTransId="{818CA525-560B-4ED2-908F-B7BEA1AFC741}" sibTransId="{DCEB665B-32B5-49F4-816A-CB207765C721}"/>
    <dgm:cxn modelId="{2C19EB4D-78C1-44B2-B7A6-BB78D24AEFAC}" type="presOf" srcId="{CEE3B775-607D-4653-9BBD-49B49E096693}" destId="{D704F8F2-DA14-4852-A23B-C67AD8662AA0}" srcOrd="0" destOrd="0" presId="urn:microsoft.com/office/officeart/2008/layout/HexagonCluster"/>
    <dgm:cxn modelId="{B0914F94-D492-44A3-AF80-DA703B0C5D5E}" type="presOf" srcId="{007D9E5C-4AF5-4070-AD02-32FC29FF44CD}" destId="{7CF0297C-BE1F-462E-9C63-6C21DC37611E}" srcOrd="0" destOrd="0" presId="urn:microsoft.com/office/officeart/2008/layout/HexagonCluster"/>
    <dgm:cxn modelId="{594DD9E4-901C-4BDC-8CE0-4CE17F8B3187}" srcId="{1C0A2A59-6B1F-4553-BD8A-CD8A2E1E63A9}" destId="{23DE6CEE-FE21-4378-A37A-AA09EFC7315E}" srcOrd="2" destOrd="0" parTransId="{2CEEF8F6-2BC9-4B66-92C7-DDB0624635E7}" sibTransId="{01DC460E-3A26-4E86-A13F-A80404DE5490}"/>
    <dgm:cxn modelId="{0BFAD846-E737-4862-A0F4-034066118107}" type="presOf" srcId="{DCEB665B-32B5-49F4-816A-CB207765C721}" destId="{3D537134-4B4B-40C8-943E-69E58788A762}" srcOrd="0" destOrd="0" presId="urn:microsoft.com/office/officeart/2008/layout/HexagonCluster"/>
    <dgm:cxn modelId="{4F26EE0A-20C1-4E69-BB87-2E345B91A7DF}" type="presOf" srcId="{EDDD4FE0-23B0-47B5-89E9-52B21B7DA392}" destId="{F97D71AD-6574-4E48-8502-5B8C47567490}" srcOrd="0" destOrd="0" presId="urn:microsoft.com/office/officeart/2008/layout/HexagonCluster"/>
    <dgm:cxn modelId="{826D0937-2989-4A6B-B5F3-29520590981B}" srcId="{1C0A2A59-6B1F-4553-BD8A-CD8A2E1E63A9}" destId="{07A565D9-0FCD-44FB-AA0B-9FEF368DDCF4}" srcOrd="5" destOrd="0" parTransId="{CFC2B04B-EEA6-4841-B099-53A670878ACB}" sibTransId="{2C870441-038A-4F31-83A6-F364EBFDDBB5}"/>
    <dgm:cxn modelId="{229664A0-A4C4-46F4-ACF7-3E50145D9A92}" type="presOf" srcId="{07A565D9-0FCD-44FB-AA0B-9FEF368DDCF4}" destId="{7D9563F9-53C5-4E09-A5AD-633F8A8FF139}" srcOrd="0" destOrd="0" presId="urn:microsoft.com/office/officeart/2008/layout/HexagonCluster"/>
    <dgm:cxn modelId="{9B3EE69F-6DF8-4FEA-9FCE-D61750DDC2F2}" type="presOf" srcId="{C2F17C8B-0926-4CD0-886C-D69272B63DC1}" destId="{07289CA6-0F7E-434E-A356-1CE420E3E496}" srcOrd="0" destOrd="0" presId="urn:microsoft.com/office/officeart/2008/layout/HexagonCluster"/>
    <dgm:cxn modelId="{ADE2E984-48F2-42BE-90FE-31EA75274303}" type="presOf" srcId="{2C870441-038A-4F31-83A6-F364EBFDDBB5}" destId="{1C484D6F-AF03-4DF7-9713-4A0C288B7E84}" srcOrd="0" destOrd="0" presId="urn:microsoft.com/office/officeart/2008/layout/HexagonCluster"/>
    <dgm:cxn modelId="{63FEE25A-79BF-4212-90CD-ACCEC91C56BA}" type="presOf" srcId="{1C0A2A59-6B1F-4553-BD8A-CD8A2E1E63A9}" destId="{47EDA0DC-5B33-42FA-B64F-D9064B3409F5}" srcOrd="0" destOrd="0" presId="urn:microsoft.com/office/officeart/2008/layout/HexagonCluster"/>
    <dgm:cxn modelId="{2CA8E576-171B-42A2-86D1-C430EF2F174B}" srcId="{1C0A2A59-6B1F-4553-BD8A-CD8A2E1E63A9}" destId="{C2F17C8B-0926-4CD0-886C-D69272B63DC1}" srcOrd="0" destOrd="0" parTransId="{F028815C-CBFA-4824-A9B9-7E79A8A0D08E}" sibTransId="{CEE3B775-607D-4653-9BBD-49B49E096693}"/>
    <dgm:cxn modelId="{8A015C42-3D04-45B4-B356-C4E04D1FA333}" type="presOf" srcId="{01DC460E-3A26-4E86-A13F-A80404DE5490}" destId="{734EBA18-30A9-461D-8E7A-79835A4725C3}" srcOrd="0" destOrd="0" presId="urn:microsoft.com/office/officeart/2008/layout/HexagonCluster"/>
    <dgm:cxn modelId="{401DAD46-10F5-4864-8C21-95458525AEC6}" srcId="{1C0A2A59-6B1F-4553-BD8A-CD8A2E1E63A9}" destId="{F98055D4-1FC2-4466-B4F5-41166FA9E85E}" srcOrd="3" destOrd="0" parTransId="{59EAB7D9-E7BA-4DA5-9F55-6B66A6D93D57}" sibTransId="{14D9D410-251D-442C-AD45-9352AE44CC34}"/>
    <dgm:cxn modelId="{3CBAB8B5-DE67-4878-B16D-CDD18EA403A9}" type="presOf" srcId="{F98055D4-1FC2-4466-B4F5-41166FA9E85E}" destId="{B389799C-50CE-45B8-90A2-0232B49D6195}" srcOrd="0" destOrd="0" presId="urn:microsoft.com/office/officeart/2008/layout/HexagonCluster"/>
    <dgm:cxn modelId="{CA3B32A9-9A84-4C35-9F27-242372ED4ABF}" type="presParOf" srcId="{47EDA0DC-5B33-42FA-B64F-D9064B3409F5}" destId="{26742E93-B652-497B-A70E-C746DBAA4208}" srcOrd="0" destOrd="0" presId="urn:microsoft.com/office/officeart/2008/layout/HexagonCluster"/>
    <dgm:cxn modelId="{51753438-9902-4AE8-93ED-132A6ADFB9EE}" type="presParOf" srcId="{26742E93-B652-497B-A70E-C746DBAA4208}" destId="{07289CA6-0F7E-434E-A356-1CE420E3E496}" srcOrd="0" destOrd="0" presId="urn:microsoft.com/office/officeart/2008/layout/HexagonCluster"/>
    <dgm:cxn modelId="{0DD0AC30-C8F5-4FA6-9C71-D82A5F1C7219}" type="presParOf" srcId="{47EDA0DC-5B33-42FA-B64F-D9064B3409F5}" destId="{33BC6522-69A4-4940-AC48-D07FEF19CA1F}" srcOrd="1" destOrd="0" presId="urn:microsoft.com/office/officeart/2008/layout/HexagonCluster"/>
    <dgm:cxn modelId="{189410BF-39D8-4A81-8EF8-2F27F212C0B3}" type="presParOf" srcId="{33BC6522-69A4-4940-AC48-D07FEF19CA1F}" destId="{D9B0EE4B-C336-4B9E-A7BB-FE9F53DE73BA}" srcOrd="0" destOrd="0" presId="urn:microsoft.com/office/officeart/2008/layout/HexagonCluster"/>
    <dgm:cxn modelId="{B22A1EE9-02DB-468C-A53B-708A32C0F10C}" type="presParOf" srcId="{47EDA0DC-5B33-42FA-B64F-D9064B3409F5}" destId="{9D89E5E5-2690-4808-9CB2-175A4A23E551}" srcOrd="2" destOrd="0" presId="urn:microsoft.com/office/officeart/2008/layout/HexagonCluster"/>
    <dgm:cxn modelId="{080A515B-D39A-473E-97D4-0D849C9E686A}" type="presParOf" srcId="{9D89E5E5-2690-4808-9CB2-175A4A23E551}" destId="{D704F8F2-DA14-4852-A23B-C67AD8662AA0}" srcOrd="0" destOrd="0" presId="urn:microsoft.com/office/officeart/2008/layout/HexagonCluster"/>
    <dgm:cxn modelId="{FB05D22F-177D-4151-96F2-CB1BEF2333BC}" type="presParOf" srcId="{47EDA0DC-5B33-42FA-B64F-D9064B3409F5}" destId="{3CD0F901-0602-443A-91A9-C17E12A501EE}" srcOrd="3" destOrd="0" presId="urn:microsoft.com/office/officeart/2008/layout/HexagonCluster"/>
    <dgm:cxn modelId="{9CB18F42-6D3F-4BEB-8AA4-FEBC714F9973}" type="presParOf" srcId="{3CD0F901-0602-443A-91A9-C17E12A501EE}" destId="{84BD0F80-51CE-4979-9A58-E6F503819EB9}" srcOrd="0" destOrd="0" presId="urn:microsoft.com/office/officeart/2008/layout/HexagonCluster"/>
    <dgm:cxn modelId="{8A1413C8-4451-4396-BBDB-24FFB86B71C0}" type="presParOf" srcId="{47EDA0DC-5B33-42FA-B64F-D9064B3409F5}" destId="{B005209D-0AD1-40BC-B469-79AC564C6A44}" srcOrd="4" destOrd="0" presId="urn:microsoft.com/office/officeart/2008/layout/HexagonCluster"/>
    <dgm:cxn modelId="{465729A5-C7C8-4EAE-A6DE-028EA21AC4D5}" type="presParOf" srcId="{B005209D-0AD1-40BC-B469-79AC564C6A44}" destId="{F97D71AD-6574-4E48-8502-5B8C47567490}" srcOrd="0" destOrd="0" presId="urn:microsoft.com/office/officeart/2008/layout/HexagonCluster"/>
    <dgm:cxn modelId="{682CEBDF-63E5-4A43-AB85-19A1E34F31FC}" type="presParOf" srcId="{47EDA0DC-5B33-42FA-B64F-D9064B3409F5}" destId="{509976BC-5438-4BCF-BDEF-98DEAD09D70B}" srcOrd="5" destOrd="0" presId="urn:microsoft.com/office/officeart/2008/layout/HexagonCluster"/>
    <dgm:cxn modelId="{C6350E04-509D-4FAF-B7D6-C2D2B440B54A}" type="presParOf" srcId="{509976BC-5438-4BCF-BDEF-98DEAD09D70B}" destId="{121D8B7A-1423-4841-80B2-C5FD4FCB9ECB}" srcOrd="0" destOrd="0" presId="urn:microsoft.com/office/officeart/2008/layout/HexagonCluster"/>
    <dgm:cxn modelId="{F11335DD-D429-41C2-A957-7B1B7CE6A8A0}" type="presParOf" srcId="{47EDA0DC-5B33-42FA-B64F-D9064B3409F5}" destId="{EF7E3CAB-7F9D-4B04-8065-1FDBD494E71D}" srcOrd="6" destOrd="0" presId="urn:microsoft.com/office/officeart/2008/layout/HexagonCluster"/>
    <dgm:cxn modelId="{E8E15B26-793C-4C01-AFD3-152E0944576D}" type="presParOf" srcId="{EF7E3CAB-7F9D-4B04-8065-1FDBD494E71D}" destId="{2A0D6390-46C4-4115-AA4A-609D839448FC}" srcOrd="0" destOrd="0" presId="urn:microsoft.com/office/officeart/2008/layout/HexagonCluster"/>
    <dgm:cxn modelId="{EA43E466-30F0-4B88-BB7C-ECFA02A0BAE0}" type="presParOf" srcId="{47EDA0DC-5B33-42FA-B64F-D9064B3409F5}" destId="{4D819902-B386-4540-A89A-1FBEF0AE0D91}" srcOrd="7" destOrd="0" presId="urn:microsoft.com/office/officeart/2008/layout/HexagonCluster"/>
    <dgm:cxn modelId="{64ACCA70-D1C5-4C27-861F-52BDA9C1B564}" type="presParOf" srcId="{4D819902-B386-4540-A89A-1FBEF0AE0D91}" destId="{15DAA949-7E28-4FD1-9C2D-6B8278BB9BDB}" srcOrd="0" destOrd="0" presId="urn:microsoft.com/office/officeart/2008/layout/HexagonCluster"/>
    <dgm:cxn modelId="{E804C18E-2266-45E2-A2C5-B23F960C3805}" type="presParOf" srcId="{47EDA0DC-5B33-42FA-B64F-D9064B3409F5}" destId="{B802836A-84AD-4686-9156-404B1B249E7E}" srcOrd="8" destOrd="0" presId="urn:microsoft.com/office/officeart/2008/layout/HexagonCluster"/>
    <dgm:cxn modelId="{73214CDE-E8B1-40C1-8653-687922D19DB9}" type="presParOf" srcId="{B802836A-84AD-4686-9156-404B1B249E7E}" destId="{ED528B6D-2F1B-4580-9E15-830F09D2C777}" srcOrd="0" destOrd="0" presId="urn:microsoft.com/office/officeart/2008/layout/HexagonCluster"/>
    <dgm:cxn modelId="{1CFEB164-A524-4B71-B8EE-E0273E0E3B07}" type="presParOf" srcId="{47EDA0DC-5B33-42FA-B64F-D9064B3409F5}" destId="{D15F1EF1-CB68-4B98-B03A-76CE39F1B53D}" srcOrd="9" destOrd="0" presId="urn:microsoft.com/office/officeart/2008/layout/HexagonCluster"/>
    <dgm:cxn modelId="{23F3804A-4BB7-4875-8FF8-D65592271F9F}" type="presParOf" srcId="{D15F1EF1-CB68-4B98-B03A-76CE39F1B53D}" destId="{0F491457-5F02-4103-85D9-C1B753A232B1}" srcOrd="0" destOrd="0" presId="urn:microsoft.com/office/officeart/2008/layout/HexagonCluster"/>
    <dgm:cxn modelId="{4F25AB2D-B147-47DC-9532-B1FC1ECFB6BA}" type="presParOf" srcId="{47EDA0DC-5B33-42FA-B64F-D9064B3409F5}" destId="{31C9C7AA-3C12-460F-8585-4B3BE4330B81}" srcOrd="10" destOrd="0" presId="urn:microsoft.com/office/officeart/2008/layout/HexagonCluster"/>
    <dgm:cxn modelId="{251727F3-A8AE-44E7-AA04-758E61B0A3EF}" type="presParOf" srcId="{31C9C7AA-3C12-460F-8585-4B3BE4330B81}" destId="{734EBA18-30A9-461D-8E7A-79835A4725C3}" srcOrd="0" destOrd="0" presId="urn:microsoft.com/office/officeart/2008/layout/HexagonCluster"/>
    <dgm:cxn modelId="{AB93C873-B349-431C-A874-D4112C1015C0}" type="presParOf" srcId="{47EDA0DC-5B33-42FA-B64F-D9064B3409F5}" destId="{B989B4FE-E932-4BC6-BE0B-4799C76991D5}" srcOrd="11" destOrd="0" presId="urn:microsoft.com/office/officeart/2008/layout/HexagonCluster"/>
    <dgm:cxn modelId="{5F2BBAE9-144B-4140-BDB3-F57724A603C4}" type="presParOf" srcId="{B989B4FE-E932-4BC6-BE0B-4799C76991D5}" destId="{418A4789-259A-4027-A87E-6EBEDE7FFB5F}" srcOrd="0" destOrd="0" presId="urn:microsoft.com/office/officeart/2008/layout/HexagonCluster"/>
    <dgm:cxn modelId="{F58F4D18-647F-47E2-92C4-60E34FE9BF70}" type="presParOf" srcId="{47EDA0DC-5B33-42FA-B64F-D9064B3409F5}" destId="{2EA84C1B-2C1D-487E-B083-05B3A4AEBD52}" srcOrd="12" destOrd="0" presId="urn:microsoft.com/office/officeart/2008/layout/HexagonCluster"/>
    <dgm:cxn modelId="{F183FC80-C5A6-405C-BABC-E2B34528CD4C}" type="presParOf" srcId="{2EA84C1B-2C1D-487E-B083-05B3A4AEBD52}" destId="{B389799C-50CE-45B8-90A2-0232B49D6195}" srcOrd="0" destOrd="0" presId="urn:microsoft.com/office/officeart/2008/layout/HexagonCluster"/>
    <dgm:cxn modelId="{9952DDD3-DCE8-4001-99EF-68647943667D}" type="presParOf" srcId="{47EDA0DC-5B33-42FA-B64F-D9064B3409F5}" destId="{823F5607-078A-40A6-BC33-0B46C7FD02B2}" srcOrd="13" destOrd="0" presId="urn:microsoft.com/office/officeart/2008/layout/HexagonCluster"/>
    <dgm:cxn modelId="{F504A767-CDA8-4392-919D-FB9F41C627F8}" type="presParOf" srcId="{823F5607-078A-40A6-BC33-0B46C7FD02B2}" destId="{9CE20CFA-2A96-4DAF-8E9D-9DD5D16CD42F}" srcOrd="0" destOrd="0" presId="urn:microsoft.com/office/officeart/2008/layout/HexagonCluster"/>
    <dgm:cxn modelId="{80FB5539-1199-46E7-88C0-C8A8760442B7}" type="presParOf" srcId="{47EDA0DC-5B33-42FA-B64F-D9064B3409F5}" destId="{8D9B7ECD-5213-4E5F-920F-08A4635085EB}" srcOrd="14" destOrd="0" presId="urn:microsoft.com/office/officeart/2008/layout/HexagonCluster"/>
    <dgm:cxn modelId="{D3442344-584F-4656-97BE-C75945A01200}" type="presParOf" srcId="{8D9B7ECD-5213-4E5F-920F-08A4635085EB}" destId="{39230945-11EB-41A7-918D-C835C73D87EA}" srcOrd="0" destOrd="0" presId="urn:microsoft.com/office/officeart/2008/layout/HexagonCluster"/>
    <dgm:cxn modelId="{B80B1719-99DA-4FAF-A047-69B178360A2D}" type="presParOf" srcId="{47EDA0DC-5B33-42FA-B64F-D9064B3409F5}" destId="{E8911CFB-5FBE-4687-96D2-A60D32022D73}" srcOrd="15" destOrd="0" presId="urn:microsoft.com/office/officeart/2008/layout/HexagonCluster"/>
    <dgm:cxn modelId="{3FB70526-E595-43C0-95E3-3370EB2E55B4}" type="presParOf" srcId="{E8911CFB-5FBE-4687-96D2-A60D32022D73}" destId="{D1C09569-91C2-49FB-A3A9-E0DB43947BA1}" srcOrd="0" destOrd="0" presId="urn:microsoft.com/office/officeart/2008/layout/HexagonCluster"/>
    <dgm:cxn modelId="{BAE6E3C2-A614-463B-B8BB-369484C24E38}" type="presParOf" srcId="{47EDA0DC-5B33-42FA-B64F-D9064B3409F5}" destId="{C912BECD-BDBB-4D85-81D3-36F58FE62F5D}" srcOrd="16" destOrd="0" presId="urn:microsoft.com/office/officeart/2008/layout/HexagonCluster"/>
    <dgm:cxn modelId="{E32DC6ED-8741-4ED3-9687-2FCAF4E52C43}" type="presParOf" srcId="{C912BECD-BDBB-4D85-81D3-36F58FE62F5D}" destId="{7CF0297C-BE1F-462E-9C63-6C21DC37611E}" srcOrd="0" destOrd="0" presId="urn:microsoft.com/office/officeart/2008/layout/HexagonCluster"/>
    <dgm:cxn modelId="{54097F78-16D9-4ED5-A090-FBF6DD4F8287}" type="presParOf" srcId="{47EDA0DC-5B33-42FA-B64F-D9064B3409F5}" destId="{6F1F6F17-7510-4A9C-A1F2-629CAE51858B}" srcOrd="17" destOrd="0" presId="urn:microsoft.com/office/officeart/2008/layout/HexagonCluster"/>
    <dgm:cxn modelId="{2F6F0BD0-1417-4232-81FC-724DA9D9ABF5}" type="presParOf" srcId="{6F1F6F17-7510-4A9C-A1F2-629CAE51858B}" destId="{54C0DFD2-E634-4DC7-A48A-A82BF8C74B00}" srcOrd="0" destOrd="0" presId="urn:microsoft.com/office/officeart/2008/layout/HexagonCluster"/>
    <dgm:cxn modelId="{6B224CE3-C954-4438-AA82-CA9FA0FD03B6}" type="presParOf" srcId="{47EDA0DC-5B33-42FA-B64F-D9064B3409F5}" destId="{1ADA85A2-396A-4538-AB81-BAEE298C9829}" srcOrd="18" destOrd="0" presId="urn:microsoft.com/office/officeart/2008/layout/HexagonCluster"/>
    <dgm:cxn modelId="{2EBC54E7-C6C0-43B3-92AF-11D68A5DF395}" type="presParOf" srcId="{1ADA85A2-396A-4538-AB81-BAEE298C9829}" destId="{3D537134-4B4B-40C8-943E-69E58788A762}" srcOrd="0" destOrd="0" presId="urn:microsoft.com/office/officeart/2008/layout/HexagonCluster"/>
    <dgm:cxn modelId="{67F33193-32DE-4037-AB36-AECC2958BA09}" type="presParOf" srcId="{47EDA0DC-5B33-42FA-B64F-D9064B3409F5}" destId="{98872706-7FD5-404F-8D0A-65E3F92AAC38}" srcOrd="19" destOrd="0" presId="urn:microsoft.com/office/officeart/2008/layout/HexagonCluster"/>
    <dgm:cxn modelId="{0C48BBBE-873D-401E-8881-4881977954A6}" type="presParOf" srcId="{98872706-7FD5-404F-8D0A-65E3F92AAC38}" destId="{286CE005-DD7F-4384-A7A9-3D887D5C4F89}" srcOrd="0" destOrd="0" presId="urn:microsoft.com/office/officeart/2008/layout/HexagonCluster"/>
    <dgm:cxn modelId="{93CC7AB1-183E-4389-B281-D76F900DA55B}" type="presParOf" srcId="{47EDA0DC-5B33-42FA-B64F-D9064B3409F5}" destId="{A625E5DE-AD01-4C1D-92D8-DF036DE4506D}" srcOrd="20" destOrd="0" presId="urn:microsoft.com/office/officeart/2008/layout/HexagonCluster"/>
    <dgm:cxn modelId="{E6EB1BF9-1EDA-4E74-8BE2-8314DCCB24FE}" type="presParOf" srcId="{A625E5DE-AD01-4C1D-92D8-DF036DE4506D}" destId="{7D9563F9-53C5-4E09-A5AD-633F8A8FF139}" srcOrd="0" destOrd="0" presId="urn:microsoft.com/office/officeart/2008/layout/HexagonCluster"/>
    <dgm:cxn modelId="{0A026CC9-974E-4285-849B-33AF1E0DCD11}" type="presParOf" srcId="{47EDA0DC-5B33-42FA-B64F-D9064B3409F5}" destId="{29F5150E-74ED-4034-843C-906661910538}" srcOrd="21" destOrd="0" presId="urn:microsoft.com/office/officeart/2008/layout/HexagonCluster"/>
    <dgm:cxn modelId="{FBFECBDE-DBC4-455D-B6A1-A2EAD3520490}" type="presParOf" srcId="{29F5150E-74ED-4034-843C-906661910538}" destId="{6CE179B9-3291-4159-8D05-B14312AB0079}" srcOrd="0" destOrd="0" presId="urn:microsoft.com/office/officeart/2008/layout/HexagonCluster"/>
    <dgm:cxn modelId="{82D399FC-396F-4269-8B47-564733B16C69}" type="presParOf" srcId="{47EDA0DC-5B33-42FA-B64F-D9064B3409F5}" destId="{D5832704-BA87-499E-A6ED-19FB0CE95A7D}" srcOrd="22" destOrd="0" presId="urn:microsoft.com/office/officeart/2008/layout/HexagonCluster"/>
    <dgm:cxn modelId="{3C4056E0-B1FC-4CF6-B048-BAC99C190E7D}" type="presParOf" srcId="{D5832704-BA87-499E-A6ED-19FB0CE95A7D}" destId="{1C484D6F-AF03-4DF7-9713-4A0C288B7E84}" srcOrd="0" destOrd="0" presId="urn:microsoft.com/office/officeart/2008/layout/HexagonCluster"/>
    <dgm:cxn modelId="{929B5E91-605C-4FCE-B4CF-357A033348F5}" type="presParOf" srcId="{47EDA0DC-5B33-42FA-B64F-D9064B3409F5}" destId="{6DFF243D-400D-43AE-8E8D-4C242A0359A3}" srcOrd="23" destOrd="0" presId="urn:microsoft.com/office/officeart/2008/layout/HexagonCluster"/>
    <dgm:cxn modelId="{28F897E4-799F-4D02-A9C8-A73499607E02}" type="presParOf" srcId="{6DFF243D-400D-43AE-8E8D-4C242A0359A3}" destId="{2735A8ED-F4D7-4310-9963-EB845A6DD98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905EA-74B7-4752-8B5F-E067FFE66455}" type="datetimeFigureOut">
              <a:rPr lang="pt-BR" smtClean="0"/>
              <a:t>17/12/2024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834ED-2C67-4A68-A1E5-FDA4AC89F2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266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8D36F-A4C9-4370-8B34-BE71396313A2}" type="datetimeFigureOut">
              <a:rPr lang="pt-BR" smtClean="0"/>
              <a:t>17/12/2024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D9A2C-3C51-4040-9ECD-1411E934C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447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875FE-C2B3-4EC3-9E43-F87FD9E5D58C}" type="datetimeFigureOut">
              <a:rPr lang="pt-BR" smtClean="0"/>
              <a:t>17/12/2024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B3CD-F2B5-48CE-91F8-39EC98EA8A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6144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875FE-C2B3-4EC3-9E43-F87FD9E5D58C}" type="datetimeFigureOut">
              <a:rPr lang="pt-BR" smtClean="0"/>
              <a:t>17/12/2024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B3CD-F2B5-48CE-91F8-39EC98EA8A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6748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875FE-C2B3-4EC3-9E43-F87FD9E5D58C}" type="datetimeFigureOut">
              <a:rPr lang="pt-BR" smtClean="0"/>
              <a:t>17/12/2024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B3CD-F2B5-48CE-91F8-39EC98EA8A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47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494270" y="441218"/>
            <a:ext cx="11203460" cy="5814131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0" t="80952"/>
          <a:stretch/>
        </p:blipFill>
        <p:spPr>
          <a:xfrm flipV="1">
            <a:off x="9953428" y="0"/>
            <a:ext cx="2238572" cy="1344227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4528" y="1760234"/>
            <a:ext cx="10515600" cy="416951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32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2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2000"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2000"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" t="13928" r="3389" b="13928"/>
          <a:stretch/>
        </p:blipFill>
        <p:spPr>
          <a:xfrm>
            <a:off x="228601" y="227569"/>
            <a:ext cx="2396788" cy="1299154"/>
          </a:xfrm>
          <a:prstGeom prst="rect">
            <a:avLst/>
          </a:prstGeom>
        </p:spPr>
      </p:pic>
      <p:sp>
        <p:nvSpPr>
          <p:cNvPr id="10" name="Espaço Reservado para Título 1"/>
          <p:cNvSpPr txBox="1">
            <a:spLocks/>
          </p:cNvSpPr>
          <p:nvPr userDrawn="1"/>
        </p:nvSpPr>
        <p:spPr>
          <a:xfrm>
            <a:off x="2625388" y="674728"/>
            <a:ext cx="7827449" cy="677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52" r="80093"/>
          <a:stretch/>
        </p:blipFill>
        <p:spPr>
          <a:xfrm>
            <a:off x="-32" y="5554168"/>
            <a:ext cx="1365190" cy="130628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" t="73809" r="300" b="12143"/>
          <a:stretch/>
        </p:blipFill>
        <p:spPr>
          <a:xfrm>
            <a:off x="8801398" y="6325314"/>
            <a:ext cx="3302877" cy="465175"/>
          </a:xfrm>
          <a:prstGeom prst="rect">
            <a:avLst/>
          </a:prstGeom>
        </p:spPr>
      </p:pic>
      <p:sp>
        <p:nvSpPr>
          <p:cNvPr id="19" name="Título 1"/>
          <p:cNvSpPr>
            <a:spLocks noGrp="1"/>
          </p:cNvSpPr>
          <p:nvPr>
            <p:ph type="title"/>
          </p:nvPr>
        </p:nvSpPr>
        <p:spPr>
          <a:xfrm>
            <a:off x="2625388" y="704734"/>
            <a:ext cx="8728412" cy="880792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75652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875FE-C2B3-4EC3-9E43-F87FD9E5D58C}" type="datetimeFigureOut">
              <a:rPr lang="pt-BR" smtClean="0"/>
              <a:t>17/12/2024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B3CD-F2B5-48CE-91F8-39EC98EA8A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9960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875FE-C2B3-4EC3-9E43-F87FD9E5D58C}" type="datetimeFigureOut">
              <a:rPr lang="pt-BR" smtClean="0"/>
              <a:t>17/12/2024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B3CD-F2B5-48CE-91F8-39EC98EA8A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969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875FE-C2B3-4EC3-9E43-F87FD9E5D58C}" type="datetimeFigureOut">
              <a:rPr lang="pt-BR" smtClean="0"/>
              <a:t>17/12/2024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B3CD-F2B5-48CE-91F8-39EC98EA8A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3664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875FE-C2B3-4EC3-9E43-F87FD9E5D58C}" type="datetimeFigureOut">
              <a:rPr lang="pt-BR" smtClean="0"/>
              <a:t>17/12/2024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B3CD-F2B5-48CE-91F8-39EC98EA8A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3494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875FE-C2B3-4EC3-9E43-F87FD9E5D58C}" type="datetimeFigureOut">
              <a:rPr lang="pt-BR" smtClean="0"/>
              <a:t>17/12/2024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B3CD-F2B5-48CE-91F8-39EC98EA8A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058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875FE-C2B3-4EC3-9E43-F87FD9E5D58C}" type="datetimeFigureOut">
              <a:rPr lang="pt-BR" smtClean="0"/>
              <a:t>17/12/2024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B3CD-F2B5-48CE-91F8-39EC98EA8A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5127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875FE-C2B3-4EC3-9E43-F87FD9E5D58C}" type="datetimeFigureOut">
              <a:rPr lang="pt-BR" smtClean="0"/>
              <a:t>17/12/2024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B3CD-F2B5-48CE-91F8-39EC98EA8A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8089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875FE-C2B3-4EC3-9E43-F87FD9E5D58C}" type="datetimeFigureOut">
              <a:rPr lang="pt-BR" smtClean="0"/>
              <a:t>17/12/2024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AB3CD-F2B5-48CE-91F8-39EC98EA8A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05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br/conselho-nacional-de-saude/pt-br/assuntos/conferencias/5a-cnstt/cns-5a-cnstt-documento-orientador-1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s://saude.es.gov.br/etapa-nacional-5a-conferencia-de-saude-trabalhadores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3.pn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br/conselho-nacional-de-saude/pt-br/assuntos/conferencias/5a-cnst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br/conselho-nacional-de-saude/pt-br/assuntos/conferencias/5a-cnst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979054" y="932873"/>
            <a:ext cx="10178473" cy="4756727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" t="73809" r="300" b="12143"/>
          <a:stretch/>
        </p:blipFill>
        <p:spPr>
          <a:xfrm>
            <a:off x="7666254" y="6020223"/>
            <a:ext cx="4356446" cy="613559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52" r="80093"/>
          <a:stretch/>
        </p:blipFill>
        <p:spPr>
          <a:xfrm>
            <a:off x="-1815" y="4755945"/>
            <a:ext cx="2199678" cy="2104768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0" t="80952"/>
          <a:stretch/>
        </p:blipFill>
        <p:spPr>
          <a:xfrm flipV="1">
            <a:off x="8934341" y="0"/>
            <a:ext cx="3257659" cy="195617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" t="13928" r="3389" b="13928"/>
          <a:stretch/>
        </p:blipFill>
        <p:spPr>
          <a:xfrm>
            <a:off x="4233820" y="1078160"/>
            <a:ext cx="3239662" cy="1756025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3942750" y="4027606"/>
            <a:ext cx="4385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spc="-1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Segoe UI Historic" panose="020B0502040204020203" pitchFamily="34" charset="0"/>
                <a:cs typeface="Segoe UI Semilight" panose="020B0402040204020203" pitchFamily="34" charset="0"/>
              </a:rPr>
              <a:t>Etapa municipal - Vitória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818831" y="4885415"/>
            <a:ext cx="3566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pc="-1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Segoe UI Historic" panose="020B0502040204020203" pitchFamily="34" charset="0"/>
                <a:cs typeface="Segoe UI Semilight" panose="020B0402040204020203" pitchFamily="34" charset="0"/>
              </a:rPr>
              <a:t>Thais Varanda Dadalto Silva</a:t>
            </a:r>
          </a:p>
          <a:p>
            <a:pPr algn="ctr"/>
            <a:r>
              <a:rPr lang="pt-BR" spc="-1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Segoe UI Historic" panose="020B0502040204020203" pitchFamily="34" charset="0"/>
                <a:cs typeface="Segoe UI Semilight" panose="020B0402040204020203" pitchFamily="34" charset="0"/>
              </a:rPr>
              <a:t>Nevisat</a:t>
            </a:r>
            <a:r>
              <a:rPr lang="pt-BR" spc="-1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Segoe UI Historic" panose="020B0502040204020203" pitchFamily="34" charset="0"/>
                <a:cs typeface="Segoe UI Semilight" panose="020B0402040204020203" pitchFamily="34" charset="0"/>
              </a:rPr>
              <a:t> – SESA-ES</a:t>
            </a:r>
          </a:p>
        </p:txBody>
      </p:sp>
      <p:sp>
        <p:nvSpPr>
          <p:cNvPr id="2" name="Retângulo 1"/>
          <p:cNvSpPr/>
          <p:nvPr/>
        </p:nvSpPr>
        <p:spPr>
          <a:xfrm>
            <a:off x="2534257" y="2785271"/>
            <a:ext cx="7068065" cy="107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pt-BR" sz="2800" b="1" dirty="0">
                <a:solidFill>
                  <a:srgbClr val="A742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SAÚDE DO TRABALHADOR E DA TRABALHADORA COMO DIREITO HUMANO</a:t>
            </a:r>
          </a:p>
        </p:txBody>
      </p:sp>
    </p:spTree>
    <p:extLst>
      <p:ext uri="{BB962C8B-B14F-4D97-AF65-F5344CB8AC3E}">
        <p14:creationId xmlns:p14="http://schemas.microsoft.com/office/powerpoint/2010/main" val="234155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2"/>
          <p:cNvSpPr>
            <a:spLocks noGrp="1"/>
          </p:cNvSpPr>
          <p:nvPr>
            <p:ph type="title"/>
          </p:nvPr>
        </p:nvSpPr>
        <p:spPr>
          <a:xfrm>
            <a:off x="1005016" y="1602660"/>
            <a:ext cx="10223156" cy="880792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A74286"/>
                </a:solidFill>
              </a:rPr>
              <a:t>Quem são os trabalhadores de Vitória?</a:t>
            </a:r>
            <a:br>
              <a:rPr lang="pt-BR" dirty="0">
                <a:solidFill>
                  <a:srgbClr val="A74286"/>
                </a:solidFill>
              </a:rPr>
            </a:br>
            <a:r>
              <a:rPr lang="pt-BR" dirty="0">
                <a:solidFill>
                  <a:srgbClr val="A74286"/>
                </a:solidFill>
              </a:rPr>
              <a:t/>
            </a:r>
            <a:br>
              <a:rPr lang="pt-BR" dirty="0">
                <a:solidFill>
                  <a:srgbClr val="A74286"/>
                </a:solidFill>
              </a:rPr>
            </a:br>
            <a:endParaRPr lang="pt-BR" dirty="0">
              <a:solidFill>
                <a:srgbClr val="A74286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482811" y="1975620"/>
            <a:ext cx="8929817" cy="101566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pt-BR" sz="2000" dirty="0">
                <a:ea typeface="Calibri"/>
                <a:cs typeface="Calibri"/>
                <a:sym typeface="Calibri"/>
              </a:rPr>
              <a:t>Todos  os homens e mulheres que exercem atividades para sustento próprio e/ou de seus dependentes, qualquer que seja sua forma de inserção no mercado de trabalho, nos setores formais ou informais da economia.</a:t>
            </a:r>
          </a:p>
        </p:txBody>
      </p:sp>
      <p:pic>
        <p:nvPicPr>
          <p:cNvPr id="9" name="Imagem 8"/>
          <p:cNvPicPr/>
          <p:nvPr/>
        </p:nvPicPr>
        <p:blipFill rotWithShape="1">
          <a:blip r:embed="rId2"/>
          <a:srcRect l="7453" t="30582" r="51097" b="9923"/>
          <a:stretch/>
        </p:blipFill>
        <p:spPr bwMode="auto">
          <a:xfrm>
            <a:off x="1005016" y="3157202"/>
            <a:ext cx="3830595" cy="28502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Elipse 6"/>
          <p:cNvSpPr/>
          <p:nvPr/>
        </p:nvSpPr>
        <p:spPr>
          <a:xfrm>
            <a:off x="5210434" y="3098270"/>
            <a:ext cx="2302475" cy="90127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Saúde</a:t>
            </a:r>
          </a:p>
        </p:txBody>
      </p:sp>
      <p:sp>
        <p:nvSpPr>
          <p:cNvPr id="11" name="Elipse 10"/>
          <p:cNvSpPr/>
          <p:nvPr/>
        </p:nvSpPr>
        <p:spPr>
          <a:xfrm>
            <a:off x="5152768" y="4157293"/>
            <a:ext cx="2302475" cy="85011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Ensino</a:t>
            </a:r>
          </a:p>
        </p:txBody>
      </p:sp>
      <p:sp>
        <p:nvSpPr>
          <p:cNvPr id="13" name="Elipse 12"/>
          <p:cNvSpPr/>
          <p:nvPr/>
        </p:nvSpPr>
        <p:spPr>
          <a:xfrm>
            <a:off x="5152768" y="5240428"/>
            <a:ext cx="2302475" cy="8967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Serviços administrativos</a:t>
            </a:r>
          </a:p>
        </p:txBody>
      </p:sp>
      <p:sp>
        <p:nvSpPr>
          <p:cNvPr id="14" name="Elipse 13"/>
          <p:cNvSpPr/>
          <p:nvPr/>
        </p:nvSpPr>
        <p:spPr>
          <a:xfrm>
            <a:off x="8266672" y="4106125"/>
            <a:ext cx="2302475" cy="901278"/>
          </a:xfrm>
          <a:prstGeom prst="ellipse">
            <a:avLst/>
          </a:prstGeom>
          <a:solidFill>
            <a:srgbClr val="FEB62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Construção Civil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60681893-0AF1-5014-DFA3-059FD0435759}"/>
              </a:ext>
            </a:extLst>
          </p:cNvPr>
          <p:cNvSpPr txBox="1"/>
          <p:nvPr/>
        </p:nvSpPr>
        <p:spPr>
          <a:xfrm>
            <a:off x="1355128" y="6311912"/>
            <a:ext cx="230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RAIS 2021</a:t>
            </a:r>
          </a:p>
        </p:txBody>
      </p:sp>
    </p:spTree>
    <p:extLst>
      <p:ext uri="{BB962C8B-B14F-4D97-AF65-F5344CB8AC3E}">
        <p14:creationId xmlns:p14="http://schemas.microsoft.com/office/powerpoint/2010/main" val="1459021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2"/>
          <p:cNvSpPr>
            <a:spLocks noGrp="1"/>
          </p:cNvSpPr>
          <p:nvPr>
            <p:ph type="title"/>
          </p:nvPr>
        </p:nvSpPr>
        <p:spPr>
          <a:xfrm>
            <a:off x="1005016" y="1602660"/>
            <a:ext cx="10223156" cy="880792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A74286"/>
                </a:solidFill>
              </a:rPr>
              <a:t>Quem são os trabalhadores de Vitória?</a:t>
            </a:r>
            <a:br>
              <a:rPr lang="pt-BR" dirty="0">
                <a:solidFill>
                  <a:srgbClr val="A74286"/>
                </a:solidFill>
              </a:rPr>
            </a:br>
            <a:r>
              <a:rPr lang="pt-BR" dirty="0">
                <a:solidFill>
                  <a:srgbClr val="A74286"/>
                </a:solidFill>
              </a:rPr>
              <a:t/>
            </a:r>
            <a:br>
              <a:rPr lang="pt-BR" dirty="0">
                <a:solidFill>
                  <a:srgbClr val="A74286"/>
                </a:solidFill>
              </a:rPr>
            </a:br>
            <a:endParaRPr lang="pt-BR" dirty="0">
              <a:solidFill>
                <a:srgbClr val="A74286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419070" y="3364243"/>
            <a:ext cx="2932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10" name="Imagem 9"/>
          <p:cNvPicPr/>
          <p:nvPr/>
        </p:nvPicPr>
        <p:blipFill rotWithShape="1">
          <a:blip r:embed="rId2"/>
          <a:srcRect l="24928" t="16135" r="7469" b="9691"/>
          <a:stretch/>
        </p:blipFill>
        <p:spPr bwMode="auto">
          <a:xfrm>
            <a:off x="2060812" y="1897039"/>
            <a:ext cx="7824593" cy="3881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9F49C870-6F61-105B-F8C5-530BB41C70E3}"/>
              </a:ext>
            </a:extLst>
          </p:cNvPr>
          <p:cNvSpPr txBox="1"/>
          <p:nvPr/>
        </p:nvSpPr>
        <p:spPr>
          <a:xfrm>
            <a:off x="1355128" y="6311912"/>
            <a:ext cx="230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ESUSVS 2024</a:t>
            </a:r>
          </a:p>
        </p:txBody>
      </p:sp>
    </p:spTree>
    <p:extLst>
      <p:ext uri="{BB962C8B-B14F-4D97-AF65-F5344CB8AC3E}">
        <p14:creationId xmlns:p14="http://schemas.microsoft.com/office/powerpoint/2010/main" val="3631670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rcRect r="9496"/>
          <a:stretch/>
        </p:blipFill>
        <p:spPr>
          <a:xfrm>
            <a:off x="3454252" y="4015547"/>
            <a:ext cx="2641747" cy="1945965"/>
          </a:xfrm>
          <a:prstGeom prst="rect">
            <a:avLst/>
          </a:prstGeom>
        </p:spPr>
      </p:pic>
      <p:sp>
        <p:nvSpPr>
          <p:cNvPr id="15" name="Título 2"/>
          <p:cNvSpPr>
            <a:spLocks noGrp="1"/>
          </p:cNvSpPr>
          <p:nvPr>
            <p:ph type="title"/>
          </p:nvPr>
        </p:nvSpPr>
        <p:spPr>
          <a:xfrm>
            <a:off x="1005016" y="1602660"/>
            <a:ext cx="10223156" cy="880792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A74286"/>
                </a:solidFill>
              </a:rPr>
              <a:t>Quem são os trabalhadores de Vitória?</a:t>
            </a:r>
            <a:br>
              <a:rPr lang="pt-BR" dirty="0">
                <a:solidFill>
                  <a:srgbClr val="A74286"/>
                </a:solidFill>
              </a:rPr>
            </a:br>
            <a:r>
              <a:rPr lang="pt-BR" dirty="0">
                <a:solidFill>
                  <a:srgbClr val="A74286"/>
                </a:solidFill>
              </a:rPr>
              <a:t/>
            </a:r>
            <a:br>
              <a:rPr lang="pt-BR" dirty="0">
                <a:solidFill>
                  <a:srgbClr val="A74286"/>
                </a:solidFill>
              </a:rPr>
            </a:br>
            <a:endParaRPr lang="pt-BR" dirty="0">
              <a:solidFill>
                <a:srgbClr val="A74286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782282" y="5300135"/>
            <a:ext cx="2932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" name="Retângulo de cantos arredondados 1"/>
          <p:cNvSpPr/>
          <p:nvPr/>
        </p:nvSpPr>
        <p:spPr>
          <a:xfrm>
            <a:off x="2603156" y="1985320"/>
            <a:ext cx="6985687" cy="1655805"/>
          </a:xfrm>
          <a:prstGeom prst="roundRect">
            <a:avLst/>
          </a:prstGeom>
          <a:solidFill>
            <a:srgbClr val="FEB6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/>
              <a:t>O que estes dados </a:t>
            </a:r>
            <a:r>
              <a:rPr lang="pt-BR" sz="4400" dirty="0">
                <a:solidFill>
                  <a:srgbClr val="B41927"/>
                </a:solidFill>
              </a:rPr>
              <a:t>NÃO</a:t>
            </a:r>
            <a:r>
              <a:rPr lang="pt-BR" sz="3600" dirty="0"/>
              <a:t> mostram? 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34"/>
          <a:stretch/>
        </p:blipFill>
        <p:spPr>
          <a:xfrm>
            <a:off x="610213" y="4023785"/>
            <a:ext cx="2695575" cy="193772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963" b="2754"/>
          <a:stretch/>
        </p:blipFill>
        <p:spPr>
          <a:xfrm>
            <a:off x="6279527" y="4015547"/>
            <a:ext cx="2641747" cy="1937727"/>
          </a:xfrm>
          <a:prstGeom prst="rect">
            <a:avLst/>
          </a:prstGeom>
        </p:spPr>
      </p:pic>
      <p:pic>
        <p:nvPicPr>
          <p:cNvPr id="3074" name="Picture 2" descr="Prefeitura de Rio das Ostras">
            <a:extLst>
              <a:ext uri="{FF2B5EF4-FFF2-40B4-BE49-F238E27FC236}">
                <a16:creationId xmlns="" xmlns:a16="http://schemas.microsoft.com/office/drawing/2014/main" id="{86B9540F-DCB0-ED2F-9F30-F68A384872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"/>
          <a:stretch/>
        </p:blipFill>
        <p:spPr bwMode="auto">
          <a:xfrm>
            <a:off x="9104802" y="4034605"/>
            <a:ext cx="2512047" cy="193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170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2"/>
          <p:cNvSpPr>
            <a:spLocks noGrp="1"/>
          </p:cNvSpPr>
          <p:nvPr>
            <p:ph type="title"/>
          </p:nvPr>
        </p:nvSpPr>
        <p:spPr>
          <a:xfrm>
            <a:off x="1005016" y="1454378"/>
            <a:ext cx="10223156" cy="880792"/>
          </a:xfrm>
        </p:spPr>
        <p:txBody>
          <a:bodyPr>
            <a:normAutofit fontScale="90000"/>
          </a:bodyPr>
          <a:lstStyle/>
          <a:p>
            <a:r>
              <a:rPr lang="pt-BR" dirty="0"/>
              <a:t>Como está a saúde dos trabalhadores de Vitória?</a:t>
            </a:r>
            <a:br>
              <a:rPr lang="pt-BR" dirty="0"/>
            </a:br>
            <a:endParaRPr lang="pt-BR" dirty="0"/>
          </a:p>
        </p:txBody>
      </p:sp>
      <p:pic>
        <p:nvPicPr>
          <p:cNvPr id="4" name="Imagem 3"/>
          <p:cNvPicPr/>
          <p:nvPr/>
        </p:nvPicPr>
        <p:blipFill rotWithShape="1">
          <a:blip r:embed="rId2"/>
          <a:srcRect l="59876" t="18782" r="1918" b="52318"/>
          <a:stretch/>
        </p:blipFill>
        <p:spPr bwMode="auto">
          <a:xfrm>
            <a:off x="843693" y="2785841"/>
            <a:ext cx="4577444" cy="22153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4145">
            <a:off x="5380212" y="3478173"/>
            <a:ext cx="1472766" cy="1183678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7236757" y="3080951"/>
            <a:ext cx="39970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A742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Isso é o que a gente vê</a:t>
            </a:r>
          </a:p>
          <a:p>
            <a:endParaRPr lang="pt-BR" sz="2400" dirty="0">
              <a:solidFill>
                <a:srgbClr val="A74286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122298" y="3893523"/>
            <a:ext cx="4226009" cy="830997"/>
          </a:xfrm>
          <a:prstGeom prst="rect">
            <a:avLst/>
          </a:prstGeom>
          <a:solidFill>
            <a:srgbClr val="D47F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O trabalhador conhece detalhadamente a realidade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60DB0630-BCF8-BC08-4CFC-7CEB21693F7A}"/>
              </a:ext>
            </a:extLst>
          </p:cNvPr>
          <p:cNvSpPr txBox="1"/>
          <p:nvPr/>
        </p:nvSpPr>
        <p:spPr>
          <a:xfrm>
            <a:off x="1355128" y="6311912"/>
            <a:ext cx="230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ESUSVS 2024</a:t>
            </a:r>
          </a:p>
        </p:txBody>
      </p:sp>
    </p:spTree>
    <p:extLst>
      <p:ext uri="{BB962C8B-B14F-4D97-AF65-F5344CB8AC3E}">
        <p14:creationId xmlns:p14="http://schemas.microsoft.com/office/powerpoint/2010/main" val="300587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2"/>
          <p:cNvSpPr>
            <a:spLocks noGrp="1"/>
          </p:cNvSpPr>
          <p:nvPr>
            <p:ph type="title"/>
          </p:nvPr>
        </p:nvSpPr>
        <p:spPr>
          <a:xfrm>
            <a:off x="1013255" y="1258985"/>
            <a:ext cx="10223156" cy="880792"/>
          </a:xfrm>
        </p:spPr>
        <p:txBody>
          <a:bodyPr>
            <a:normAutofit fontScale="90000"/>
          </a:bodyPr>
          <a:lstStyle/>
          <a:p>
            <a:r>
              <a:rPr lang="pt-BR" dirty="0"/>
              <a:t>Como está a saúde dos trabalhadores de Vitória?</a:t>
            </a:r>
            <a:br>
              <a:rPr lang="pt-BR" dirty="0"/>
            </a:br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1054444" y="2516658"/>
            <a:ext cx="2611395" cy="832022"/>
          </a:xfrm>
          <a:prstGeom prst="roundRect">
            <a:avLst/>
          </a:prstGeom>
          <a:solidFill>
            <a:srgbClr val="A742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Como adoecem?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4481384" y="1898432"/>
            <a:ext cx="2611395" cy="832022"/>
          </a:xfrm>
          <a:prstGeom prst="roundRect">
            <a:avLst/>
          </a:prstGeom>
          <a:solidFill>
            <a:srgbClr val="A742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Do que morrem?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7908325" y="2529014"/>
            <a:ext cx="2611395" cy="832022"/>
          </a:xfrm>
          <a:prstGeom prst="roundRect">
            <a:avLst/>
          </a:prstGeom>
          <a:solidFill>
            <a:srgbClr val="A742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Quem mais adoece por causa do trabalho?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4489622" y="3509315"/>
            <a:ext cx="2611395" cy="832022"/>
          </a:xfrm>
          <a:prstGeom prst="roundRect">
            <a:avLst/>
          </a:prstGeom>
          <a:solidFill>
            <a:srgbClr val="A742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Quem mais adoece por causa do trabalho?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1054444" y="4415483"/>
            <a:ext cx="2611395" cy="832022"/>
          </a:xfrm>
          <a:prstGeom prst="roundRect">
            <a:avLst/>
          </a:prstGeom>
          <a:solidFill>
            <a:srgbClr val="A742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Como está a atenção à saúde?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7908324" y="4415483"/>
            <a:ext cx="2611395" cy="832022"/>
          </a:xfrm>
          <a:prstGeom prst="roundRect">
            <a:avLst/>
          </a:prstGeom>
          <a:solidFill>
            <a:srgbClr val="A742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Quais são as necessidades?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4489622" y="5294864"/>
            <a:ext cx="2611395" cy="832022"/>
          </a:xfrm>
          <a:prstGeom prst="roundRect">
            <a:avLst/>
          </a:prstGeom>
          <a:solidFill>
            <a:srgbClr val="A742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Quais são as prioridades?</a:t>
            </a:r>
          </a:p>
        </p:txBody>
      </p:sp>
    </p:spTree>
    <p:extLst>
      <p:ext uri="{BB962C8B-B14F-4D97-AF65-F5344CB8AC3E}">
        <p14:creationId xmlns:p14="http://schemas.microsoft.com/office/powerpoint/2010/main" val="3915792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41" y="3490355"/>
            <a:ext cx="3479573" cy="2418885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3406347" y="925300"/>
            <a:ext cx="4510215" cy="769441"/>
          </a:xfrm>
          <a:prstGeom prst="rect">
            <a:avLst/>
          </a:prstGeom>
          <a:solidFill>
            <a:srgbClr val="D47F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atin typeface="Freestyle Script" panose="030804020302050B0404" pitchFamily="66" charset="0"/>
              </a:rPr>
              <a:t>Como chegar lá?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41" y="2114400"/>
            <a:ext cx="3351757" cy="137147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26"/>
          <a:stretch/>
        </p:blipFill>
        <p:spPr>
          <a:xfrm>
            <a:off x="7562692" y="2061219"/>
            <a:ext cx="3838476" cy="3896732"/>
          </a:xfrm>
          <a:prstGeom prst="rect">
            <a:avLst/>
          </a:prstGeom>
        </p:spPr>
      </p:pic>
      <p:sp>
        <p:nvSpPr>
          <p:cNvPr id="11" name="Título 2"/>
          <p:cNvSpPr>
            <a:spLocks noGrp="1"/>
          </p:cNvSpPr>
          <p:nvPr>
            <p:ph type="title"/>
          </p:nvPr>
        </p:nvSpPr>
        <p:spPr>
          <a:xfrm>
            <a:off x="4621621" y="1736965"/>
            <a:ext cx="2481176" cy="880792"/>
          </a:xfrm>
        </p:spPr>
        <p:txBody>
          <a:bodyPr>
            <a:noAutofit/>
          </a:bodyPr>
          <a:lstStyle/>
          <a:p>
            <a:r>
              <a:rPr lang="pt-BR" sz="6000" dirty="0">
                <a:solidFill>
                  <a:srgbClr val="A74286"/>
                </a:solidFill>
              </a:rPr>
              <a:t>PNSTT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508" y="925300"/>
            <a:ext cx="1734064" cy="917703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 rot="20014085">
            <a:off x="8262550" y="480979"/>
            <a:ext cx="1128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latin typeface="Freestyle Script" panose="030804020302050B0404" pitchFamily="66" charset="0"/>
              </a:rPr>
              <a:t>Via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820123" y="2617757"/>
            <a:ext cx="2084173" cy="1323439"/>
          </a:xfrm>
          <a:prstGeom prst="rect">
            <a:avLst/>
          </a:prstGeom>
          <a:noFill/>
          <a:ln>
            <a:solidFill>
              <a:srgbClr val="A7428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Política nacional de saúde do trabalhador e da trabalhadora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555551" y="4013790"/>
            <a:ext cx="2777194" cy="9555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002060"/>
                </a:solidFill>
              </a:rPr>
              <a:t>VISAT</a:t>
            </a:r>
          </a:p>
          <a:p>
            <a:pPr algn="ctr"/>
            <a:r>
              <a:rPr lang="pt-BR" dirty="0">
                <a:solidFill>
                  <a:srgbClr val="002060"/>
                </a:solidFill>
              </a:rPr>
              <a:t>Vigilância em saúde do trabalhador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="" xmlns:a16="http://schemas.microsoft.com/office/drawing/2014/main" id="{733E855C-29DF-2E95-8B65-86DC1D2E63E3}"/>
              </a:ext>
            </a:extLst>
          </p:cNvPr>
          <p:cNvSpPr/>
          <p:nvPr/>
        </p:nvSpPr>
        <p:spPr>
          <a:xfrm>
            <a:off x="4621621" y="5041973"/>
            <a:ext cx="2711124" cy="1113413"/>
          </a:xfrm>
          <a:prstGeom prst="roundRect">
            <a:avLst/>
          </a:prstGeom>
          <a:solidFill>
            <a:srgbClr val="6EC04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CISTT</a:t>
            </a:r>
          </a:p>
          <a:p>
            <a:pPr algn="ctr"/>
            <a:r>
              <a:rPr lang="pt-BR" sz="1400" b="1" dirty="0">
                <a:solidFill>
                  <a:schemeClr val="bg1"/>
                </a:solidFill>
              </a:rPr>
              <a:t>Comissão intersetorial de saúde do trabalhador e da trabalhadora </a:t>
            </a:r>
            <a:endParaRPr lang="pt-BR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267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91343D6-0AF7-0760-6AB5-12BA84FDD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3563F599-B2B7-42C0-D4ED-9088D9FC8324}"/>
              </a:ext>
            </a:extLst>
          </p:cNvPr>
          <p:cNvSpPr txBox="1"/>
          <p:nvPr/>
        </p:nvSpPr>
        <p:spPr>
          <a:xfrm>
            <a:off x="3585270" y="625331"/>
            <a:ext cx="4510215" cy="769441"/>
          </a:xfrm>
          <a:prstGeom prst="rect">
            <a:avLst/>
          </a:prstGeom>
          <a:solidFill>
            <a:srgbClr val="D47F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atin typeface="Freestyle Script" panose="030804020302050B0404" pitchFamily="66" charset="0"/>
              </a:rPr>
              <a:t>Como chegar lá?</a:t>
            </a:r>
          </a:p>
        </p:txBody>
      </p:sp>
      <p:sp>
        <p:nvSpPr>
          <p:cNvPr id="11" name="Título 2">
            <a:extLst>
              <a:ext uri="{FF2B5EF4-FFF2-40B4-BE49-F238E27FC236}">
                <a16:creationId xmlns="" xmlns:a16="http://schemas.microsoft.com/office/drawing/2014/main" id="{D884EDFD-D164-3A2F-A641-4DB5A2D72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4183" y="1485832"/>
            <a:ext cx="2623876" cy="769441"/>
          </a:xfrm>
        </p:spPr>
        <p:txBody>
          <a:bodyPr>
            <a:noAutofit/>
          </a:bodyPr>
          <a:lstStyle/>
          <a:p>
            <a:r>
              <a:rPr lang="pt-BR" sz="4800" dirty="0">
                <a:solidFill>
                  <a:srgbClr val="A74286"/>
                </a:solidFill>
              </a:rPr>
              <a:t>PNSTT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2453555F-EB63-DA8B-F5DD-26A2634CC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508" y="843412"/>
            <a:ext cx="1734064" cy="91770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8ED6366E-BFE6-50E4-CFCA-513A268D30D5}"/>
              </a:ext>
            </a:extLst>
          </p:cNvPr>
          <p:cNvSpPr txBox="1"/>
          <p:nvPr/>
        </p:nvSpPr>
        <p:spPr>
          <a:xfrm rot="20014085">
            <a:off x="8262550" y="480979"/>
            <a:ext cx="1128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latin typeface="Freestyle Script" panose="030804020302050B0404" pitchFamily="66" charset="0"/>
              </a:rPr>
              <a:t>Via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D07D3199-F8E4-E6BD-A9DA-19B66D80CB1B}"/>
              </a:ext>
            </a:extLst>
          </p:cNvPr>
          <p:cNvSpPr txBox="1"/>
          <p:nvPr/>
        </p:nvSpPr>
        <p:spPr>
          <a:xfrm>
            <a:off x="582304" y="2255273"/>
            <a:ext cx="1083632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 - fortalecer a Vigilância em Saúde do Trabalhador (VISAT) e a integração com os demais componentes da Vigilância em Saúde</a:t>
            </a:r>
          </a:p>
          <a:p>
            <a:endParaRPr lang="pt-BR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pt-BR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II - promover a saúde e ambientes e processos de trabalhos saudáveis</a:t>
            </a:r>
          </a:p>
          <a:p>
            <a:endParaRPr lang="pt-BR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II - garantir a integralidade na atenção à saúde do trabalhador</a:t>
            </a:r>
          </a:p>
          <a:p>
            <a:endParaRPr lang="pt-BR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pt-BR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IV - ampliar o entendimento de que de que a saúde do trabalhador deve ser concebida como uma ação transversal, devendo a relação saúde-trabalho ser identificada em todos os pontos e instâncias da rede de atenção;</a:t>
            </a:r>
          </a:p>
          <a:p>
            <a:pPr algn="just"/>
            <a:endParaRPr lang="pt-BR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pt-BR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 - incorporar a categoria trabalho como determinante do processo saúde-doença dos indivíduos e da coletividade, incluindo-a nas análises de situação de saúde e nas ações de promoção em saúde;</a:t>
            </a:r>
          </a:p>
          <a:p>
            <a:pPr algn="just"/>
            <a:endParaRPr lang="pt-BR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pt-BR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VI - assegurar que a identificação da situação do trabalho dos usuários seja considerada nas ações e serviços de saúde do SUS</a:t>
            </a:r>
          </a:p>
          <a:p>
            <a:pPr algn="just"/>
            <a:endParaRPr lang="pt-BR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pt-BR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VII - assegurar a qualidade da atenção à saúde do trabalhador usuário do SUS.</a:t>
            </a:r>
          </a:p>
          <a:p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465110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CE6D0E5-8E94-15C1-0F4D-FA0412216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C463D03C-7D81-8C56-A674-A8AFA656FE6A}"/>
              </a:ext>
            </a:extLst>
          </p:cNvPr>
          <p:cNvSpPr txBox="1"/>
          <p:nvPr/>
        </p:nvSpPr>
        <p:spPr>
          <a:xfrm>
            <a:off x="3585270" y="625331"/>
            <a:ext cx="4510215" cy="769441"/>
          </a:xfrm>
          <a:prstGeom prst="rect">
            <a:avLst/>
          </a:prstGeom>
          <a:solidFill>
            <a:srgbClr val="D47F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atin typeface="Freestyle Script" panose="030804020302050B0404" pitchFamily="66" charset="0"/>
              </a:rPr>
              <a:t>Como chegar lá?</a:t>
            </a:r>
          </a:p>
        </p:txBody>
      </p:sp>
      <p:sp>
        <p:nvSpPr>
          <p:cNvPr id="11" name="Título 2">
            <a:extLst>
              <a:ext uri="{FF2B5EF4-FFF2-40B4-BE49-F238E27FC236}">
                <a16:creationId xmlns="" xmlns:a16="http://schemas.microsoft.com/office/drawing/2014/main" id="{826B46B6-16B5-A7D6-58E9-BBA8B50E6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4183" y="1485832"/>
            <a:ext cx="2623876" cy="769441"/>
          </a:xfrm>
        </p:spPr>
        <p:txBody>
          <a:bodyPr>
            <a:noAutofit/>
          </a:bodyPr>
          <a:lstStyle/>
          <a:p>
            <a:r>
              <a:rPr lang="pt-BR" sz="4800" dirty="0">
                <a:solidFill>
                  <a:srgbClr val="A74286"/>
                </a:solidFill>
              </a:rPr>
              <a:t>PNSTT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C4165E29-7033-E998-1D89-F2FED11DE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508" y="843412"/>
            <a:ext cx="1734064" cy="91770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19F2D947-2440-7EFB-DD0C-D501C4A87846}"/>
              </a:ext>
            </a:extLst>
          </p:cNvPr>
          <p:cNvSpPr txBox="1"/>
          <p:nvPr/>
        </p:nvSpPr>
        <p:spPr>
          <a:xfrm rot="20014085">
            <a:off x="8262550" y="480979"/>
            <a:ext cx="1128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latin typeface="Freestyle Script" panose="030804020302050B0404" pitchFamily="66" charset="0"/>
              </a:rPr>
              <a:t>Via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1B6D97F7-4348-6B0B-A147-6ADA897E88E9}"/>
              </a:ext>
            </a:extLst>
          </p:cNvPr>
          <p:cNvSpPr txBox="1"/>
          <p:nvPr/>
        </p:nvSpPr>
        <p:spPr>
          <a:xfrm>
            <a:off x="582304" y="2255273"/>
            <a:ext cx="1083632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 - fortalecer a Vigilância em Saúde do Trabalhador (VISAT) e a integração com os demais componentes da Vigilância em Saúde</a:t>
            </a:r>
          </a:p>
          <a:p>
            <a:endParaRPr lang="pt-BR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pt-BR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II - promover a saúde e ambientes e processos de trabalhos saudáveis</a:t>
            </a:r>
          </a:p>
          <a:p>
            <a:endParaRPr lang="pt-BR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II - garantir a integralidade na atenção à saúde do trabalhador</a:t>
            </a:r>
          </a:p>
          <a:p>
            <a:endParaRPr lang="pt-BR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pt-BR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IV - ampliar o entendimento de que de que a saúde do trabalhador deve ser concebida como uma ação transversal, devendo a relação saúde-trabalho ser identificada em todos os pontos e instâncias da rede de atenção;</a:t>
            </a:r>
          </a:p>
          <a:p>
            <a:pPr algn="just"/>
            <a:endParaRPr lang="pt-BR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pt-BR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 - incorporar a categoria trabalho como determinante do processo saúde-doença dos indivíduos e da coletividade, incluindo-a nas análises de situação de saúde e nas ações de promoção em saúde;</a:t>
            </a:r>
          </a:p>
          <a:p>
            <a:pPr algn="just"/>
            <a:endParaRPr lang="pt-BR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pt-BR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VI - assegurar que a identificação da situação do trabalho dos usuários seja considerada nas ações e serviços de saúde do SUS</a:t>
            </a:r>
          </a:p>
          <a:p>
            <a:pPr algn="just"/>
            <a:endParaRPr lang="pt-BR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pt-BR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VII - assegurar a qualidade da atenção à saúde do trabalhador usuário do SUS.</a:t>
            </a:r>
          </a:p>
          <a:p>
            <a:endParaRPr lang="pt-BR" sz="1400" dirty="0"/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="" xmlns:a16="http://schemas.microsoft.com/office/drawing/2014/main" id="{CF48F7C4-CC2E-2BC9-B835-CB43410908D7}"/>
              </a:ext>
            </a:extLst>
          </p:cNvPr>
          <p:cNvSpPr/>
          <p:nvPr/>
        </p:nvSpPr>
        <p:spPr>
          <a:xfrm rot="20283615">
            <a:off x="1657835" y="2903589"/>
            <a:ext cx="7326784" cy="1872007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solidFill>
                  <a:srgbClr val="FF0000"/>
                </a:solidFill>
              </a:rPr>
              <a:t>Participação dos trabalhadores</a:t>
            </a:r>
          </a:p>
        </p:txBody>
      </p:sp>
    </p:spTree>
    <p:extLst>
      <p:ext uri="{BB962C8B-B14F-4D97-AF65-F5344CB8AC3E}">
        <p14:creationId xmlns:p14="http://schemas.microsoft.com/office/powerpoint/2010/main" val="1626345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ED0FD0B-DB49-38E3-4398-44F657D30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16402FBD-D956-2435-E181-705B8C338733}"/>
              </a:ext>
            </a:extLst>
          </p:cNvPr>
          <p:cNvSpPr txBox="1"/>
          <p:nvPr/>
        </p:nvSpPr>
        <p:spPr>
          <a:xfrm>
            <a:off x="3406347" y="925300"/>
            <a:ext cx="4510215" cy="769441"/>
          </a:xfrm>
          <a:prstGeom prst="rect">
            <a:avLst/>
          </a:prstGeom>
          <a:solidFill>
            <a:srgbClr val="D47F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atin typeface="Freestyle Script" panose="030804020302050B0404" pitchFamily="66" charset="0"/>
              </a:rPr>
              <a:t>Como chegar lá?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3C7C5EDF-EA3F-5B86-AECC-F01368C62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508" y="925300"/>
            <a:ext cx="1734064" cy="91770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EED50081-8B11-50EA-6989-452AC3AFE9EA}"/>
              </a:ext>
            </a:extLst>
          </p:cNvPr>
          <p:cNvSpPr txBox="1"/>
          <p:nvPr/>
        </p:nvSpPr>
        <p:spPr>
          <a:xfrm rot="20014085">
            <a:off x="8262550" y="480979"/>
            <a:ext cx="1128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latin typeface="Freestyle Script" panose="030804020302050B0404" pitchFamily="66" charset="0"/>
              </a:rPr>
              <a:t>Via</a:t>
            </a:r>
          </a:p>
        </p:txBody>
      </p:sp>
      <p:pic>
        <p:nvPicPr>
          <p:cNvPr id="10" name="Google Shape;434;g9195ead607_0_301">
            <a:extLst>
              <a:ext uri="{FF2B5EF4-FFF2-40B4-BE49-F238E27FC236}">
                <a16:creationId xmlns="" xmlns:a16="http://schemas.microsoft.com/office/drawing/2014/main" id="{3CAD9330-E711-6132-4286-615B0DC6627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5332" y="2097541"/>
            <a:ext cx="5439146" cy="3713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m 14">
            <a:extLst>
              <a:ext uri="{FF2B5EF4-FFF2-40B4-BE49-F238E27FC236}">
                <a16:creationId xmlns="" xmlns:a16="http://schemas.microsoft.com/office/drawing/2014/main" id="{AF53B4AD-5480-A036-79E7-EBF7957C7BF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7625" t="19986" r="17750" b="26862"/>
          <a:stretch/>
        </p:blipFill>
        <p:spPr>
          <a:xfrm>
            <a:off x="6664592" y="2640492"/>
            <a:ext cx="4592076" cy="3075123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="" xmlns:a16="http://schemas.microsoft.com/office/drawing/2014/main" id="{1A02433F-C1E6-F986-F6C9-DCE2E4B18F2D}"/>
              </a:ext>
            </a:extLst>
          </p:cNvPr>
          <p:cNvSpPr txBox="1"/>
          <p:nvPr/>
        </p:nvSpPr>
        <p:spPr>
          <a:xfrm>
            <a:off x="7981504" y="2218282"/>
            <a:ext cx="1770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00B0F0"/>
                </a:solidFill>
                <a:latin typeface="Abadi" panose="020F0502020204030204" pitchFamily="34" charset="0"/>
              </a:rPr>
              <a:t>VISAT no ES</a:t>
            </a:r>
          </a:p>
        </p:txBody>
      </p:sp>
    </p:spTree>
    <p:extLst>
      <p:ext uri="{BB962C8B-B14F-4D97-AF65-F5344CB8AC3E}">
        <p14:creationId xmlns:p14="http://schemas.microsoft.com/office/powerpoint/2010/main" val="1968096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0BA2E8D-3D49-2409-4B8A-7F0761E6C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09E7AC78-BEC6-6B03-F9E0-CA44E22B2E8F}"/>
              </a:ext>
            </a:extLst>
          </p:cNvPr>
          <p:cNvSpPr txBox="1"/>
          <p:nvPr/>
        </p:nvSpPr>
        <p:spPr>
          <a:xfrm>
            <a:off x="3585270" y="625331"/>
            <a:ext cx="4510215" cy="769441"/>
          </a:xfrm>
          <a:prstGeom prst="rect">
            <a:avLst/>
          </a:prstGeom>
          <a:solidFill>
            <a:srgbClr val="D47F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atin typeface="Freestyle Script" panose="030804020302050B0404" pitchFamily="66" charset="0"/>
              </a:rPr>
              <a:t>Como chegar lá?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756CAF13-A15C-CD71-9E4B-77284BA3F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508" y="843412"/>
            <a:ext cx="1734064" cy="91770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2D5ADB8D-D7A1-6F5B-2B29-7C067EAC18F8}"/>
              </a:ext>
            </a:extLst>
          </p:cNvPr>
          <p:cNvSpPr txBox="1"/>
          <p:nvPr/>
        </p:nvSpPr>
        <p:spPr>
          <a:xfrm rot="20014085">
            <a:off x="8262550" y="480979"/>
            <a:ext cx="1128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latin typeface="Freestyle Script" panose="030804020302050B0404" pitchFamily="66" charset="0"/>
              </a:rPr>
              <a:t>Via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="" xmlns:a16="http://schemas.microsoft.com/office/drawing/2014/main" id="{D4F3012D-AB4B-AF8D-6817-6A4853EBB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965" y="2346333"/>
            <a:ext cx="7134188" cy="3083385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="" xmlns:a16="http://schemas.microsoft.com/office/drawing/2014/main" id="{722E7234-21FC-E4F1-AEC7-099AB8981EBF}"/>
              </a:ext>
            </a:extLst>
          </p:cNvPr>
          <p:cNvSpPr txBox="1"/>
          <p:nvPr/>
        </p:nvSpPr>
        <p:spPr>
          <a:xfrm>
            <a:off x="914400" y="2779859"/>
            <a:ext cx="224931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sz="4800" b="1" dirty="0">
                <a:solidFill>
                  <a:srgbClr val="A742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VISAT</a:t>
            </a:r>
          </a:p>
          <a:p>
            <a:pPr algn="ctr">
              <a:spcBef>
                <a:spcPct val="0"/>
              </a:spcBef>
            </a:pPr>
            <a:r>
              <a:rPr lang="pt-BR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Vigilância em saúde do trabalhador</a:t>
            </a:r>
          </a:p>
        </p:txBody>
      </p:sp>
      <p:sp>
        <p:nvSpPr>
          <p:cNvPr id="25" name="Título 24">
            <a:extLst>
              <a:ext uri="{FF2B5EF4-FFF2-40B4-BE49-F238E27FC236}">
                <a16:creationId xmlns="" xmlns:a16="http://schemas.microsoft.com/office/drawing/2014/main" id="{C7843A93-D06F-3641-73A1-1DC22FB07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7978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625388" y="704734"/>
            <a:ext cx="7341572" cy="880792"/>
          </a:xfrm>
        </p:spPr>
        <p:txBody>
          <a:bodyPr/>
          <a:lstStyle/>
          <a:p>
            <a:r>
              <a:rPr lang="pt-BR" dirty="0"/>
              <a:t>Eixos temáticos da 5ª CNSTT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319646" y="2036618"/>
            <a:ext cx="95527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3200" b="1" spc="-100" dirty="0">
                <a:latin typeface="Segoe UI Semilight" panose="020B0402040204020203" pitchFamily="34" charset="0"/>
                <a:ea typeface="Segoe UI Historic" panose="020B0502040204020203" pitchFamily="34" charset="0"/>
                <a:cs typeface="Segoe UI Semilight" panose="020B0402040204020203" pitchFamily="34" charset="0"/>
              </a:rPr>
              <a:t>Eixo 1: </a:t>
            </a:r>
            <a:r>
              <a:rPr lang="pt-BR" sz="3200" spc="-100" dirty="0">
                <a:latin typeface="Segoe UI Semilight" panose="020B0402040204020203" pitchFamily="34" charset="0"/>
                <a:ea typeface="Segoe UI Historic" panose="020B0502040204020203" pitchFamily="34" charset="0"/>
                <a:cs typeface="Segoe UI Semilight" panose="020B0402040204020203" pitchFamily="34" charset="0"/>
              </a:rPr>
              <a:t>A Política Nacional de Saúde do Trabalhador e da Trabalhadora (PNSTT)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3200" b="1" spc="-100" dirty="0">
                <a:latin typeface="Segoe UI Semilight" panose="020B0402040204020203" pitchFamily="34" charset="0"/>
                <a:ea typeface="Segoe UI Historic" panose="020B0502040204020203" pitchFamily="34" charset="0"/>
                <a:cs typeface="Segoe UI Semilight" panose="020B0402040204020203" pitchFamily="34" charset="0"/>
              </a:rPr>
              <a:t>Eixo 2: </a:t>
            </a:r>
            <a:r>
              <a:rPr lang="pt-BR" sz="3200" spc="-100" dirty="0">
                <a:latin typeface="Segoe UI Semilight" panose="020B0402040204020203" pitchFamily="34" charset="0"/>
                <a:ea typeface="Segoe UI Historic" panose="020B0502040204020203" pitchFamily="34" charset="0"/>
                <a:cs typeface="Segoe UI Semilight" panose="020B0402040204020203" pitchFamily="34" charset="0"/>
              </a:rPr>
              <a:t>As novas relações de trabalho e a STT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3200" b="1" spc="-100" dirty="0">
                <a:latin typeface="Segoe UI Semilight" panose="020B0402040204020203" pitchFamily="34" charset="0"/>
                <a:ea typeface="Segoe UI Historic" panose="020B0502040204020203" pitchFamily="34" charset="0"/>
                <a:cs typeface="Segoe UI Semilight" panose="020B0402040204020203" pitchFamily="34" charset="0"/>
              </a:rPr>
              <a:t>Eixo 3: </a:t>
            </a:r>
            <a:r>
              <a:rPr lang="pt-BR" sz="3200" spc="-100" dirty="0">
                <a:latin typeface="Segoe UI Semilight" panose="020B0402040204020203" pitchFamily="34" charset="0"/>
                <a:ea typeface="Segoe UI Historic" panose="020B0502040204020203" pitchFamily="34" charset="0"/>
                <a:cs typeface="Segoe UI Semilight" panose="020B0402040204020203" pitchFamily="34" charset="0"/>
              </a:rPr>
              <a:t>Participação popular na STT para o Controle Social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9035935" y="5880001"/>
            <a:ext cx="2691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spc="-100" dirty="0">
                <a:latin typeface="Segoe UI Semilight" panose="020B0402040204020203" pitchFamily="34" charset="0"/>
                <a:ea typeface="Segoe UI Historic" panose="020B0502040204020203" pitchFamily="34" charset="0"/>
                <a:cs typeface="Segoe UI Semilight" panose="020B0402040204020203" pitchFamily="34" charset="0"/>
              </a:rPr>
              <a:t>(</a:t>
            </a:r>
            <a:r>
              <a:rPr lang="pt-BR" sz="1400" spc="-100" dirty="0">
                <a:latin typeface="Segoe UI Semilight" panose="020B0402040204020203" pitchFamily="34" charset="0"/>
                <a:ea typeface="Segoe UI Historic" panose="020B0502040204020203" pitchFamily="34" charset="0"/>
                <a:cs typeface="Segoe UI Semilight" panose="020B0402040204020203" pitchFamily="34" charset="0"/>
                <a:hlinkClick r:id="rId2"/>
              </a:rPr>
              <a:t>Documento orientador – CNS, 2024</a:t>
            </a:r>
            <a:r>
              <a:rPr lang="pt-BR" sz="1400" spc="-100" dirty="0">
                <a:latin typeface="Segoe UI Semilight" panose="020B0402040204020203" pitchFamily="34" charset="0"/>
                <a:ea typeface="Segoe UI Historic" panose="020B0502040204020203" pitchFamily="34" charset="0"/>
                <a:cs typeface="Segoe UI Semilight" panose="020B0402040204020203" pitchFamily="34" charset="0"/>
              </a:rPr>
              <a:t>)</a:t>
            </a:r>
            <a:endParaRPr lang="pt-BR" sz="1400" b="1" spc="-100" dirty="0">
              <a:latin typeface="Segoe UI Semilight" panose="020B0402040204020203" pitchFamily="34" charset="0"/>
              <a:ea typeface="Segoe UI Historic" panose="020B05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738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2C734B8-BDF3-2AAA-18BC-5ECC12092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D27D85EA-223B-730B-2C96-51C524BABE47}"/>
              </a:ext>
            </a:extLst>
          </p:cNvPr>
          <p:cNvSpPr txBox="1"/>
          <p:nvPr/>
        </p:nvSpPr>
        <p:spPr>
          <a:xfrm>
            <a:off x="3585270" y="625331"/>
            <a:ext cx="4510215" cy="769441"/>
          </a:xfrm>
          <a:prstGeom prst="rect">
            <a:avLst/>
          </a:prstGeom>
          <a:solidFill>
            <a:srgbClr val="D47F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atin typeface="Freestyle Script" panose="030804020302050B0404" pitchFamily="66" charset="0"/>
              </a:rPr>
              <a:t>Como chegar lá?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3D8EE411-EEDC-7175-0793-FDFDBAE8F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508" y="843412"/>
            <a:ext cx="1734064" cy="91770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71E1AF3F-FC3C-4A8F-8CE0-8F5ED31D911E}"/>
              </a:ext>
            </a:extLst>
          </p:cNvPr>
          <p:cNvSpPr txBox="1"/>
          <p:nvPr/>
        </p:nvSpPr>
        <p:spPr>
          <a:xfrm rot="20014085">
            <a:off x="8262550" y="480979"/>
            <a:ext cx="1128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latin typeface="Freestyle Script" panose="030804020302050B0404" pitchFamily="66" charset="0"/>
              </a:rPr>
              <a:t>Via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="" xmlns:a16="http://schemas.microsoft.com/office/drawing/2014/main" id="{B1CF0CDC-C78D-2F93-A0AB-E32F6B1001FF}"/>
              </a:ext>
            </a:extLst>
          </p:cNvPr>
          <p:cNvSpPr txBox="1"/>
          <p:nvPr/>
        </p:nvSpPr>
        <p:spPr>
          <a:xfrm>
            <a:off x="1009934" y="2244060"/>
            <a:ext cx="224931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sz="4800" b="1" dirty="0">
                <a:solidFill>
                  <a:srgbClr val="A742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CISTT</a:t>
            </a:r>
          </a:p>
          <a:p>
            <a:pPr algn="ctr">
              <a:spcBef>
                <a:spcPct val="0"/>
              </a:spcBef>
            </a:pPr>
            <a:r>
              <a:rPr lang="pt-BR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Comissão intersetorial de saúde do trabalhador e da trabalhadora 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="" xmlns:a16="http://schemas.microsoft.com/office/drawing/2014/main" id="{59E4AFDD-083F-A955-5B37-DB9385CEFAC1}"/>
              </a:ext>
            </a:extLst>
          </p:cNvPr>
          <p:cNvSpPr txBox="1"/>
          <p:nvPr/>
        </p:nvSpPr>
        <p:spPr>
          <a:xfrm>
            <a:off x="3449634" y="2049898"/>
            <a:ext cx="757170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latin typeface="rawline"/>
              </a:rPr>
              <a:t>“</a:t>
            </a:r>
            <a:r>
              <a:rPr lang="pt-BR" sz="2400" b="0" i="0" dirty="0">
                <a:effectLst/>
                <a:latin typeface="rawline"/>
              </a:rPr>
              <a:t>A Comissão Intersetorial de Saúde do Trabalhador e da Trabalhadora (CISTT) foi estabelecida pela Lei Orgânica da Saúde 8.080 de 1990, com o propósito de assessorar os conselhos de saúde em questões relacionadas à saúde </a:t>
            </a:r>
            <a:r>
              <a:rPr lang="pt-BR" sz="2400" b="0" i="0" dirty="0" smtClean="0">
                <a:effectLst/>
                <a:latin typeface="rawline"/>
              </a:rPr>
              <a:t>do trabalhador e da trabalhadora. </a:t>
            </a:r>
            <a:r>
              <a:rPr lang="pt-BR" sz="2400" b="0" i="0" dirty="0">
                <a:effectLst/>
                <a:latin typeface="rawline"/>
              </a:rPr>
              <a:t>Seu objetivo é articular políticas e programas relevantes para a saúde dos trabalhadores, mesmo que não estejam diretamente ligados ao </a:t>
            </a:r>
            <a:r>
              <a:rPr lang="pt-BR" sz="2400" b="0" i="0" strike="noStrike" dirty="0">
                <a:effectLst/>
                <a:latin typeface="rawline"/>
              </a:rPr>
              <a:t>Sistema Único de Saúde</a:t>
            </a:r>
            <a:r>
              <a:rPr lang="pt-BR" sz="2400" b="0" i="0" dirty="0">
                <a:effectLst/>
                <a:latin typeface="rawline"/>
              </a:rPr>
              <a:t> (SUS), mas tenham relação ou interface com a área.”</a:t>
            </a:r>
            <a:endParaRPr lang="pt-BR" sz="2400" dirty="0"/>
          </a:p>
        </p:txBody>
      </p:sp>
      <p:sp>
        <p:nvSpPr>
          <p:cNvPr id="22" name="CaixaDeTexto 21">
            <a:extLst>
              <a:ext uri="{FF2B5EF4-FFF2-40B4-BE49-F238E27FC236}">
                <a16:creationId xmlns="" xmlns:a16="http://schemas.microsoft.com/office/drawing/2014/main" id="{E9050048-F2CD-76BB-5BF4-EDA09CF23CB4}"/>
              </a:ext>
            </a:extLst>
          </p:cNvPr>
          <p:cNvSpPr txBox="1"/>
          <p:nvPr/>
        </p:nvSpPr>
        <p:spPr>
          <a:xfrm>
            <a:off x="2684060" y="5819321"/>
            <a:ext cx="7629712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Espaço estratégico de articulação e participação social</a:t>
            </a:r>
          </a:p>
        </p:txBody>
      </p:sp>
    </p:spTree>
    <p:extLst>
      <p:ext uri="{BB962C8B-B14F-4D97-AF65-F5344CB8AC3E}">
        <p14:creationId xmlns:p14="http://schemas.microsoft.com/office/powerpoint/2010/main" val="2541928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89D6874-F8F2-4A5F-F4E3-D17844BBF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2CFAF657-BE99-CE19-3731-EC663C0CDCB4}"/>
              </a:ext>
            </a:extLst>
          </p:cNvPr>
          <p:cNvSpPr txBox="1"/>
          <p:nvPr/>
        </p:nvSpPr>
        <p:spPr>
          <a:xfrm>
            <a:off x="3585270" y="625331"/>
            <a:ext cx="4510215" cy="769441"/>
          </a:xfrm>
          <a:prstGeom prst="rect">
            <a:avLst/>
          </a:prstGeom>
          <a:solidFill>
            <a:srgbClr val="D47F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atin typeface="Freestyle Script" panose="030804020302050B0404" pitchFamily="66" charset="0"/>
              </a:rPr>
              <a:t>Como chegar lá?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64B3DD4E-DC14-877B-C2A9-B11984DE7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508" y="843412"/>
            <a:ext cx="1734064" cy="91770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FD08D43E-E455-12BA-35B7-0AF637ADF72A}"/>
              </a:ext>
            </a:extLst>
          </p:cNvPr>
          <p:cNvSpPr txBox="1"/>
          <p:nvPr/>
        </p:nvSpPr>
        <p:spPr>
          <a:xfrm rot="20014085">
            <a:off x="8262550" y="480979"/>
            <a:ext cx="1128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latin typeface="Freestyle Script" panose="030804020302050B0404" pitchFamily="66" charset="0"/>
              </a:rPr>
              <a:t>Via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="" xmlns:a16="http://schemas.microsoft.com/office/drawing/2014/main" id="{866358B3-C89F-4D95-AC40-4874C6C89279}"/>
              </a:ext>
            </a:extLst>
          </p:cNvPr>
          <p:cNvSpPr txBox="1"/>
          <p:nvPr/>
        </p:nvSpPr>
        <p:spPr>
          <a:xfrm>
            <a:off x="750627" y="2397948"/>
            <a:ext cx="224931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sz="4800" b="1" dirty="0" err="1">
                <a:solidFill>
                  <a:srgbClr val="A742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Cerest</a:t>
            </a:r>
            <a:endParaRPr lang="pt-BR" sz="4800" b="1" dirty="0">
              <a:solidFill>
                <a:srgbClr val="A742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  <a:p>
            <a:pPr algn="ctr">
              <a:spcBef>
                <a:spcPct val="0"/>
              </a:spcBef>
            </a:pPr>
            <a:r>
              <a:rPr lang="pt-BR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Centro de referência em saúde do trabalhador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CC403E66-1DAC-0721-DE25-8C36C84B2C7C}"/>
              </a:ext>
            </a:extLst>
          </p:cNvPr>
          <p:cNvSpPr txBox="1"/>
          <p:nvPr/>
        </p:nvSpPr>
        <p:spPr>
          <a:xfrm>
            <a:off x="3150064" y="1885563"/>
            <a:ext cx="75866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 </a:t>
            </a:r>
            <a:r>
              <a:rPr lang="pt-BR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Cerest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é um serviço especializado inserido na RAS, que deve desenvolver, em seu âmbito de atuação, ações articuladas com os demais pontos da rede de atenção e vigilância, em interlocução contínua com o controle social e espaços de gestão. É um componente estratégico da </a:t>
            </a:r>
            <a:r>
              <a:rPr lang="pt-BR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Renast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responsável pelo apoio institucional, técnico e pedagógico em Saúde do Trabalhador no território de sua abrangência.</a:t>
            </a:r>
            <a:endParaRPr lang="pt-BR" sz="2000" dirty="0"/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6DE05EAF-1C81-0A9E-7A6E-11A171081B4D}"/>
              </a:ext>
            </a:extLst>
          </p:cNvPr>
          <p:cNvSpPr txBox="1"/>
          <p:nvPr/>
        </p:nvSpPr>
        <p:spPr>
          <a:xfrm>
            <a:off x="2344233" y="5492705"/>
            <a:ext cx="750353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u="sng" dirty="0">
                <a:solidFill>
                  <a:srgbClr val="FF0000"/>
                </a:solidFill>
              </a:rPr>
              <a:t>Importante</a:t>
            </a:r>
            <a:r>
              <a:rPr lang="pt-BR" dirty="0"/>
              <a:t>: As ações do CEREST não devem ser confundidas com as do SESMT (Serviço Especializado em Engenharia de Segurança e Medicina do Trabalho)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1BDC08A8-67BE-0321-5485-9931DDC8C210}"/>
              </a:ext>
            </a:extLst>
          </p:cNvPr>
          <p:cNvSpPr txBox="1"/>
          <p:nvPr/>
        </p:nvSpPr>
        <p:spPr>
          <a:xfrm>
            <a:off x="3150063" y="4424776"/>
            <a:ext cx="77544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</a:rPr>
              <a:t>Em nenhuma hipótese o </a:t>
            </a:r>
            <a:r>
              <a:rPr lang="pt-BR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Cerest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</a:rPr>
              <a:t> pode assumir atividades que o caracterize como porta de entrada do sistema de atenção à saúde.</a:t>
            </a:r>
          </a:p>
        </p:txBody>
      </p:sp>
    </p:spTree>
    <p:extLst>
      <p:ext uri="{BB962C8B-B14F-4D97-AF65-F5344CB8AC3E}">
        <p14:creationId xmlns:p14="http://schemas.microsoft.com/office/powerpoint/2010/main" val="247514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3300EC72-904C-28E3-8ADA-7909205BE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5E6E22A5-F754-F01B-4A4B-05A46F475715}"/>
              </a:ext>
            </a:extLst>
          </p:cNvPr>
          <p:cNvSpPr txBox="1"/>
          <p:nvPr/>
        </p:nvSpPr>
        <p:spPr>
          <a:xfrm>
            <a:off x="3585270" y="625331"/>
            <a:ext cx="4510215" cy="769441"/>
          </a:xfrm>
          <a:prstGeom prst="rect">
            <a:avLst/>
          </a:prstGeom>
          <a:solidFill>
            <a:srgbClr val="D47F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atin typeface="Freestyle Script" panose="030804020302050B0404" pitchFamily="66" charset="0"/>
              </a:rPr>
              <a:t>Como chegar lá?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910260E9-8262-B937-9277-4994C5241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508" y="843412"/>
            <a:ext cx="1734064" cy="91770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FFAF869F-49DA-D478-5F56-D29C361F2EA4}"/>
              </a:ext>
            </a:extLst>
          </p:cNvPr>
          <p:cNvSpPr txBox="1"/>
          <p:nvPr/>
        </p:nvSpPr>
        <p:spPr>
          <a:xfrm rot="20014085">
            <a:off x="8262550" y="480979"/>
            <a:ext cx="1128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latin typeface="Freestyle Script" panose="030804020302050B0404" pitchFamily="66" charset="0"/>
              </a:rPr>
              <a:t>Via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="" xmlns:a16="http://schemas.microsoft.com/office/drawing/2014/main" id="{57D7182F-6D9D-4E41-2038-497D4E4EF2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9816539"/>
              </p:ext>
            </p:extLst>
          </p:nvPr>
        </p:nvGraphicFramePr>
        <p:xfrm>
          <a:off x="1776377" y="125821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818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C2E47046-9AAF-24E3-6BF9-AE2D911A2B60}"/>
              </a:ext>
            </a:extLst>
          </p:cNvPr>
          <p:cNvSpPr txBox="1"/>
          <p:nvPr/>
        </p:nvSpPr>
        <p:spPr>
          <a:xfrm rot="20734766">
            <a:off x="3797303" y="2213544"/>
            <a:ext cx="65178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dirty="0">
                <a:solidFill>
                  <a:srgbClr val="A74286"/>
                </a:solidFill>
                <a:latin typeface="Freestyle Script" panose="030804020302050B0404" pitchFamily="66" charset="0"/>
              </a:rPr>
              <a:t>Bom Trabalho!!!</a:t>
            </a:r>
          </a:p>
        </p:txBody>
      </p:sp>
    </p:spTree>
    <p:extLst>
      <p:ext uri="{BB962C8B-B14F-4D97-AF65-F5344CB8AC3E}">
        <p14:creationId xmlns:p14="http://schemas.microsoft.com/office/powerpoint/2010/main" val="3344961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3" b="37682"/>
          <a:stretch/>
        </p:blipFill>
        <p:spPr>
          <a:xfrm>
            <a:off x="0" y="4757058"/>
            <a:ext cx="12192000" cy="2009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" t="13928" r="3389" b="13928"/>
          <a:stretch/>
        </p:blipFill>
        <p:spPr>
          <a:xfrm>
            <a:off x="808351" y="874919"/>
            <a:ext cx="6037867" cy="3272763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7164722" y="934138"/>
            <a:ext cx="4264429" cy="3584442"/>
            <a:chOff x="6948591" y="950764"/>
            <a:chExt cx="4264429" cy="3584442"/>
          </a:xfrm>
        </p:grpSpPr>
        <p:pic>
          <p:nvPicPr>
            <p:cNvPr id="19" name="Imagem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5" t="73809" r="300" b="12143"/>
            <a:stretch/>
          </p:blipFill>
          <p:spPr>
            <a:xfrm>
              <a:off x="6948591" y="3934606"/>
              <a:ext cx="4264429" cy="600600"/>
            </a:xfrm>
            <a:prstGeom prst="rect">
              <a:avLst/>
            </a:prstGeom>
          </p:spPr>
        </p:pic>
        <p:grpSp>
          <p:nvGrpSpPr>
            <p:cNvPr id="5" name="Grupo 4"/>
            <p:cNvGrpSpPr/>
            <p:nvPr/>
          </p:nvGrpSpPr>
          <p:grpSpPr>
            <a:xfrm>
              <a:off x="7491818" y="950764"/>
              <a:ext cx="3177976" cy="2646913"/>
              <a:chOff x="7899137" y="853661"/>
              <a:chExt cx="3177976" cy="2646913"/>
            </a:xfrm>
          </p:grpSpPr>
          <p:grpSp>
            <p:nvGrpSpPr>
              <p:cNvPr id="4" name="Grupo 3"/>
              <p:cNvGrpSpPr/>
              <p:nvPr/>
            </p:nvGrpSpPr>
            <p:grpSpPr>
              <a:xfrm>
                <a:off x="8294857" y="853661"/>
                <a:ext cx="2386539" cy="1927790"/>
                <a:chOff x="8120290" y="808417"/>
                <a:chExt cx="2386539" cy="1927790"/>
              </a:xfrm>
            </p:grpSpPr>
            <p:pic>
              <p:nvPicPr>
                <p:cNvPr id="9" name="Imagem 8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13556" t="25283" r="12405" b="6959"/>
                <a:stretch/>
              </p:blipFill>
              <p:spPr>
                <a:xfrm>
                  <a:off x="8528884" y="1126977"/>
                  <a:ext cx="1569349" cy="1609230"/>
                </a:xfrm>
                <a:prstGeom prst="rect">
                  <a:avLst/>
                </a:prstGeom>
              </p:spPr>
            </p:pic>
            <p:sp>
              <p:nvSpPr>
                <p:cNvPr id="20" name="Retângulo 19"/>
                <p:cNvSpPr/>
                <p:nvPr/>
              </p:nvSpPr>
              <p:spPr>
                <a:xfrm>
                  <a:off x="8120290" y="808417"/>
                  <a:ext cx="2386539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pt-BR" sz="1400" spc="-100" dirty="0">
                      <a:latin typeface="Segoe UI Black" panose="020B0A02040204020203" pitchFamily="34" charset="0"/>
                      <a:ea typeface="Segoe UI Black" panose="020B0A02040204020203" pitchFamily="34" charset="0"/>
                      <a:cs typeface="Segoe UI Semilight" panose="020B0402040204020203" pitchFamily="34" charset="0"/>
                    </a:rPr>
                    <a:t>SAIBA MAIS</a:t>
                  </a:r>
                  <a:endParaRPr lang="pt-BR" sz="1400" dirty="0">
                    <a:latin typeface="Segoe UI Black" panose="020B0A02040204020203" pitchFamily="34" charset="0"/>
                    <a:ea typeface="Segoe UI Black" panose="020B0A02040204020203" pitchFamily="34" charset="0"/>
                  </a:endParaRPr>
                </a:p>
              </p:txBody>
            </p:sp>
          </p:grpSp>
          <p:sp>
            <p:nvSpPr>
              <p:cNvPr id="21" name="CaixaDeTexto 20"/>
              <p:cNvSpPr txBox="1"/>
              <p:nvPr/>
            </p:nvSpPr>
            <p:spPr>
              <a:xfrm>
                <a:off x="7899137" y="2977354"/>
                <a:ext cx="31779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spc="-100" dirty="0">
                    <a:latin typeface="Segoe UI Semilight" panose="020B0402040204020203" pitchFamily="34" charset="0"/>
                    <a:ea typeface="Segoe UI Historic" panose="020B0502040204020203" pitchFamily="34" charset="0"/>
                    <a:cs typeface="Segoe UI Semilight" panose="020B0402040204020203" pitchFamily="34" charset="0"/>
                    <a:hlinkClick r:id="rId7"/>
                  </a:rPr>
                  <a:t>https://saude.es.gov.br/etapa-nacional-5a-conferencia-de-saude-trabalhadores</a:t>
                </a:r>
                <a:endParaRPr lang="pt-BR" sz="1400" b="1" spc="-100" dirty="0">
                  <a:latin typeface="Segoe UI Semilight" panose="020B0402040204020203" pitchFamily="34" charset="0"/>
                  <a:ea typeface="Segoe UI Historic" panose="020B0502040204020203" pitchFamily="34" charset="0"/>
                  <a:cs typeface="Segoe UI Semilight" panose="020B0402040204020203" pitchFamily="34" charset="0"/>
                </a:endParaRPr>
              </a:p>
            </p:txBody>
          </p:sp>
        </p:grpSp>
      </p:grpSp>
      <p:sp>
        <p:nvSpPr>
          <p:cNvPr id="11" name="CaixaDeTexto 10"/>
          <p:cNvSpPr txBox="1"/>
          <p:nvPr/>
        </p:nvSpPr>
        <p:spPr>
          <a:xfrm>
            <a:off x="2500150" y="3057831"/>
            <a:ext cx="3875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spc="-100" dirty="0">
                <a:latin typeface="Segoe UI Semilight" panose="020B0402040204020203" pitchFamily="34" charset="0"/>
                <a:ea typeface="Segoe UI Historic" panose="020B0502040204020203" pitchFamily="34" charset="0"/>
                <a:cs typeface="Segoe UI Semilight" panose="020B0402040204020203" pitchFamily="34" charset="0"/>
              </a:rPr>
              <a:t>Etapas municipais, regionais e estadual do Espírito Santo</a:t>
            </a:r>
          </a:p>
        </p:txBody>
      </p:sp>
    </p:spTree>
    <p:extLst>
      <p:ext uri="{BB962C8B-B14F-4D97-AF65-F5344CB8AC3E}">
        <p14:creationId xmlns:p14="http://schemas.microsoft.com/office/powerpoint/2010/main" val="3769109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369373" y="1585526"/>
            <a:ext cx="9453254" cy="3667976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pt-BR" sz="3600" dirty="0"/>
              <a:t>As conferências de saúde dos trabalhadores e das trabalhadoras </a:t>
            </a:r>
            <a:r>
              <a:rPr lang="pt-BR" sz="3600" b="1" dirty="0">
                <a:solidFill>
                  <a:srgbClr val="2D32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permitem que a população contribua para a formulação de políticas públicas e direcione as ações de governo</a:t>
            </a:r>
            <a:r>
              <a:rPr lang="pt-BR" sz="3600" dirty="0"/>
              <a:t>, em todas as esferas da federação, em um sistema descentralizado e integrado de saúde.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035935" y="5880001"/>
            <a:ext cx="2691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spc="-100" dirty="0">
                <a:latin typeface="Segoe UI Semilight" panose="020B0402040204020203" pitchFamily="34" charset="0"/>
                <a:ea typeface="Segoe UI Historic" panose="020B0502040204020203" pitchFamily="34" charset="0"/>
                <a:cs typeface="Segoe UI Semilight" panose="020B0402040204020203" pitchFamily="34" charset="0"/>
              </a:rPr>
              <a:t>(</a:t>
            </a:r>
            <a:r>
              <a:rPr lang="pt-BR" sz="1400" spc="-100" dirty="0">
                <a:latin typeface="Segoe UI Semilight" panose="020B0402040204020203" pitchFamily="34" charset="0"/>
                <a:ea typeface="Segoe UI Historic" panose="020B0502040204020203" pitchFamily="34" charset="0"/>
                <a:cs typeface="Segoe UI Semilight" panose="020B0402040204020203" pitchFamily="34" charset="0"/>
                <a:hlinkClick r:id="rId2"/>
              </a:rPr>
              <a:t>Homepage 5ªCNSTT – CNS, 2024</a:t>
            </a:r>
            <a:r>
              <a:rPr lang="pt-BR" sz="1400" spc="-100" dirty="0">
                <a:latin typeface="Segoe UI Semilight" panose="020B0402040204020203" pitchFamily="34" charset="0"/>
                <a:ea typeface="Segoe UI Historic" panose="020B0502040204020203" pitchFamily="34" charset="0"/>
                <a:cs typeface="Segoe UI Semilight" panose="020B0402040204020203" pitchFamily="34" charset="0"/>
              </a:rPr>
              <a:t>)</a:t>
            </a:r>
            <a:endParaRPr lang="pt-BR" sz="1400" b="1" spc="-100" dirty="0">
              <a:latin typeface="Segoe UI Semilight" panose="020B0402040204020203" pitchFamily="34" charset="0"/>
              <a:ea typeface="Segoe UI Historic" panose="020B05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826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369373" y="1585526"/>
            <a:ext cx="9453254" cy="3667976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pt-BR" sz="3600" dirty="0"/>
              <a:t>As conferências de saúde dos trabalhadores e das trabalhadoras </a:t>
            </a:r>
            <a:r>
              <a:rPr lang="pt-BR" sz="3600" b="1" dirty="0">
                <a:solidFill>
                  <a:srgbClr val="2D32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permitem que a população contribua para a formulação de políticas públicas e direcione as ações de governo</a:t>
            </a:r>
            <a:r>
              <a:rPr lang="pt-BR" sz="3600" dirty="0"/>
              <a:t>, em todas as esferas da federação, em um sistema descentralizado e integrado de saúde.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035935" y="5880001"/>
            <a:ext cx="2691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spc="-100" dirty="0">
                <a:latin typeface="Segoe UI Semilight" panose="020B0402040204020203" pitchFamily="34" charset="0"/>
                <a:ea typeface="Segoe UI Historic" panose="020B0502040204020203" pitchFamily="34" charset="0"/>
                <a:cs typeface="Segoe UI Semilight" panose="020B0402040204020203" pitchFamily="34" charset="0"/>
              </a:rPr>
              <a:t>(</a:t>
            </a:r>
            <a:r>
              <a:rPr lang="pt-BR" sz="1400" spc="-100" dirty="0">
                <a:latin typeface="Segoe UI Semilight" panose="020B0402040204020203" pitchFamily="34" charset="0"/>
                <a:ea typeface="Segoe UI Historic" panose="020B0502040204020203" pitchFamily="34" charset="0"/>
                <a:cs typeface="Segoe UI Semilight" panose="020B0402040204020203" pitchFamily="34" charset="0"/>
                <a:hlinkClick r:id="rId2"/>
              </a:rPr>
              <a:t>Homepage 5ªCNSTT – CNS, 2024</a:t>
            </a:r>
            <a:r>
              <a:rPr lang="pt-BR" sz="1400" spc="-100" dirty="0">
                <a:latin typeface="Segoe UI Semilight" panose="020B0402040204020203" pitchFamily="34" charset="0"/>
                <a:ea typeface="Segoe UI Historic" panose="020B0502040204020203" pitchFamily="34" charset="0"/>
                <a:cs typeface="Segoe UI Semilight" panose="020B0402040204020203" pitchFamily="34" charset="0"/>
              </a:rPr>
              <a:t>)</a:t>
            </a:r>
            <a:endParaRPr lang="pt-BR" sz="1400" b="1" spc="-100" dirty="0">
              <a:latin typeface="Segoe UI Semilight" panose="020B0402040204020203" pitchFamily="34" charset="0"/>
              <a:ea typeface="Segoe UI Historic" panose="020B05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 flipV="1">
            <a:off x="9119286" y="4448433"/>
            <a:ext cx="1482811" cy="8237"/>
          </a:xfrm>
          <a:prstGeom prst="line">
            <a:avLst/>
          </a:prstGeom>
          <a:ln w="57150">
            <a:solidFill>
              <a:srgbClr val="A742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V="1">
            <a:off x="2360140" y="5083169"/>
            <a:ext cx="7393460" cy="11936"/>
          </a:xfrm>
          <a:prstGeom prst="line">
            <a:avLst/>
          </a:prstGeom>
          <a:ln w="57150">
            <a:solidFill>
              <a:srgbClr val="A742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133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344660" y="1256013"/>
            <a:ext cx="9453254" cy="1676658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14000"/>
              </a:lnSpc>
              <a:buNone/>
            </a:pPr>
            <a:r>
              <a:rPr lang="pt-BR" sz="3600" b="1" dirty="0">
                <a:solidFill>
                  <a:srgbClr val="A742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SAÚDE DO TRABALHADOR E DA TRABALHADORA COMO DIREITO HUMANO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56055" y="2964360"/>
            <a:ext cx="3550508" cy="769441"/>
          </a:xfrm>
          <a:prstGeom prst="rect">
            <a:avLst/>
          </a:prstGeom>
          <a:solidFill>
            <a:srgbClr val="6EBE4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atin typeface="Freestyle Script" panose="030804020302050B0404" pitchFamily="66" charset="0"/>
              </a:rPr>
              <a:t>O que isso significa?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022390" y="3974759"/>
            <a:ext cx="7385222" cy="769441"/>
          </a:xfrm>
          <a:prstGeom prst="rect">
            <a:avLst/>
          </a:prstGeom>
          <a:solidFill>
            <a:srgbClr val="FEB6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atin typeface="Freestyle Script" panose="030804020302050B0404" pitchFamily="66" charset="0"/>
              </a:rPr>
              <a:t>O que é preciso para ter esse direito garantido?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962400" y="5016847"/>
            <a:ext cx="7405817" cy="769441"/>
          </a:xfrm>
          <a:prstGeom prst="rect">
            <a:avLst/>
          </a:prstGeom>
          <a:solidFill>
            <a:srgbClr val="A7428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atin typeface="Freestyle Script" panose="030804020302050B0404" pitchFamily="66" charset="0"/>
              </a:rPr>
              <a:t>Qual a distância entre o ideal e a realidade?</a:t>
            </a:r>
          </a:p>
        </p:txBody>
      </p:sp>
    </p:spTree>
    <p:extLst>
      <p:ext uri="{BB962C8B-B14F-4D97-AF65-F5344CB8AC3E}">
        <p14:creationId xmlns:p14="http://schemas.microsoft.com/office/powerpoint/2010/main" val="2284940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855308" y="4909751"/>
            <a:ext cx="7644714" cy="1021492"/>
          </a:xfrm>
          <a:prstGeom prst="rect">
            <a:avLst/>
          </a:prstGeom>
          <a:solidFill>
            <a:srgbClr val="D47F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344660" y="1142747"/>
            <a:ext cx="9453254" cy="1676658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14000"/>
              </a:lnSpc>
              <a:buNone/>
            </a:pPr>
            <a:r>
              <a:rPr lang="pt-BR" sz="3600" b="1" dirty="0">
                <a:solidFill>
                  <a:srgbClr val="A742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SAÚDE DO TRABALHADOR E DA TRABALHADORA COMO DIREITO HUMANO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56055" y="2964360"/>
            <a:ext cx="3550508" cy="769441"/>
          </a:xfrm>
          <a:prstGeom prst="rect">
            <a:avLst/>
          </a:prstGeom>
          <a:solidFill>
            <a:srgbClr val="6EBE4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atin typeface="Freestyle Script" panose="030804020302050B0404" pitchFamily="66" charset="0"/>
              </a:rPr>
              <a:t>O que isso significa?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09536" y="3937055"/>
            <a:ext cx="9988378" cy="769441"/>
          </a:xfrm>
          <a:prstGeom prst="rect">
            <a:avLst/>
          </a:prstGeom>
          <a:solidFill>
            <a:srgbClr val="FEB6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atin typeface="Freestyle Script" panose="030804020302050B0404" pitchFamily="66" charset="0"/>
              </a:rPr>
              <a:t>O que nos falta? O que é preciso para ter esse direito garantido?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962400" y="5016847"/>
            <a:ext cx="7405817" cy="769441"/>
          </a:xfrm>
          <a:prstGeom prst="rect">
            <a:avLst/>
          </a:prstGeom>
          <a:solidFill>
            <a:srgbClr val="A7428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solidFill>
                  <a:schemeClr val="bg1"/>
                </a:solidFill>
                <a:latin typeface="Freestyle Script" panose="030804020302050B0404" pitchFamily="66" charset="0"/>
              </a:rPr>
              <a:t>Qual a distância entre o ideal e a realidade?</a:t>
            </a:r>
          </a:p>
        </p:txBody>
      </p:sp>
    </p:spTree>
    <p:extLst>
      <p:ext uri="{BB962C8B-B14F-4D97-AF65-F5344CB8AC3E}">
        <p14:creationId xmlns:p14="http://schemas.microsoft.com/office/powerpoint/2010/main" val="635607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501262" y="1788607"/>
            <a:ext cx="5081942" cy="4229540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1750542" y="3277398"/>
            <a:ext cx="4510215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atin typeface="Freestyle Script" panose="030804020302050B0404" pitchFamily="66" charset="0"/>
              </a:rPr>
              <a:t>De onde estamos partindo?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59026" y="1671255"/>
            <a:ext cx="4510215" cy="769441"/>
          </a:xfrm>
          <a:prstGeom prst="rect">
            <a:avLst/>
          </a:prstGeom>
          <a:solidFill>
            <a:srgbClr val="FEB6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atin typeface="Freestyle Script" panose="030804020302050B0404" pitchFamily="66" charset="0"/>
              </a:rPr>
              <a:t>Para onde queremos ir?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291017" y="4722943"/>
            <a:ext cx="4510215" cy="769441"/>
          </a:xfrm>
          <a:prstGeom prst="rect">
            <a:avLst/>
          </a:prstGeom>
          <a:solidFill>
            <a:srgbClr val="D47F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atin typeface="Freestyle Script" panose="030804020302050B0404" pitchFamily="66" charset="0"/>
              </a:rPr>
              <a:t>Como chegar lá?</a:t>
            </a:r>
          </a:p>
        </p:txBody>
      </p:sp>
    </p:spTree>
    <p:extLst>
      <p:ext uri="{BB962C8B-B14F-4D97-AF65-F5344CB8AC3E}">
        <p14:creationId xmlns:p14="http://schemas.microsoft.com/office/powerpoint/2010/main" val="3397640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3770612" y="926196"/>
            <a:ext cx="4510215" cy="769441"/>
          </a:xfrm>
          <a:prstGeom prst="rect">
            <a:avLst/>
          </a:prstGeom>
          <a:solidFill>
            <a:srgbClr val="FEB6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atin typeface="Freestyle Script" panose="030804020302050B0404" pitchFamily="66" charset="0"/>
              </a:rPr>
              <a:t>Para onde queremos ir?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447" y="2209800"/>
            <a:ext cx="3534547" cy="35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49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3480487" y="1300318"/>
            <a:ext cx="4510215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atin typeface="Freestyle Script" panose="030804020302050B0404" pitchFamily="66" charset="0"/>
              </a:rPr>
              <a:t>De onde estamos partindo?</a:t>
            </a:r>
          </a:p>
        </p:txBody>
      </p:sp>
      <p:sp>
        <p:nvSpPr>
          <p:cNvPr id="15" name="Título 2"/>
          <p:cNvSpPr>
            <a:spLocks noGrp="1"/>
          </p:cNvSpPr>
          <p:nvPr>
            <p:ph type="title"/>
          </p:nvPr>
        </p:nvSpPr>
        <p:spPr>
          <a:xfrm>
            <a:off x="881449" y="3686832"/>
            <a:ext cx="10223156" cy="880792"/>
          </a:xfrm>
        </p:spPr>
        <p:txBody>
          <a:bodyPr>
            <a:normAutofit fontScale="90000"/>
          </a:bodyPr>
          <a:lstStyle/>
          <a:p>
            <a:r>
              <a:rPr lang="pt-BR" dirty="0"/>
              <a:t>Quem são os trabalhadores de Vitória?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Como está a saúde dos trabalhadores de Vitória?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12500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2480</TotalTime>
  <Words>964</Words>
  <Application>Microsoft Office PowerPoint</Application>
  <PresentationFormat>Widescreen</PresentationFormat>
  <Paragraphs>123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4" baseType="lpstr">
      <vt:lpstr>Abadi</vt:lpstr>
      <vt:lpstr>Arial</vt:lpstr>
      <vt:lpstr>Calibri</vt:lpstr>
      <vt:lpstr>Calibri Light</vt:lpstr>
      <vt:lpstr>Freestyle Script</vt:lpstr>
      <vt:lpstr>rawline</vt:lpstr>
      <vt:lpstr>Segoe UI Black</vt:lpstr>
      <vt:lpstr>Segoe UI Historic</vt:lpstr>
      <vt:lpstr>Segoe UI Semilight</vt:lpstr>
      <vt:lpstr>Tema do Office</vt:lpstr>
      <vt:lpstr>Apresentação do PowerPoint</vt:lpstr>
      <vt:lpstr>Eixos temáticos da 5ª CNSTT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Quem são os trabalhadores de Vitória?  Como está a saúde dos trabalhadores de Vitória?  </vt:lpstr>
      <vt:lpstr>Quem são os trabalhadores de Vitória?  </vt:lpstr>
      <vt:lpstr>Quem são os trabalhadores de Vitória?  </vt:lpstr>
      <vt:lpstr>Quem são os trabalhadores de Vitória?  </vt:lpstr>
      <vt:lpstr>Como está a saúde dos trabalhadores de Vitória? </vt:lpstr>
      <vt:lpstr>Como está a saúde dos trabalhadores de Vitória? </vt:lpstr>
      <vt:lpstr>PNSTT</vt:lpstr>
      <vt:lpstr>PNSTT</vt:lpstr>
      <vt:lpstr>PNSTT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Liliane Graça Santana</dc:creator>
  <cp:lastModifiedBy>Liliane Graça Santana</cp:lastModifiedBy>
  <cp:revision>180</cp:revision>
  <dcterms:created xsi:type="dcterms:W3CDTF">2024-08-30T12:56:40Z</dcterms:created>
  <dcterms:modified xsi:type="dcterms:W3CDTF">2024-12-17T16:26:54Z</dcterms:modified>
</cp:coreProperties>
</file>