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8.xml" ContentType="application/vnd.openxmlformats-officedocument.drawingml.chart+xml"/>
  <Override PartName="/ppt/notesSlides/notesSlide8.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3.xml" ContentType="application/vnd.openxmlformats-officedocument.drawingml.chart+xml"/>
  <Override PartName="/ppt/notesSlides/notesSlide26.xml" ContentType="application/vnd.openxmlformats-officedocument.presentationml.notesSlide+xml"/>
  <Override PartName="/ppt/charts/chart24.xml" ContentType="application/vnd.openxmlformats-officedocument.drawingml.chart+xml"/>
  <Override PartName="/ppt/notesSlides/notesSlide27.xml" ContentType="application/vnd.openxmlformats-officedocument.presentationml.notesSlide+xml"/>
  <Override PartName="/ppt/charts/chart25.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88"/>
  </p:notesMasterIdLst>
  <p:handoutMasterIdLst>
    <p:handoutMasterId r:id="rId189"/>
  </p:handoutMasterIdLst>
  <p:sldIdLst>
    <p:sldId id="256" r:id="rId3"/>
    <p:sldId id="1120" r:id="rId4"/>
    <p:sldId id="547" r:id="rId5"/>
    <p:sldId id="258" r:id="rId6"/>
    <p:sldId id="523" r:id="rId7"/>
    <p:sldId id="259" r:id="rId8"/>
    <p:sldId id="838" r:id="rId9"/>
    <p:sldId id="1119" r:id="rId10"/>
    <p:sldId id="1155" r:id="rId11"/>
    <p:sldId id="509" r:id="rId12"/>
    <p:sldId id="1107" r:id="rId13"/>
    <p:sldId id="1183" r:id="rId14"/>
    <p:sldId id="1229" r:id="rId15"/>
    <p:sldId id="1125" r:id="rId16"/>
    <p:sldId id="1126" r:id="rId17"/>
    <p:sldId id="995" r:id="rId18"/>
    <p:sldId id="1127" r:id="rId19"/>
    <p:sldId id="1128" r:id="rId20"/>
    <p:sldId id="1129" r:id="rId21"/>
    <p:sldId id="844" r:id="rId22"/>
    <p:sldId id="1156" r:id="rId23"/>
    <p:sldId id="1022" r:id="rId24"/>
    <p:sldId id="1023" r:id="rId25"/>
    <p:sldId id="1024" r:id="rId26"/>
    <p:sldId id="265" r:id="rId27"/>
    <p:sldId id="266" r:id="rId28"/>
    <p:sldId id="1169" r:id="rId29"/>
    <p:sldId id="1170" r:id="rId30"/>
    <p:sldId id="1220" r:id="rId31"/>
    <p:sldId id="1171" r:id="rId32"/>
    <p:sldId id="1172" r:id="rId33"/>
    <p:sldId id="1178" r:id="rId34"/>
    <p:sldId id="1173" r:id="rId35"/>
    <p:sldId id="1180" r:id="rId36"/>
    <p:sldId id="1206" r:id="rId37"/>
    <p:sldId id="1176" r:id="rId38"/>
    <p:sldId id="290" r:id="rId39"/>
    <p:sldId id="292" r:id="rId40"/>
    <p:sldId id="1219" r:id="rId41"/>
    <p:sldId id="828" r:id="rId42"/>
    <p:sldId id="271" r:id="rId43"/>
    <p:sldId id="1259" r:id="rId44"/>
    <p:sldId id="1190" r:id="rId45"/>
    <p:sldId id="1188" r:id="rId46"/>
    <p:sldId id="975" r:id="rId47"/>
    <p:sldId id="272" r:id="rId48"/>
    <p:sldId id="1123" r:id="rId49"/>
    <p:sldId id="1226" r:id="rId50"/>
    <p:sldId id="1227" r:id="rId51"/>
    <p:sldId id="1124" r:id="rId52"/>
    <p:sldId id="1026" r:id="rId53"/>
    <p:sldId id="1191" r:id="rId54"/>
    <p:sldId id="1204" r:id="rId55"/>
    <p:sldId id="1153" r:id="rId56"/>
    <p:sldId id="1006" r:id="rId57"/>
    <p:sldId id="896" r:id="rId58"/>
    <p:sldId id="932" r:id="rId59"/>
    <p:sldId id="1205" r:id="rId60"/>
    <p:sldId id="1221" r:id="rId61"/>
    <p:sldId id="1192" r:id="rId62"/>
    <p:sldId id="1193" r:id="rId63"/>
    <p:sldId id="1194" r:id="rId64"/>
    <p:sldId id="1195" r:id="rId65"/>
    <p:sldId id="1196" r:id="rId66"/>
    <p:sldId id="1197" r:id="rId67"/>
    <p:sldId id="1198" r:id="rId68"/>
    <p:sldId id="1199" r:id="rId69"/>
    <p:sldId id="1200" r:id="rId70"/>
    <p:sldId id="1201" r:id="rId71"/>
    <p:sldId id="1222" r:id="rId72"/>
    <p:sldId id="1102" r:id="rId73"/>
    <p:sldId id="1202" r:id="rId74"/>
    <p:sldId id="1133" r:id="rId75"/>
    <p:sldId id="1255" r:id="rId76"/>
    <p:sldId id="1256" r:id="rId77"/>
    <p:sldId id="1257" r:id="rId78"/>
    <p:sldId id="1258" r:id="rId79"/>
    <p:sldId id="1263" r:id="rId80"/>
    <p:sldId id="261" r:id="rId81"/>
    <p:sldId id="358" r:id="rId82"/>
    <p:sldId id="359" r:id="rId83"/>
    <p:sldId id="360" r:id="rId84"/>
    <p:sldId id="1230" r:id="rId85"/>
    <p:sldId id="1231" r:id="rId86"/>
    <p:sldId id="1225" r:id="rId87"/>
    <p:sldId id="1106" r:id="rId88"/>
    <p:sldId id="1113" r:id="rId89"/>
    <p:sldId id="1114" r:id="rId90"/>
    <p:sldId id="1112" r:id="rId91"/>
    <p:sldId id="1042" r:id="rId92"/>
    <p:sldId id="775" r:id="rId93"/>
    <p:sldId id="895" r:id="rId94"/>
    <p:sldId id="970" r:id="rId95"/>
    <p:sldId id="965" r:id="rId96"/>
    <p:sldId id="966" r:id="rId97"/>
    <p:sldId id="967" r:id="rId98"/>
    <p:sldId id="971" r:id="rId99"/>
    <p:sldId id="968" r:id="rId100"/>
    <p:sldId id="974" r:id="rId101"/>
    <p:sldId id="1004" r:id="rId102"/>
    <p:sldId id="979" r:id="rId103"/>
    <p:sldId id="1005" r:id="rId104"/>
    <p:sldId id="1228" r:id="rId105"/>
    <p:sldId id="1152" r:id="rId106"/>
    <p:sldId id="976" r:id="rId107"/>
    <p:sldId id="977" r:id="rId108"/>
    <p:sldId id="978" r:id="rId109"/>
    <p:sldId id="985" r:id="rId110"/>
    <p:sldId id="984" r:id="rId111"/>
    <p:sldId id="922" r:id="rId112"/>
    <p:sldId id="1049" r:id="rId113"/>
    <p:sldId id="994" r:id="rId114"/>
    <p:sldId id="1142" r:id="rId115"/>
    <p:sldId id="993" r:id="rId116"/>
    <p:sldId id="996" r:id="rId117"/>
    <p:sldId id="998" r:id="rId118"/>
    <p:sldId id="997" r:id="rId119"/>
    <p:sldId id="1000" r:id="rId120"/>
    <p:sldId id="999" r:id="rId121"/>
    <p:sldId id="277" r:id="rId122"/>
    <p:sldId id="1134" r:id="rId123"/>
    <p:sldId id="327" r:id="rId124"/>
    <p:sldId id="1182" r:id="rId125"/>
    <p:sldId id="1184" r:id="rId126"/>
    <p:sldId id="1185" r:id="rId127"/>
    <p:sldId id="1186" r:id="rId128"/>
    <p:sldId id="1187" r:id="rId129"/>
    <p:sldId id="1051" r:id="rId130"/>
    <p:sldId id="1052" r:id="rId131"/>
    <p:sldId id="1207" r:id="rId132"/>
    <p:sldId id="1208" r:id="rId133"/>
    <p:sldId id="1053" r:id="rId134"/>
    <p:sldId id="1223" r:id="rId135"/>
    <p:sldId id="1224" r:id="rId136"/>
    <p:sldId id="1055" r:id="rId137"/>
    <p:sldId id="1209" r:id="rId138"/>
    <p:sldId id="1056" r:id="rId139"/>
    <p:sldId id="1210" r:id="rId140"/>
    <p:sldId id="1058" r:id="rId141"/>
    <p:sldId id="1239" r:id="rId142"/>
    <p:sldId id="1240" r:id="rId143"/>
    <p:sldId id="1241" r:id="rId144"/>
    <p:sldId id="1242" r:id="rId145"/>
    <p:sldId id="1243" r:id="rId146"/>
    <p:sldId id="1244" r:id="rId147"/>
    <p:sldId id="1245" r:id="rId148"/>
    <p:sldId id="1246" r:id="rId149"/>
    <p:sldId id="1247" r:id="rId150"/>
    <p:sldId id="1248" r:id="rId151"/>
    <p:sldId id="1249" r:id="rId152"/>
    <p:sldId id="1250" r:id="rId153"/>
    <p:sldId id="1251" r:id="rId154"/>
    <p:sldId id="1252" r:id="rId155"/>
    <p:sldId id="1253" r:id="rId156"/>
    <p:sldId id="1237" r:id="rId157"/>
    <p:sldId id="1254" r:id="rId158"/>
    <p:sldId id="1211" r:id="rId159"/>
    <p:sldId id="1212" r:id="rId160"/>
    <p:sldId id="1213" r:id="rId161"/>
    <p:sldId id="1214" r:id="rId162"/>
    <p:sldId id="1215" r:id="rId163"/>
    <p:sldId id="1216" r:id="rId164"/>
    <p:sldId id="1086" r:id="rId165"/>
    <p:sldId id="1217" r:id="rId166"/>
    <p:sldId id="1085" r:id="rId167"/>
    <p:sldId id="1218" r:id="rId168"/>
    <p:sldId id="1087" r:id="rId169"/>
    <p:sldId id="1075" r:id="rId170"/>
    <p:sldId id="1076" r:id="rId171"/>
    <p:sldId id="1077" r:id="rId172"/>
    <p:sldId id="1267" r:id="rId173"/>
    <p:sldId id="1266" r:id="rId174"/>
    <p:sldId id="1268" r:id="rId175"/>
    <p:sldId id="1083" r:id="rId176"/>
    <p:sldId id="904" r:id="rId177"/>
    <p:sldId id="905" r:id="rId178"/>
    <p:sldId id="1084" r:id="rId179"/>
    <p:sldId id="1260" r:id="rId180"/>
    <p:sldId id="1261" r:id="rId181"/>
    <p:sldId id="1137" r:id="rId182"/>
    <p:sldId id="1139" r:id="rId183"/>
    <p:sldId id="1140" r:id="rId184"/>
    <p:sldId id="1138" r:id="rId185"/>
    <p:sldId id="1265" r:id="rId186"/>
    <p:sldId id="417" r:id="rId187"/>
  </p:sldIdLst>
  <p:sldSz cx="9144000" cy="6858000" type="screen4x3"/>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llace de Medeiros Cazelli" initials="WdM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EE"/>
    <a:srgbClr val="004376"/>
    <a:srgbClr val="DAA600"/>
    <a:srgbClr val="D0D8E8"/>
    <a:srgbClr val="FEDAFA"/>
    <a:srgbClr val="FF00FF"/>
    <a:srgbClr val="FF66FF"/>
    <a:srgbClr val="FF99FF"/>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95322" autoAdjust="0"/>
  </p:normalViewPr>
  <p:slideViewPr>
    <p:cSldViewPr>
      <p:cViewPr varScale="1">
        <p:scale>
          <a:sx n="109" d="100"/>
          <a:sy n="109" d="100"/>
        </p:scale>
        <p:origin x="1416" y="108"/>
      </p:cViewPr>
      <p:guideLst>
        <p:guide orient="horz" pos="2160"/>
        <p:guide pos="2880"/>
      </p:guideLst>
    </p:cSldViewPr>
  </p:slideViewPr>
  <p:outlineViewPr>
    <p:cViewPr>
      <p:scale>
        <a:sx n="33" d="100"/>
        <a:sy n="33" d="100"/>
      </p:scale>
      <p:origin x="0" y="-13110"/>
    </p:cViewPr>
  </p:outlineViewPr>
  <p:notesTextViewPr>
    <p:cViewPr>
      <p:scale>
        <a:sx n="100" d="100"/>
        <a:sy n="100" d="100"/>
      </p:scale>
      <p:origin x="0" y="0"/>
    </p:cViewPr>
  </p:notesTextViewPr>
  <p:sorterViewPr>
    <p:cViewPr>
      <p:scale>
        <a:sx n="66" d="100"/>
        <a:sy n="66" d="100"/>
      </p:scale>
      <p:origin x="0" y="177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93"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commentAuthors" Target="commentAuthor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1" Type="http://schemas.openxmlformats.org/officeDocument/2006/relationships/oleObject" Target="../embeddings/oleObject5.bin"/></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fabricioneves\Desktop\artigo\jud_SESA\trabalho.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uanafreire\Desktop\Tabula&#231;&#227;o%20para%20Presta&#231;&#227;o%20de%20Contas\s&#237;filis2021.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luanafreire\Desktop\Tabula&#231;&#227;o%20para%20Presta&#231;&#227;o%20de%20Contas\cobertura%20AB%20e%20dengue.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luanafreire\Desktop\Tabula&#231;&#227;o%20para%20Presta&#231;&#227;o%20de%20Contas\cobertura%20sa&#250;de%20bucal.xlsx" TargetMode="External"/><Relationship Id="rId2" Type="http://schemas.microsoft.com/office/2011/relationships/chartColorStyle" Target="colors15.xml"/><Relationship Id="rId1" Type="http://schemas.microsoft.com/office/2011/relationships/chartStyle" Target="style15.xml"/></Relationships>
</file>

<file path=ppt/charts/_rels/chart22.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fileserver\sesa$\icepi\4.%20SECRETARIA%20ACAD&#202;MICA\01_N&#250;cleo_Interno_Regula&#231;&#227;o%20(NIR)\ADM\Indicadores%20NERI\iNDICADORES%20HOSPITALARES%20NIR%20base%20de%20dados.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fileserver\sesa$\icepi\4.%20SECRETARIA%20ACAD&#202;MICA\01_N&#250;cleo_Interno_Regula&#231;&#227;o%20(NIR)\ADM\Indicadores%20NERI\iNDICADORES%20HOSPITALARES%20NIR%20base%20de%20dados.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fileserver\sesa$\icepi\4.%20SECRETARIA%20ACAD&#202;MICA\01_N&#250;cleo_Interno_Regula&#231;&#227;o%20(NIR)\ADM\Indicadores%20NERI\iNDICADORES%20HOSPITALARES%20NIR%20base%20de%20dados.xlsx" TargetMode="Externa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6.xml"/><Relationship Id="rId1" Type="http://schemas.microsoft.com/office/2011/relationships/chartStyle" Target="style1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7.xml"/><Relationship Id="rId1" Type="http://schemas.microsoft.com/office/2011/relationships/chartStyle" Target="style1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8.xml"/><Relationship Id="rId1" Type="http://schemas.microsoft.com/office/2011/relationships/chartStyle" Target="style1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9.xml"/><Relationship Id="rId1" Type="http://schemas.microsoft.com/office/2011/relationships/chartStyle" Target="style1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luanafreire\Desktop\Tabula&#231;&#227;o%20para%20Presta&#231;&#227;o%20de%20Contas\s&#237;filis2021.xlsx" TargetMode="Externa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0.xml"/><Relationship Id="rId1" Type="http://schemas.microsoft.com/office/2011/relationships/chartStyle" Target="style2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1.xml"/><Relationship Id="rId1" Type="http://schemas.microsoft.com/office/2011/relationships/chartStyle" Target="style2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22.xml"/><Relationship Id="rId1" Type="http://schemas.microsoft.com/office/2011/relationships/chartStyle" Target="style2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uanafreire\Desktop\Tabula&#231;&#227;o%20para%20Presta&#231;&#227;o%20de%20Contas\cobertura%20AB%20e%20dengu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uanafreire\Desktop\Tabula&#231;&#227;o%20para%20Presta&#231;&#227;o%20de%20Contas\s&#237;filis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luanafreire\Desktop\Tabula&#231;&#227;o%20para%20Presta&#231;&#227;o%20de%20Contas\s&#237;filis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luanafreire\Desktop\Tabula&#231;&#227;o%20para%20Presta&#231;&#227;o%20de%20Contas\mortalidade%20infantil.csv"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9.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'Coeficiente morte materna'!$A$2</c:f>
              <c:strCache>
                <c:ptCount val="1"/>
                <c:pt idx="0">
                  <c:v>Brasil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8"/>
              <c:layout>
                <c:manualLayout>
                  <c:x val="2.1903424721156389E-2"/>
                  <c:y val="-2.17732334547729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FC-44EA-A653-9EA566F517D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'Coeficiente morte materna'!$B$1:$K$1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'Coeficiente morte materna'!$B$2:$K$2</c:f>
              <c:numCache>
                <c:formatCode>General</c:formatCode>
                <c:ptCount val="10"/>
                <c:pt idx="0">
                  <c:v>54.48</c:v>
                </c:pt>
                <c:pt idx="1">
                  <c:v>58.06</c:v>
                </c:pt>
                <c:pt idx="2">
                  <c:v>58.37</c:v>
                </c:pt>
                <c:pt idx="3">
                  <c:v>57.59</c:v>
                </c:pt>
                <c:pt idx="4">
                  <c:v>58.44</c:v>
                </c:pt>
                <c:pt idx="5">
                  <c:v>58.76</c:v>
                </c:pt>
                <c:pt idx="6">
                  <c:v>56.3</c:v>
                </c:pt>
                <c:pt idx="7">
                  <c:v>54.31</c:v>
                </c:pt>
                <c:pt idx="8">
                  <c:v>67.86</c:v>
                </c:pt>
                <c:pt idx="9">
                  <c:v>116.6</c:v>
                </c:pt>
              </c:numCache>
            </c:numRef>
          </c:val>
          <c:smooth val="0"/>
          <c:extLst>
            <c:ext xmlns:c16="http://schemas.microsoft.com/office/drawing/2014/chart" uri="{C3380CC4-5D6E-409C-BE32-E72D297353CC}">
              <c16:uniqueId val="{00000000-F9EB-408E-94AF-526F0E5B24F0}"/>
            </c:ext>
          </c:extLst>
        </c:ser>
        <c:ser>
          <c:idx val="1"/>
          <c:order val="1"/>
          <c:tx>
            <c:strRef>
              <c:f>'Coeficiente morte materna'!$A$3</c:f>
              <c:strCache>
                <c:ptCount val="1"/>
                <c:pt idx="0">
                  <c:v>Sudeste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8"/>
              <c:layout>
                <c:manualLayout>
                  <c:x val="1.0564141771404209E-2"/>
                  <c:y val="2.922657281194035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0000"/>
                      </a:solidFill>
                      <a:latin typeface="+mn-lt"/>
                      <a:ea typeface="+mn-ea"/>
                      <a:cs typeface="+mn-cs"/>
                    </a:defRPr>
                  </a:pPr>
                  <a:endParaRPr lang="pt-B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FC-44EA-A653-9EA566F517DB}"/>
                </c:ext>
              </c:extLst>
            </c:dLbl>
            <c:dLbl>
              <c:idx val="9"/>
              <c:layout>
                <c:manualLayout>
                  <c:x val="-2.6618460006811811E-3"/>
                  <c:y val="6.805873469439632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0000"/>
                      </a:solidFill>
                      <a:latin typeface="+mn-lt"/>
                      <a:ea typeface="+mn-ea"/>
                      <a:cs typeface="+mn-cs"/>
                    </a:defRPr>
                  </a:pPr>
                  <a:endParaRPr lang="pt-B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9EB-408E-94AF-526F0E5B24F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'Coeficiente morte materna'!$B$1:$K$1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'Coeficiente morte materna'!$B$3:$K$3</c:f>
              <c:numCache>
                <c:formatCode>General</c:formatCode>
                <c:ptCount val="10"/>
                <c:pt idx="0">
                  <c:v>45.89</c:v>
                </c:pt>
                <c:pt idx="1">
                  <c:v>49.58</c:v>
                </c:pt>
                <c:pt idx="2">
                  <c:v>51.57</c:v>
                </c:pt>
                <c:pt idx="3">
                  <c:v>52.75</c:v>
                </c:pt>
                <c:pt idx="4">
                  <c:v>58.17</c:v>
                </c:pt>
                <c:pt idx="5">
                  <c:v>58.17</c:v>
                </c:pt>
                <c:pt idx="6">
                  <c:v>52.83</c:v>
                </c:pt>
                <c:pt idx="7">
                  <c:v>52.41</c:v>
                </c:pt>
                <c:pt idx="8">
                  <c:v>60.69</c:v>
                </c:pt>
                <c:pt idx="9">
                  <c:v>110.7</c:v>
                </c:pt>
              </c:numCache>
            </c:numRef>
          </c:val>
          <c:smooth val="0"/>
          <c:extLst>
            <c:ext xmlns:c16="http://schemas.microsoft.com/office/drawing/2014/chart" uri="{C3380CC4-5D6E-409C-BE32-E72D297353CC}">
              <c16:uniqueId val="{00000001-F9EB-408E-94AF-526F0E5B24F0}"/>
            </c:ext>
          </c:extLst>
        </c:ser>
        <c:ser>
          <c:idx val="2"/>
          <c:order val="2"/>
          <c:tx>
            <c:strRef>
              <c:f>'Coeficiente morte materna'!$A$4</c:f>
              <c:strCache>
                <c:ptCount val="1"/>
                <c:pt idx="0">
                  <c:v>Espírito Santo</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7"/>
              <c:layout>
                <c:manualLayout>
                  <c:x val="-4.349698351113112E-2"/>
                  <c:y val="-7.6239825632338984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pt-B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FC-44EA-A653-9EA566F517DB}"/>
                </c:ext>
              </c:extLst>
            </c:dLbl>
            <c:dLbl>
              <c:idx val="8"/>
              <c:layout>
                <c:manualLayout>
                  <c:x val="-6.3158346016162575E-2"/>
                  <c:y val="-5.4228180836735265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pt-B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FC-44EA-A653-9EA566F517DB}"/>
                </c:ext>
              </c:extLst>
            </c:dLbl>
            <c:dLbl>
              <c:idx val="9"/>
              <c:layout>
                <c:manualLayout>
                  <c:x val="-7.9822154580466403E-2"/>
                  <c:y val="6.9152769288305556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endParaRPr lang="pt-B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FC-44EA-A653-9EA566F517D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'Coeficiente morte materna'!$B$1:$K$1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'Coeficiente morte materna'!$B$4:$K$4</c:f>
              <c:numCache>
                <c:formatCode>General</c:formatCode>
                <c:ptCount val="10"/>
                <c:pt idx="0">
                  <c:v>64.319999999999993</c:v>
                </c:pt>
                <c:pt idx="1">
                  <c:v>48.07</c:v>
                </c:pt>
                <c:pt idx="2">
                  <c:v>88.4</c:v>
                </c:pt>
                <c:pt idx="3">
                  <c:v>56.19</c:v>
                </c:pt>
                <c:pt idx="4">
                  <c:v>59.09</c:v>
                </c:pt>
                <c:pt idx="5">
                  <c:v>59.09</c:v>
                </c:pt>
                <c:pt idx="6">
                  <c:v>56.41</c:v>
                </c:pt>
                <c:pt idx="7">
                  <c:v>52.84</c:v>
                </c:pt>
                <c:pt idx="8">
                  <c:v>79.569999999999993</c:v>
                </c:pt>
                <c:pt idx="9">
                  <c:v>115.86</c:v>
                </c:pt>
              </c:numCache>
            </c:numRef>
          </c:val>
          <c:smooth val="0"/>
          <c:extLst>
            <c:ext xmlns:c16="http://schemas.microsoft.com/office/drawing/2014/chart" uri="{C3380CC4-5D6E-409C-BE32-E72D297353CC}">
              <c16:uniqueId val="{00000002-F9EB-408E-94AF-526F0E5B24F0}"/>
            </c:ext>
          </c:extLst>
        </c:ser>
        <c:dLbls>
          <c:showLegendKey val="0"/>
          <c:showVal val="0"/>
          <c:showCatName val="0"/>
          <c:showSerName val="0"/>
          <c:showPercent val="0"/>
          <c:showBubbleSize val="0"/>
        </c:dLbls>
        <c:marker val="1"/>
        <c:smooth val="0"/>
        <c:axId val="497496248"/>
        <c:axId val="497493688"/>
      </c:lineChart>
      <c:catAx>
        <c:axId val="4974962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97493688"/>
        <c:crosses val="autoZero"/>
        <c:auto val="1"/>
        <c:lblAlgn val="ctr"/>
        <c:lblOffset val="100"/>
        <c:noMultiLvlLbl val="0"/>
      </c:catAx>
      <c:valAx>
        <c:axId val="497493688"/>
        <c:scaling>
          <c:orientation val="minMax"/>
          <c:max val="120"/>
          <c:min val="4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dirty="0"/>
                  <a:t>Coeficiente</a:t>
                </a:r>
                <a:r>
                  <a:rPr lang="pt-BR" baseline="0" dirty="0"/>
                  <a:t> de mortalidade materna por 100.000 nascidos vivos</a:t>
                </a:r>
                <a:endParaRPr lang="pt-BR" dirty="0"/>
              </a:p>
            </c:rich>
          </c:tx>
          <c:layout>
            <c:manualLayout>
              <c:xMode val="edge"/>
              <c:yMode val="edge"/>
              <c:x val="6.2008912515868424E-2"/>
              <c:y val="3.2322646419805014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97496248"/>
        <c:crosses val="autoZero"/>
        <c:crossBetween val="between"/>
        <c:majorUnit val="5"/>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pt-B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Times New Roman" panose="02020603050405020304" pitchFamily="18" charset="0"/>
              </a:defRPr>
            </a:pPr>
            <a:r>
              <a:rPr lang="pt-BR" sz="1400" b="0" i="0" u="none" strike="noStrike" baseline="0" dirty="0">
                <a:effectLst/>
                <a:latin typeface="+mj-lt"/>
              </a:rPr>
              <a:t>2.° Quadrimestre/</a:t>
            </a:r>
            <a:r>
              <a:rPr lang="pt-BR" dirty="0">
                <a:latin typeface="+mj-lt"/>
                <a:cs typeface="Times New Roman" panose="02020603050405020304" pitchFamily="18" charset="0"/>
              </a:rPr>
              <a:t>2020</a:t>
            </a:r>
          </a:p>
        </c:rich>
      </c:tx>
      <c:layout>
        <c:manualLayout>
          <c:xMode val="edge"/>
          <c:yMode val="edge"/>
          <c:x val="0.67536111111111108"/>
          <c:y val="0.1990740740740740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Times New Roman" panose="02020603050405020304" pitchFamily="18" charset="0"/>
            </a:defRPr>
          </a:pPr>
          <a:endParaRPr lang="pt-BR"/>
        </a:p>
      </c:txPr>
    </c:title>
    <c:autoTitleDeleted val="0"/>
    <c:plotArea>
      <c:layout/>
      <c:barChart>
        <c:barDir val="bar"/>
        <c:grouping val="clustered"/>
        <c:varyColors val="0"/>
        <c:ser>
          <c:idx val="0"/>
          <c:order val="0"/>
          <c:tx>
            <c:strRef>
              <c:f>[trabalho.xlsx]Plan2!$A$93</c:f>
              <c:strCache>
                <c:ptCount val="1"/>
                <c:pt idx="0">
                  <c:v>EXTRAJUDICIAL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j-lt"/>
                    <a:ea typeface="+mn-ea"/>
                    <a:cs typeface="Times New Roman" panose="02020603050405020304" pitchFamily="18"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[trabalho.xlsx]Plan2!$B$93</c:f>
              <c:numCache>
                <c:formatCode>General</c:formatCode>
                <c:ptCount val="1"/>
                <c:pt idx="0">
                  <c:v>598</c:v>
                </c:pt>
              </c:numCache>
            </c:numRef>
          </c:val>
          <c:extLst>
            <c:ext xmlns:c16="http://schemas.microsoft.com/office/drawing/2014/chart" uri="{C3380CC4-5D6E-409C-BE32-E72D297353CC}">
              <c16:uniqueId val="{00000000-BC3C-43F5-9498-778B22B508A3}"/>
            </c:ext>
          </c:extLst>
        </c:ser>
        <c:ser>
          <c:idx val="1"/>
          <c:order val="1"/>
          <c:tx>
            <c:strRef>
              <c:f>[trabalho.xlsx]Plan2!$A$94</c:f>
              <c:strCache>
                <c:ptCount val="1"/>
                <c:pt idx="0">
                  <c:v>JUDICIAL</c:v>
                </c:pt>
              </c:strCache>
            </c:strRef>
          </c:tx>
          <c:spPr>
            <a:solidFill>
              <a:srgbClr val="FFCC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j-lt"/>
                    <a:ea typeface="+mn-ea"/>
                    <a:cs typeface="Times New Roman" panose="02020603050405020304" pitchFamily="18"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[trabalho.xlsx]Plan2!$B$94</c:f>
              <c:numCache>
                <c:formatCode>General</c:formatCode>
                <c:ptCount val="1"/>
                <c:pt idx="0">
                  <c:v>4129</c:v>
                </c:pt>
              </c:numCache>
            </c:numRef>
          </c:val>
          <c:extLst>
            <c:ext xmlns:c16="http://schemas.microsoft.com/office/drawing/2014/chart" uri="{C3380CC4-5D6E-409C-BE32-E72D297353CC}">
              <c16:uniqueId val="{00000001-BC3C-43F5-9498-778B22B508A3}"/>
            </c:ext>
          </c:extLst>
        </c:ser>
        <c:dLbls>
          <c:showLegendKey val="0"/>
          <c:showVal val="0"/>
          <c:showCatName val="0"/>
          <c:showSerName val="0"/>
          <c:showPercent val="0"/>
          <c:showBubbleSize val="0"/>
        </c:dLbls>
        <c:gapWidth val="182"/>
        <c:axId val="284242024"/>
        <c:axId val="284249568"/>
      </c:barChart>
      <c:catAx>
        <c:axId val="284242024"/>
        <c:scaling>
          <c:orientation val="minMax"/>
        </c:scaling>
        <c:delete val="1"/>
        <c:axPos val="l"/>
        <c:numFmt formatCode="General" sourceLinked="1"/>
        <c:majorTickMark val="none"/>
        <c:minorTickMark val="none"/>
        <c:tickLblPos val="nextTo"/>
        <c:crossAx val="284249568"/>
        <c:crosses val="autoZero"/>
        <c:auto val="1"/>
        <c:lblAlgn val="ctr"/>
        <c:lblOffset val="100"/>
        <c:noMultiLvlLbl val="0"/>
      </c:catAx>
      <c:valAx>
        <c:axId val="284249568"/>
        <c:scaling>
          <c:orientation val="minMax"/>
        </c:scaling>
        <c:delete val="1"/>
        <c:axPos val="b"/>
        <c:numFmt formatCode="General" sourceLinked="1"/>
        <c:majorTickMark val="none"/>
        <c:minorTickMark val="none"/>
        <c:tickLblPos val="nextTo"/>
        <c:crossAx val="284242024"/>
        <c:crosses val="autoZero"/>
        <c:crossBetween val="between"/>
      </c:valAx>
      <c:spPr>
        <a:noFill/>
        <a:ln>
          <a:noFill/>
        </a:ln>
        <a:effectLst/>
      </c:spPr>
    </c:plotArea>
    <c:legend>
      <c:legendPos val="b"/>
      <c:layout>
        <c:manualLayout>
          <c:xMode val="edge"/>
          <c:yMode val="edge"/>
          <c:x val="0.41941929133858269"/>
          <c:y val="0.55613371245261012"/>
          <c:w val="0.47748315835520561"/>
          <c:h val="7.85378390201224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Times New Roman" panose="02020603050405020304" pitchFamily="18" charset="0"/>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Times New Roman" panose="02020603050405020304" pitchFamily="18" charset="0"/>
              </a:defRPr>
            </a:pPr>
            <a:r>
              <a:rPr lang="pt-BR" sz="1400" b="0" i="0" u="none" strike="noStrike" baseline="0" dirty="0">
                <a:effectLst/>
                <a:latin typeface="+mj-lt"/>
                <a:cs typeface="Times New Roman" panose="02020603050405020304" pitchFamily="18" charset="0"/>
              </a:rPr>
              <a:t>2.° Quadrimestre/</a:t>
            </a:r>
            <a:r>
              <a:rPr lang="pt-BR" dirty="0">
                <a:latin typeface="+mj-lt"/>
                <a:cs typeface="Times New Roman" panose="02020603050405020304" pitchFamily="18" charset="0"/>
              </a:rPr>
              <a:t>2021</a:t>
            </a:r>
          </a:p>
        </c:rich>
      </c:tx>
      <c:layout>
        <c:manualLayout>
          <c:xMode val="edge"/>
          <c:yMode val="edge"/>
          <c:x val="0.67447222222222225"/>
          <c:y val="0.2083333333333333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Times New Roman" panose="02020603050405020304" pitchFamily="18" charset="0"/>
            </a:defRPr>
          </a:pPr>
          <a:endParaRPr lang="pt-BR"/>
        </a:p>
      </c:txPr>
    </c:title>
    <c:autoTitleDeleted val="0"/>
    <c:plotArea>
      <c:layout/>
      <c:barChart>
        <c:barDir val="bar"/>
        <c:grouping val="clustered"/>
        <c:varyColors val="0"/>
        <c:ser>
          <c:idx val="0"/>
          <c:order val="0"/>
          <c:tx>
            <c:strRef>
              <c:f>[trabalho.xlsx]Plan2!$A$98</c:f>
              <c:strCache>
                <c:ptCount val="1"/>
                <c:pt idx="0">
                  <c:v>EXTRAJUDICIAL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j-lt"/>
                    <a:ea typeface="+mn-ea"/>
                    <a:cs typeface="Times New Roman" panose="02020603050405020304" pitchFamily="18"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[trabalho.xlsx]Plan2!$B$98</c:f>
              <c:numCache>
                <c:formatCode>General</c:formatCode>
                <c:ptCount val="1"/>
                <c:pt idx="0">
                  <c:v>960</c:v>
                </c:pt>
              </c:numCache>
            </c:numRef>
          </c:val>
          <c:extLst>
            <c:ext xmlns:c16="http://schemas.microsoft.com/office/drawing/2014/chart" uri="{C3380CC4-5D6E-409C-BE32-E72D297353CC}">
              <c16:uniqueId val="{00000000-EB61-43D3-A744-3B644388473D}"/>
            </c:ext>
          </c:extLst>
        </c:ser>
        <c:ser>
          <c:idx val="1"/>
          <c:order val="1"/>
          <c:tx>
            <c:strRef>
              <c:f>[trabalho.xlsx]Plan2!$A$99</c:f>
              <c:strCache>
                <c:ptCount val="1"/>
                <c:pt idx="0">
                  <c:v>JUDICIAL</c:v>
                </c:pt>
              </c:strCache>
            </c:strRef>
          </c:tx>
          <c:spPr>
            <a:solidFill>
              <a:srgbClr val="FFCC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j-lt"/>
                    <a:ea typeface="+mn-ea"/>
                    <a:cs typeface="Times New Roman" panose="02020603050405020304" pitchFamily="18"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[trabalho.xlsx]Plan2!$B$99</c:f>
              <c:numCache>
                <c:formatCode>General</c:formatCode>
                <c:ptCount val="1"/>
                <c:pt idx="0">
                  <c:v>4542</c:v>
                </c:pt>
              </c:numCache>
            </c:numRef>
          </c:val>
          <c:extLst>
            <c:ext xmlns:c16="http://schemas.microsoft.com/office/drawing/2014/chart" uri="{C3380CC4-5D6E-409C-BE32-E72D297353CC}">
              <c16:uniqueId val="{00000001-EB61-43D3-A744-3B644388473D}"/>
            </c:ext>
          </c:extLst>
        </c:ser>
        <c:dLbls>
          <c:showLegendKey val="0"/>
          <c:showVal val="0"/>
          <c:showCatName val="0"/>
          <c:showSerName val="0"/>
          <c:showPercent val="0"/>
          <c:showBubbleSize val="0"/>
        </c:dLbls>
        <c:gapWidth val="182"/>
        <c:axId val="284908984"/>
        <c:axId val="284906032"/>
      </c:barChart>
      <c:catAx>
        <c:axId val="284908984"/>
        <c:scaling>
          <c:orientation val="minMax"/>
        </c:scaling>
        <c:delete val="1"/>
        <c:axPos val="l"/>
        <c:numFmt formatCode="General" sourceLinked="1"/>
        <c:majorTickMark val="none"/>
        <c:minorTickMark val="none"/>
        <c:tickLblPos val="nextTo"/>
        <c:crossAx val="284906032"/>
        <c:crosses val="autoZero"/>
        <c:auto val="1"/>
        <c:lblAlgn val="ctr"/>
        <c:lblOffset val="100"/>
        <c:noMultiLvlLbl val="0"/>
      </c:catAx>
      <c:valAx>
        <c:axId val="284906032"/>
        <c:scaling>
          <c:orientation val="minMax"/>
        </c:scaling>
        <c:delete val="1"/>
        <c:axPos val="b"/>
        <c:numFmt formatCode="General" sourceLinked="1"/>
        <c:majorTickMark val="none"/>
        <c:minorTickMark val="none"/>
        <c:tickLblPos val="nextTo"/>
        <c:crossAx val="284908984"/>
        <c:crosses val="autoZero"/>
        <c:crossBetween val="between"/>
      </c:valAx>
      <c:spPr>
        <a:noFill/>
        <a:ln w="25400">
          <a:noFill/>
        </a:ln>
        <a:effectLst/>
      </c:spPr>
    </c:plotArea>
    <c:legend>
      <c:legendPos val="b"/>
      <c:layout>
        <c:manualLayout>
          <c:xMode val="edge"/>
          <c:yMode val="edge"/>
          <c:x val="0.40553040244969374"/>
          <c:y val="0.54224482356372117"/>
          <c:w val="0.47748315835520561"/>
          <c:h val="7.85378390201224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Times New Roman" panose="02020603050405020304" pitchFamily="18" charset="0"/>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5.0925925925925923E-2"/>
          <c:w val="0.94061198600174978"/>
          <c:h val="0.8416746864975212"/>
        </c:manualLayout>
      </c:layout>
      <c:barChart>
        <c:barDir val="col"/>
        <c:grouping val="clustered"/>
        <c:varyColors val="0"/>
        <c:dLbls>
          <c:showLegendKey val="0"/>
          <c:showVal val="0"/>
          <c:showCatName val="0"/>
          <c:showSerName val="0"/>
          <c:showPercent val="0"/>
          <c:showBubbleSize val="0"/>
        </c:dLbls>
        <c:gapWidth val="219"/>
        <c:overlap val="-27"/>
        <c:axId val="580470160"/>
        <c:axId val="580470488"/>
      </c:barChart>
      <c:catAx>
        <c:axId val="5804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pt-BR"/>
          </a:p>
        </c:txPr>
        <c:crossAx val="580470488"/>
        <c:crosses val="autoZero"/>
        <c:auto val="1"/>
        <c:lblAlgn val="ctr"/>
        <c:lblOffset val="100"/>
        <c:noMultiLvlLbl val="0"/>
      </c:catAx>
      <c:valAx>
        <c:axId val="580470488"/>
        <c:scaling>
          <c:orientation val="minMax"/>
        </c:scaling>
        <c:delete val="1"/>
        <c:axPos val="l"/>
        <c:numFmt formatCode="General" sourceLinked="1"/>
        <c:majorTickMark val="none"/>
        <c:minorTickMark val="none"/>
        <c:tickLblPos val="nextTo"/>
        <c:crossAx val="580470160"/>
        <c:crosses val="autoZero"/>
        <c:crossBetween val="between"/>
      </c:valAx>
      <c:spPr>
        <a:noFill/>
        <a:ln w="25400">
          <a:noFill/>
        </a:ln>
        <a:effectLst/>
      </c:spPr>
    </c:plotArea>
    <c:plotVisOnly val="1"/>
    <c:dispBlanksAs val="gap"/>
    <c:showDLblsOverMax val="0"/>
  </c:chart>
  <c:txPr>
    <a:bodyPr/>
    <a:lstStyle/>
    <a:p>
      <a:pPr>
        <a:defRPr/>
      </a:pPr>
      <a:endParaRPr lang="pt-B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2.° Q. - 2020</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j-lt"/>
                    <a:ea typeface="+mn-ea"/>
                    <a:cs typeface="Times New Roman" panose="02020603050405020304" pitchFamily="18"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[trabalho.xlsx]Plan2!$A$119:$A$122</c:f>
              <c:strCache>
                <c:ptCount val="4"/>
                <c:pt idx="0">
                  <c:v>SRSC</c:v>
                </c:pt>
                <c:pt idx="1">
                  <c:v>SRSV</c:v>
                </c:pt>
                <c:pt idx="2">
                  <c:v>SRSSM</c:v>
                </c:pt>
                <c:pt idx="3">
                  <c:v>SRSCI</c:v>
                </c:pt>
              </c:strCache>
            </c:strRef>
          </c:cat>
          <c:val>
            <c:numRef>
              <c:f>[trabalho.xlsx]Plan2!$B$119:$B$122</c:f>
              <c:numCache>
                <c:formatCode>General</c:formatCode>
                <c:ptCount val="4"/>
                <c:pt idx="0">
                  <c:v>654</c:v>
                </c:pt>
                <c:pt idx="1">
                  <c:v>2753</c:v>
                </c:pt>
                <c:pt idx="2">
                  <c:v>307</c:v>
                </c:pt>
                <c:pt idx="3">
                  <c:v>1009</c:v>
                </c:pt>
              </c:numCache>
            </c:numRef>
          </c:val>
          <c:extLst>
            <c:ext xmlns:c16="http://schemas.microsoft.com/office/drawing/2014/chart" uri="{C3380CC4-5D6E-409C-BE32-E72D297353CC}">
              <c16:uniqueId val="{00000000-2EAD-4F1F-BC2E-4EFC57B043CD}"/>
            </c:ext>
          </c:extLst>
        </c:ser>
        <c:ser>
          <c:idx val="1"/>
          <c:order val="1"/>
          <c:tx>
            <c:v>2.° Q. - 2021</c:v>
          </c:tx>
          <c:spPr>
            <a:solidFill>
              <a:srgbClr val="FFCC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j-lt"/>
                    <a:ea typeface="+mn-ea"/>
                    <a:cs typeface="Times New Roman" panose="02020603050405020304" pitchFamily="18"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[trabalho.xlsx]Plan2!$A$119:$A$122</c:f>
              <c:strCache>
                <c:ptCount val="4"/>
                <c:pt idx="0">
                  <c:v>SRSC</c:v>
                </c:pt>
                <c:pt idx="1">
                  <c:v>SRSV</c:v>
                </c:pt>
                <c:pt idx="2">
                  <c:v>SRSSM</c:v>
                </c:pt>
                <c:pt idx="3">
                  <c:v>SRSCI</c:v>
                </c:pt>
              </c:strCache>
            </c:strRef>
          </c:cat>
          <c:val>
            <c:numRef>
              <c:f>[trabalho.xlsx]Plan2!$C$119:$C$122</c:f>
              <c:numCache>
                <c:formatCode>General</c:formatCode>
                <c:ptCount val="4"/>
                <c:pt idx="0">
                  <c:v>868</c:v>
                </c:pt>
                <c:pt idx="1">
                  <c:v>3154</c:v>
                </c:pt>
                <c:pt idx="2">
                  <c:v>298</c:v>
                </c:pt>
                <c:pt idx="3">
                  <c:v>1147</c:v>
                </c:pt>
              </c:numCache>
            </c:numRef>
          </c:val>
          <c:extLst>
            <c:ext xmlns:c16="http://schemas.microsoft.com/office/drawing/2014/chart" uri="{C3380CC4-5D6E-409C-BE32-E72D297353CC}">
              <c16:uniqueId val="{00000001-2EAD-4F1F-BC2E-4EFC57B043CD}"/>
            </c:ext>
          </c:extLst>
        </c:ser>
        <c:dLbls>
          <c:showLegendKey val="0"/>
          <c:showVal val="0"/>
          <c:showCatName val="0"/>
          <c:showSerName val="0"/>
          <c:showPercent val="0"/>
          <c:showBubbleSize val="0"/>
        </c:dLbls>
        <c:gapWidth val="150"/>
        <c:overlap val="100"/>
        <c:axId val="579026896"/>
        <c:axId val="579029520"/>
      </c:barChart>
      <c:catAx>
        <c:axId val="57902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Times New Roman" panose="02020603050405020304" pitchFamily="18" charset="0"/>
              </a:defRPr>
            </a:pPr>
            <a:endParaRPr lang="pt-BR"/>
          </a:p>
        </c:txPr>
        <c:crossAx val="579029520"/>
        <c:crosses val="autoZero"/>
        <c:auto val="1"/>
        <c:lblAlgn val="ctr"/>
        <c:lblOffset val="100"/>
        <c:noMultiLvlLbl val="0"/>
      </c:catAx>
      <c:valAx>
        <c:axId val="579029520"/>
        <c:scaling>
          <c:orientation val="minMax"/>
        </c:scaling>
        <c:delete val="1"/>
        <c:axPos val="l"/>
        <c:numFmt formatCode="General" sourceLinked="1"/>
        <c:majorTickMark val="none"/>
        <c:minorTickMark val="none"/>
        <c:tickLblPos val="nextTo"/>
        <c:crossAx val="57902689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j-lt"/>
              <a:ea typeface="+mn-ea"/>
              <a:cs typeface="Times New Roman" panose="02020603050405020304" pitchFamily="18" charset="0"/>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2019</a:t>
            </a:r>
          </a:p>
        </c:rich>
      </c:tx>
      <c:overlay val="0"/>
    </c:title>
    <c:autoTitleDeleted val="0"/>
    <c:view3D>
      <c:rotX val="75"/>
      <c:rotY val="0"/>
      <c:rAngAx val="0"/>
    </c:view3D>
    <c:floor>
      <c:thickness val="0"/>
    </c:floor>
    <c:sideWall>
      <c:thickness val="0"/>
      <c:spPr>
        <a:noFill/>
        <a:ln>
          <a:noFill/>
        </a:ln>
        <a:effectLst/>
      </c:spPr>
    </c:sideWall>
    <c:backWall>
      <c:thickness val="0"/>
      <c:spPr>
        <a:noFill/>
        <a:ln>
          <a:noFill/>
        </a:ln>
        <a:effectLst/>
      </c:spPr>
    </c:backWall>
    <c:plotArea>
      <c:layout/>
      <c:pie3DChart>
        <c:varyColors val="1"/>
        <c:dLbls>
          <c:showLegendKey val="0"/>
          <c:showVal val="0"/>
          <c:showCatName val="0"/>
          <c:showSerName val="0"/>
          <c:showPercent val="0"/>
          <c:showBubbleSize val="0"/>
          <c:showLeaderLines val="0"/>
        </c:dLbls>
      </c:pie3DChart>
    </c:plotArea>
    <c:legend>
      <c:legendPos val="b"/>
      <c:layout>
        <c:manualLayout>
          <c:xMode val="edge"/>
          <c:yMode val="edge"/>
          <c:x val="7.2911695058959974E-2"/>
          <c:y val="0.86450163667539093"/>
          <c:w val="0.85034861080956248"/>
          <c:h val="0.12887356557975832"/>
        </c:manualLayout>
      </c:layout>
      <c:overlay val="0"/>
      <c:spPr>
        <a:noFill/>
        <a:ln>
          <a:noFill/>
        </a:ln>
        <a:effectLst/>
      </c:spPr>
      <c:txPr>
        <a:bodyPr rot="0" vert="horz"/>
        <a:lstStyle/>
        <a:p>
          <a:pPr>
            <a:defRPr sz="1400" b="0">
              <a:solidFill>
                <a:schemeClr val="tx1"/>
              </a:solidFill>
              <a:latin typeface="Calibri" panose="020F0502020204030204" pitchFamily="34" charset="0"/>
            </a:defRPr>
          </a:pPr>
          <a:endParaRPr lang="pt-BR"/>
        </a:p>
      </c:txPr>
    </c:legend>
    <c:plotVisOnly val="1"/>
    <c:dispBlanksAs val="zero"/>
    <c:showDLblsOverMax val="0"/>
  </c:chart>
  <c:spPr>
    <a:noFill/>
    <a:ln>
      <a:noFill/>
    </a:ln>
    <a:effectLst/>
  </c:spPr>
  <c:txPr>
    <a:bodyPr/>
    <a:lstStyle/>
    <a:p>
      <a:pPr>
        <a:defRPr>
          <a:latin typeface="Corbel" panose="020B0503020204020204" pitchFamily="34" charset="0"/>
        </a:defRPr>
      </a:pPr>
      <a:endParaRPr lang="pt-B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pt-BR" dirty="0"/>
              <a:t>2020</a:t>
            </a:r>
          </a:p>
        </c:rich>
      </c:tx>
      <c:overlay val="0"/>
    </c:title>
    <c:autoTitleDeleted val="0"/>
    <c:view3D>
      <c:rotX val="75"/>
      <c:rotY val="0"/>
      <c:rAngAx val="0"/>
    </c:view3D>
    <c:floor>
      <c:thickness val="0"/>
    </c:floor>
    <c:sideWall>
      <c:thickness val="0"/>
      <c:spPr>
        <a:noFill/>
        <a:ln>
          <a:noFill/>
        </a:ln>
        <a:effectLst/>
      </c:spPr>
    </c:sideWall>
    <c:backWall>
      <c:thickness val="0"/>
      <c:spPr>
        <a:noFill/>
        <a:ln>
          <a:noFill/>
        </a:ln>
        <a:effectLst/>
      </c:spPr>
    </c:backWall>
    <c:plotArea>
      <c:layout/>
      <c:pie3DChart>
        <c:varyColors val="1"/>
        <c:dLbls>
          <c:showLegendKey val="0"/>
          <c:showVal val="0"/>
          <c:showCatName val="0"/>
          <c:showSerName val="0"/>
          <c:showPercent val="0"/>
          <c:showBubbleSize val="0"/>
          <c:showLeaderLines val="0"/>
        </c:dLbls>
      </c:pie3DChart>
    </c:plotArea>
    <c:legend>
      <c:legendPos val="b"/>
      <c:layout>
        <c:manualLayout>
          <c:xMode val="edge"/>
          <c:yMode val="edge"/>
          <c:x val="7.2911695058959974E-2"/>
          <c:y val="0.86450163667539137"/>
          <c:w val="0.85034861080956248"/>
          <c:h val="0.12887356557975832"/>
        </c:manualLayout>
      </c:layout>
      <c:overlay val="0"/>
      <c:spPr>
        <a:noFill/>
        <a:ln>
          <a:noFill/>
        </a:ln>
        <a:effectLst/>
      </c:spPr>
      <c:txPr>
        <a:bodyPr rot="0" vert="horz"/>
        <a:lstStyle/>
        <a:p>
          <a:pPr>
            <a:defRPr sz="1400" b="0">
              <a:solidFill>
                <a:schemeClr val="tx1"/>
              </a:solidFill>
              <a:latin typeface="Calibri" panose="020F0502020204030204" pitchFamily="34" charset="0"/>
            </a:defRPr>
          </a:pPr>
          <a:endParaRPr lang="pt-BR"/>
        </a:p>
      </c:txPr>
    </c:legend>
    <c:plotVisOnly val="1"/>
    <c:dispBlanksAs val="zero"/>
    <c:showDLblsOverMax val="0"/>
  </c:chart>
  <c:spPr>
    <a:noFill/>
    <a:ln>
      <a:noFill/>
    </a:ln>
    <a:effectLst/>
  </c:spPr>
  <c:txPr>
    <a:bodyPr/>
    <a:lstStyle/>
    <a:p>
      <a:pPr>
        <a:defRPr>
          <a:latin typeface="Corbel" panose="020B0503020204020204" pitchFamily="34" charset="0"/>
        </a:defRPr>
      </a:pPr>
      <a:endParaRPr lang="pt-B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floor>
    <c:sideWall>
      <c:thickness val="0"/>
      <c:spPr>
        <a:noFill/>
        <a:ln>
          <a:noFill/>
        </a:ln>
        <a:effectLst/>
      </c:spPr>
    </c:sideWall>
    <c:backWall>
      <c:thickness val="0"/>
      <c:spPr>
        <a:noFill/>
        <a:ln>
          <a:noFill/>
        </a:ln>
        <a:effectLst/>
      </c:spPr>
    </c:backWall>
    <c:plotArea>
      <c:layout/>
      <c:pie3DChart>
        <c:varyColors val="1"/>
        <c:dLbls>
          <c:showLegendKey val="0"/>
          <c:showVal val="0"/>
          <c:showCatName val="0"/>
          <c:showSerName val="0"/>
          <c:showPercent val="0"/>
          <c:showBubbleSize val="0"/>
          <c:showLeaderLines val="0"/>
        </c:dLbls>
      </c:pie3DChart>
    </c:plotArea>
    <c:legend>
      <c:legendPos val="b"/>
      <c:layout>
        <c:manualLayout>
          <c:xMode val="edge"/>
          <c:yMode val="edge"/>
          <c:x val="7.2911695058959974E-2"/>
          <c:y val="0.86450163667539004"/>
          <c:w val="0.85034861080956181"/>
          <c:h val="0.12887356557975854"/>
        </c:manualLayout>
      </c:layout>
      <c:overlay val="0"/>
      <c:spPr>
        <a:noFill/>
        <a:ln>
          <a:noFill/>
        </a:ln>
        <a:effectLst/>
      </c:spPr>
      <c:txPr>
        <a:bodyPr rot="0" vert="horz"/>
        <a:lstStyle/>
        <a:p>
          <a:pPr>
            <a:defRPr sz="1400" b="0">
              <a:solidFill>
                <a:schemeClr val="tx1"/>
              </a:solidFill>
              <a:latin typeface="Calibri" panose="020F0502020204030204" pitchFamily="34" charset="0"/>
            </a:defRPr>
          </a:pPr>
          <a:endParaRPr lang="pt-BR"/>
        </a:p>
      </c:txPr>
    </c:legend>
    <c:plotVisOnly val="1"/>
    <c:dispBlanksAs val="zero"/>
    <c:showDLblsOverMax val="0"/>
  </c:chart>
  <c:spPr>
    <a:noFill/>
    <a:ln>
      <a:noFill/>
    </a:ln>
    <a:effectLst/>
  </c:spPr>
  <c:txPr>
    <a:bodyPr/>
    <a:lstStyle/>
    <a:p>
      <a:pPr>
        <a:defRPr>
          <a:latin typeface="Corbel" panose="020B0503020204020204" pitchFamily="34" charset="0"/>
        </a:defRPr>
      </a:pPr>
      <a:endParaRPr lang="pt-B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j-lt"/>
                <a:ea typeface="+mn-ea"/>
                <a:cs typeface="Times New Roman" panose="02020603050405020304" pitchFamily="18" charset="0"/>
              </a:defRPr>
            </a:pPr>
            <a:r>
              <a:rPr lang="pt-BR" b="1">
                <a:latin typeface="+mj-lt"/>
                <a:cs typeface="Times New Roman" panose="02020603050405020304" pitchFamily="18" charset="0"/>
              </a:rPr>
              <a:t>2021</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j-lt"/>
              <a:ea typeface="+mn-ea"/>
              <a:cs typeface="Times New Roman" panose="02020603050405020304" pitchFamily="18" charset="0"/>
            </a:defRPr>
          </a:pPr>
          <a:endParaRPr lang="pt-BR"/>
        </a:p>
      </c:txPr>
    </c:title>
    <c:autoTitleDeleted val="0"/>
    <c:plotArea>
      <c:layout/>
      <c:doughnutChart>
        <c:varyColors val="1"/>
        <c:ser>
          <c:idx val="0"/>
          <c:order val="0"/>
          <c:dPt>
            <c:idx val="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25DC-48D6-B431-858C2524B1E0}"/>
              </c:ext>
            </c:extLst>
          </c:dPt>
          <c:dPt>
            <c:idx val="1"/>
            <c:bubble3D val="0"/>
            <c:spPr>
              <a:solidFill>
                <a:srgbClr val="FFCCFF"/>
              </a:solidFill>
              <a:ln w="19050">
                <a:solidFill>
                  <a:schemeClr val="lt1"/>
                </a:solidFill>
              </a:ln>
              <a:effectLst/>
            </c:spPr>
            <c:extLst>
              <c:ext xmlns:c16="http://schemas.microsoft.com/office/drawing/2014/chart" uri="{C3380CC4-5D6E-409C-BE32-E72D297353CC}">
                <c16:uniqueId val="{00000003-25DC-48D6-B431-858C2524B1E0}"/>
              </c:ext>
            </c:extLst>
          </c:dPt>
          <c:dPt>
            <c:idx val="2"/>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5-25DC-48D6-B431-858C2524B1E0}"/>
              </c:ext>
            </c:extLst>
          </c:dPt>
          <c:dLbls>
            <c:dLbl>
              <c:idx val="2"/>
              <c:layout>
                <c:manualLayout>
                  <c:x val="-6.1889068798552903E-2"/>
                  <c:y val="5.552366609471375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5DC-48D6-B431-858C2524B1E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Times New Roman" panose="02020603050405020304" pitchFamily="18" charset="0"/>
                  </a:defRPr>
                </a:pPr>
                <a:endParaRPr lang="pt-B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[trabalho.xlsx]Plan2!$BA$57:$BA$59</c:f>
              <c:strCache>
                <c:ptCount val="3"/>
                <c:pt idx="0">
                  <c:v>N IDENTI</c:v>
                </c:pt>
                <c:pt idx="1">
                  <c:v>NÃO</c:v>
                </c:pt>
                <c:pt idx="2">
                  <c:v>SIM</c:v>
                </c:pt>
              </c:strCache>
            </c:strRef>
          </c:cat>
          <c:val>
            <c:numRef>
              <c:f>[trabalho.xlsx]Plan2!$BB$57:$BB$59</c:f>
              <c:numCache>
                <c:formatCode>General</c:formatCode>
                <c:ptCount val="3"/>
                <c:pt idx="0">
                  <c:v>22.716456159619256</c:v>
                </c:pt>
                <c:pt idx="1">
                  <c:v>15.156507413509059</c:v>
                </c:pt>
                <c:pt idx="2">
                  <c:v>62.127036426871683</c:v>
                </c:pt>
              </c:numCache>
            </c:numRef>
          </c:val>
          <c:extLst>
            <c:ext xmlns:c16="http://schemas.microsoft.com/office/drawing/2014/chart" uri="{C3380CC4-5D6E-409C-BE32-E72D297353CC}">
              <c16:uniqueId val="{00000006-25DC-48D6-B431-858C2524B1E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j-lt"/>
              <a:ea typeface="+mn-ea"/>
              <a:cs typeface="Times New Roman" panose="02020603050405020304" pitchFamily="18" charset="0"/>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j-lt"/>
                <a:ea typeface="+mn-ea"/>
                <a:cs typeface="Times New Roman" panose="02020603050405020304" pitchFamily="18" charset="0"/>
              </a:defRPr>
            </a:pPr>
            <a:r>
              <a:rPr lang="pt-BR" sz="1600" b="1">
                <a:latin typeface="+mj-lt"/>
                <a:cs typeface="Times New Roman" panose="02020603050405020304" pitchFamily="18" charset="0"/>
              </a:rPr>
              <a:t>2020</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j-lt"/>
              <a:ea typeface="+mn-ea"/>
              <a:cs typeface="Times New Roman" panose="02020603050405020304" pitchFamily="18" charset="0"/>
            </a:defRPr>
          </a:pPr>
          <a:endParaRPr lang="pt-BR"/>
        </a:p>
      </c:txPr>
    </c:title>
    <c:autoTitleDeleted val="0"/>
    <c:plotArea>
      <c:layout>
        <c:manualLayout>
          <c:layoutTarget val="inner"/>
          <c:xMode val="edge"/>
          <c:yMode val="edge"/>
          <c:x val="0.24018526693371461"/>
          <c:y val="0.15322085678995898"/>
          <c:w val="0.36458383334299826"/>
          <c:h val="0.66816512786456439"/>
        </c:manualLayout>
      </c:layout>
      <c:doughnutChart>
        <c:varyColors val="1"/>
        <c:ser>
          <c:idx val="0"/>
          <c:order val="0"/>
          <c:dPt>
            <c:idx val="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93B8-4A08-AAC8-D3983AF5862A}"/>
              </c:ext>
            </c:extLst>
          </c:dPt>
          <c:dPt>
            <c:idx val="1"/>
            <c:bubble3D val="0"/>
            <c:spPr>
              <a:solidFill>
                <a:srgbClr val="FFCCFF"/>
              </a:solidFill>
              <a:ln w="19050">
                <a:solidFill>
                  <a:schemeClr val="lt1"/>
                </a:solidFill>
              </a:ln>
              <a:effectLst/>
            </c:spPr>
            <c:extLst>
              <c:ext xmlns:c16="http://schemas.microsoft.com/office/drawing/2014/chart" uri="{C3380CC4-5D6E-409C-BE32-E72D297353CC}">
                <c16:uniqueId val="{00000003-93B8-4A08-AAC8-D3983AF5862A}"/>
              </c:ext>
            </c:extLst>
          </c:dPt>
          <c:dPt>
            <c:idx val="2"/>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5-93B8-4A08-AAC8-D3983AF5862A}"/>
              </c:ext>
            </c:extLst>
          </c:dPt>
          <c:dLbls>
            <c:dLbl>
              <c:idx val="2"/>
              <c:layout>
                <c:manualLayout>
                  <c:x val="-5.814216432021669E-2"/>
                  <c:y val="1.937380407439744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3B8-4A08-AAC8-D3983AF5862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Times New Roman" panose="02020603050405020304" pitchFamily="18" charset="0"/>
                  </a:defRPr>
                </a:pPr>
                <a:endParaRPr lang="pt-B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[trabalho.xlsx]Plan2!$BA$51:$BA$53</c:f>
              <c:strCache>
                <c:ptCount val="3"/>
                <c:pt idx="0">
                  <c:v>N IDENTI</c:v>
                </c:pt>
                <c:pt idx="1">
                  <c:v>NÃO</c:v>
                </c:pt>
                <c:pt idx="2">
                  <c:v>SIM</c:v>
                </c:pt>
              </c:strCache>
            </c:strRef>
          </c:cat>
          <c:val>
            <c:numRef>
              <c:f>[trabalho.xlsx]Plan2!$BB$51:$BB$53</c:f>
              <c:numCache>
                <c:formatCode>General</c:formatCode>
                <c:ptCount val="3"/>
                <c:pt idx="0">
                  <c:v>18.531838375290882</c:v>
                </c:pt>
                <c:pt idx="1">
                  <c:v>8.8005077215993222</c:v>
                </c:pt>
                <c:pt idx="2">
                  <c:v>72.667653903109795</c:v>
                </c:pt>
              </c:numCache>
            </c:numRef>
          </c:val>
          <c:extLst>
            <c:ext xmlns:c16="http://schemas.microsoft.com/office/drawing/2014/chart" uri="{C3380CC4-5D6E-409C-BE32-E72D297353CC}">
              <c16:uniqueId val="{00000006-93B8-4A08-AAC8-D3983AF5862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j-lt"/>
              <a:ea typeface="+mn-ea"/>
              <a:cs typeface="Times New Roman" panose="02020603050405020304" pitchFamily="18" charset="0"/>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305076227173732E-2"/>
          <c:y val="1.2018027983561413E-2"/>
          <c:w val="0.94999988831183335"/>
          <c:h val="0.79592571940471424"/>
        </c:manualLayout>
      </c:layout>
      <c:lineChart>
        <c:grouping val="standard"/>
        <c:varyColors val="0"/>
        <c:ser>
          <c:idx val="0"/>
          <c:order val="0"/>
          <c:tx>
            <c:strRef>
              <c:f>Plan2!$T$25</c:f>
              <c:strCache>
                <c:ptCount val="1"/>
                <c:pt idx="0">
                  <c:v>Medicamentos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Plan2!$S$26:$S$31</c:f>
              <c:numCache>
                <c:formatCode>General</c:formatCode>
                <c:ptCount val="6"/>
                <c:pt idx="0">
                  <c:v>2015</c:v>
                </c:pt>
                <c:pt idx="1">
                  <c:v>2016</c:v>
                </c:pt>
                <c:pt idx="2">
                  <c:v>2017</c:v>
                </c:pt>
                <c:pt idx="3">
                  <c:v>2018</c:v>
                </c:pt>
                <c:pt idx="4">
                  <c:v>2019</c:v>
                </c:pt>
                <c:pt idx="5">
                  <c:v>2020</c:v>
                </c:pt>
              </c:numCache>
            </c:numRef>
          </c:cat>
          <c:val>
            <c:numRef>
              <c:f>Plan2!$T$26:$T$31</c:f>
              <c:numCache>
                <c:formatCode>General</c:formatCode>
                <c:ptCount val="6"/>
                <c:pt idx="0">
                  <c:v>36.6</c:v>
                </c:pt>
                <c:pt idx="1">
                  <c:v>33.19</c:v>
                </c:pt>
                <c:pt idx="2">
                  <c:v>50.24</c:v>
                </c:pt>
                <c:pt idx="3">
                  <c:v>43.74</c:v>
                </c:pt>
                <c:pt idx="4">
                  <c:v>37.42</c:v>
                </c:pt>
                <c:pt idx="5">
                  <c:v>59.91</c:v>
                </c:pt>
              </c:numCache>
            </c:numRef>
          </c:val>
          <c:smooth val="0"/>
          <c:extLst>
            <c:ext xmlns:c16="http://schemas.microsoft.com/office/drawing/2014/chart" uri="{C3380CC4-5D6E-409C-BE32-E72D297353CC}">
              <c16:uniqueId val="{00000000-608C-47DB-93D2-0D1B93EFFC47}"/>
            </c:ext>
          </c:extLst>
        </c:ser>
        <c:ser>
          <c:idx val="1"/>
          <c:order val="1"/>
          <c:tx>
            <c:strRef>
              <c:f>Plan2!$U$25</c:f>
              <c:strCache>
                <c:ptCount val="1"/>
                <c:pt idx="0">
                  <c:v>Leitos - saúde mental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Plan2!$S$26:$S$31</c:f>
              <c:numCache>
                <c:formatCode>General</c:formatCode>
                <c:ptCount val="6"/>
                <c:pt idx="0">
                  <c:v>2015</c:v>
                </c:pt>
                <c:pt idx="1">
                  <c:v>2016</c:v>
                </c:pt>
                <c:pt idx="2">
                  <c:v>2017</c:v>
                </c:pt>
                <c:pt idx="3">
                  <c:v>2018</c:v>
                </c:pt>
                <c:pt idx="4">
                  <c:v>2019</c:v>
                </c:pt>
                <c:pt idx="5">
                  <c:v>2020</c:v>
                </c:pt>
              </c:numCache>
            </c:numRef>
          </c:cat>
          <c:val>
            <c:numRef>
              <c:f>Plan2!$U$26:$U$31</c:f>
              <c:numCache>
                <c:formatCode>General</c:formatCode>
                <c:ptCount val="6"/>
                <c:pt idx="0">
                  <c:v>45.93</c:v>
                </c:pt>
                <c:pt idx="1">
                  <c:v>45.15</c:v>
                </c:pt>
                <c:pt idx="2">
                  <c:v>25.5</c:v>
                </c:pt>
                <c:pt idx="3">
                  <c:v>34.369999999999997</c:v>
                </c:pt>
                <c:pt idx="4">
                  <c:v>33.85</c:v>
                </c:pt>
                <c:pt idx="5">
                  <c:v>17.649999999999999</c:v>
                </c:pt>
              </c:numCache>
            </c:numRef>
          </c:val>
          <c:smooth val="0"/>
          <c:extLst>
            <c:ext xmlns:c16="http://schemas.microsoft.com/office/drawing/2014/chart" uri="{C3380CC4-5D6E-409C-BE32-E72D297353CC}">
              <c16:uniqueId val="{00000001-608C-47DB-93D2-0D1B93EFFC47}"/>
            </c:ext>
          </c:extLst>
        </c:ser>
        <c:ser>
          <c:idx val="2"/>
          <c:order val="2"/>
          <c:tx>
            <c:strRef>
              <c:f>Plan2!$V$25</c:f>
              <c:strCache>
                <c:ptCount val="1"/>
                <c:pt idx="0">
                  <c:v>Cirúrgias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1"/>
              <c:layout>
                <c:manualLayout>
                  <c:x val="-4.6702071815491172E-2"/>
                  <c:y val="2.15246575969328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08C-47DB-93D2-0D1B93EFFC47}"/>
                </c:ext>
              </c:extLst>
            </c:dLbl>
            <c:dLbl>
              <c:idx val="2"/>
              <c:layout>
                <c:manualLayout>
                  <c:x val="-4.8120511531803203E-2"/>
                  <c:y val="2.15246575969331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08C-47DB-93D2-0D1B93EFFC47}"/>
                </c:ext>
              </c:extLst>
            </c:dLbl>
            <c:dLbl>
              <c:idx val="3"/>
              <c:layout>
                <c:manualLayout>
                  <c:x val="-4.6702071815491152E-2"/>
                  <c:y val="-1.43497717312886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08C-47DB-93D2-0D1B93EFFC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Plan2!$S$26:$S$31</c:f>
              <c:numCache>
                <c:formatCode>General</c:formatCode>
                <c:ptCount val="6"/>
                <c:pt idx="0">
                  <c:v>2015</c:v>
                </c:pt>
                <c:pt idx="1">
                  <c:v>2016</c:v>
                </c:pt>
                <c:pt idx="2">
                  <c:v>2017</c:v>
                </c:pt>
                <c:pt idx="3">
                  <c:v>2018</c:v>
                </c:pt>
                <c:pt idx="4">
                  <c:v>2019</c:v>
                </c:pt>
                <c:pt idx="5">
                  <c:v>2020</c:v>
                </c:pt>
              </c:numCache>
            </c:numRef>
          </c:cat>
          <c:val>
            <c:numRef>
              <c:f>Plan2!$V$26:$V$31</c:f>
              <c:numCache>
                <c:formatCode>General</c:formatCode>
                <c:ptCount val="6"/>
                <c:pt idx="0">
                  <c:v>1.72</c:v>
                </c:pt>
                <c:pt idx="1">
                  <c:v>3.21</c:v>
                </c:pt>
                <c:pt idx="2">
                  <c:v>2.36</c:v>
                </c:pt>
                <c:pt idx="3">
                  <c:v>4.12</c:v>
                </c:pt>
                <c:pt idx="4">
                  <c:v>5.59</c:v>
                </c:pt>
                <c:pt idx="5">
                  <c:v>4.22</c:v>
                </c:pt>
              </c:numCache>
            </c:numRef>
          </c:val>
          <c:smooth val="0"/>
          <c:extLst>
            <c:ext xmlns:c16="http://schemas.microsoft.com/office/drawing/2014/chart" uri="{C3380CC4-5D6E-409C-BE32-E72D297353CC}">
              <c16:uniqueId val="{00000005-608C-47DB-93D2-0D1B93EFFC47}"/>
            </c:ext>
          </c:extLst>
        </c:ser>
        <c:ser>
          <c:idx val="3"/>
          <c:order val="3"/>
          <c:tx>
            <c:strRef>
              <c:f>Plan2!$W$25</c:f>
              <c:strCache>
                <c:ptCount val="1"/>
                <c:pt idx="0">
                  <c:v>Serviços médicos, odontológicos e laboratoriais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1"/>
              <c:layout>
                <c:manualLayout>
                  <c:x val="-4.6702071815491172E-2"/>
                  <c:y val="-2.3916286218814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08C-47DB-93D2-0D1B93EFFC47}"/>
                </c:ext>
              </c:extLst>
            </c:dLbl>
            <c:dLbl>
              <c:idx val="2"/>
              <c:layout>
                <c:manualLayout>
                  <c:x val="-4.6702071815491152E-2"/>
                  <c:y val="-3.10911720844588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08C-47DB-93D2-0D1B93EFFC47}"/>
                </c:ext>
              </c:extLst>
            </c:dLbl>
            <c:dLbl>
              <c:idx val="3"/>
              <c:layout>
                <c:manualLayout>
                  <c:x val="-5.0957390964427321E-2"/>
                  <c:y val="2.86995434625773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08C-47DB-93D2-0D1B93EFFC47}"/>
                </c:ext>
              </c:extLst>
            </c:dLbl>
            <c:dLbl>
              <c:idx val="4"/>
              <c:layout>
                <c:manualLayout>
                  <c:x val="-4.4489305858044337E-2"/>
                  <c:y val="2.86995434625773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08C-47DB-93D2-0D1B93EFFC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Plan2!$S$26:$S$31</c:f>
              <c:numCache>
                <c:formatCode>General</c:formatCode>
                <c:ptCount val="6"/>
                <c:pt idx="0">
                  <c:v>2015</c:v>
                </c:pt>
                <c:pt idx="1">
                  <c:v>2016</c:v>
                </c:pt>
                <c:pt idx="2">
                  <c:v>2017</c:v>
                </c:pt>
                <c:pt idx="3">
                  <c:v>2018</c:v>
                </c:pt>
                <c:pt idx="4">
                  <c:v>2019</c:v>
                </c:pt>
                <c:pt idx="5">
                  <c:v>2020</c:v>
                </c:pt>
              </c:numCache>
            </c:numRef>
          </c:cat>
          <c:val>
            <c:numRef>
              <c:f>Plan2!$W$26:$W$31</c:f>
              <c:numCache>
                <c:formatCode>General</c:formatCode>
                <c:ptCount val="6"/>
                <c:pt idx="0">
                  <c:v>4.66</c:v>
                </c:pt>
                <c:pt idx="1">
                  <c:v>3.44</c:v>
                </c:pt>
                <c:pt idx="2">
                  <c:v>2.72</c:v>
                </c:pt>
                <c:pt idx="3">
                  <c:v>3.38</c:v>
                </c:pt>
                <c:pt idx="4">
                  <c:v>5.4</c:v>
                </c:pt>
                <c:pt idx="5">
                  <c:v>5.67</c:v>
                </c:pt>
              </c:numCache>
            </c:numRef>
          </c:val>
          <c:smooth val="0"/>
          <c:extLst>
            <c:ext xmlns:c16="http://schemas.microsoft.com/office/drawing/2014/chart" uri="{C3380CC4-5D6E-409C-BE32-E72D297353CC}">
              <c16:uniqueId val="{0000000A-608C-47DB-93D2-0D1B93EFFC47}"/>
            </c:ext>
          </c:extLst>
        </c:ser>
        <c:ser>
          <c:idx val="4"/>
          <c:order val="4"/>
          <c:tx>
            <c:strRef>
              <c:f>Plan2!$X$25</c:f>
              <c:strCache>
                <c:ptCount val="1"/>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layout>
                <c:manualLayout>
                  <c:x val="-7.2233986709108175E-2"/>
                  <c:y val="2.39162862188144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08C-47DB-93D2-0D1B93EFFC47}"/>
                </c:ext>
              </c:extLst>
            </c:dLbl>
            <c:dLbl>
              <c:idx val="1"/>
              <c:layout>
                <c:manualLayout>
                  <c:x val="-4.953895124811529E-2"/>
                  <c:y val="-9.566514487525773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08C-47DB-93D2-0D1B93EFFC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Plan2!$S$26:$S$31</c:f>
              <c:numCache>
                <c:formatCode>General</c:formatCode>
                <c:ptCount val="6"/>
                <c:pt idx="0">
                  <c:v>2015</c:v>
                </c:pt>
                <c:pt idx="1">
                  <c:v>2016</c:v>
                </c:pt>
                <c:pt idx="2">
                  <c:v>2017</c:v>
                </c:pt>
                <c:pt idx="3">
                  <c:v>2018</c:v>
                </c:pt>
                <c:pt idx="4">
                  <c:v>2019</c:v>
                </c:pt>
                <c:pt idx="5">
                  <c:v>2020</c:v>
                </c:pt>
              </c:numCache>
            </c:numRef>
          </c:cat>
          <c:val>
            <c:numRef>
              <c:f>Plan2!$X$26:$X$31</c:f>
              <c:numCache>
                <c:formatCode>General</c:formatCode>
                <c:ptCount val="6"/>
              </c:numCache>
            </c:numRef>
          </c:val>
          <c:smooth val="0"/>
          <c:extLst>
            <c:ext xmlns:c16="http://schemas.microsoft.com/office/drawing/2014/chart" uri="{C3380CC4-5D6E-409C-BE32-E72D297353CC}">
              <c16:uniqueId val="{0000000D-608C-47DB-93D2-0D1B93EFFC47}"/>
            </c:ext>
          </c:extLst>
        </c:ser>
        <c:ser>
          <c:idx val="5"/>
          <c:order val="5"/>
          <c:tx>
            <c:strRef>
              <c:f>Plan2!$Y$25</c:f>
              <c:strCache>
                <c:ptCount val="1"/>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0"/>
              <c:layout>
                <c:manualLayout>
                  <c:x val="-7.6489305858044337E-2"/>
                  <c:y val="-1.43497717312887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08C-47DB-93D2-0D1B93EFFC47}"/>
                </c:ext>
              </c:extLst>
            </c:dLbl>
            <c:dLbl>
              <c:idx val="1"/>
              <c:layout>
                <c:manualLayout>
                  <c:x val="2.943318255430837E-3"/>
                  <c:y val="-1.43497717312886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08C-47DB-93D2-0D1B93EFFC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Plan2!$S$26:$S$31</c:f>
              <c:numCache>
                <c:formatCode>General</c:formatCode>
                <c:ptCount val="6"/>
                <c:pt idx="0">
                  <c:v>2015</c:v>
                </c:pt>
                <c:pt idx="1">
                  <c:v>2016</c:v>
                </c:pt>
                <c:pt idx="2">
                  <c:v>2017</c:v>
                </c:pt>
                <c:pt idx="3">
                  <c:v>2018</c:v>
                </c:pt>
                <c:pt idx="4">
                  <c:v>2019</c:v>
                </c:pt>
                <c:pt idx="5">
                  <c:v>2020</c:v>
                </c:pt>
              </c:numCache>
            </c:numRef>
          </c:cat>
          <c:val>
            <c:numRef>
              <c:f>Plan2!$Y$26:$Y$31</c:f>
              <c:numCache>
                <c:formatCode>General</c:formatCode>
                <c:ptCount val="6"/>
              </c:numCache>
            </c:numRef>
          </c:val>
          <c:smooth val="0"/>
          <c:extLst>
            <c:ext xmlns:c16="http://schemas.microsoft.com/office/drawing/2014/chart" uri="{C3380CC4-5D6E-409C-BE32-E72D297353CC}">
              <c16:uniqueId val="{00000010-608C-47DB-93D2-0D1B93EFFC47}"/>
            </c:ext>
          </c:extLst>
        </c:ser>
        <c:ser>
          <c:idx val="6"/>
          <c:order val="6"/>
          <c:tx>
            <c:strRef>
              <c:f>Plan2!$Z$25</c:f>
              <c:strCache>
                <c:ptCount val="1"/>
                <c:pt idx="0">
                  <c:v>Leitos - UTI/ UTIN/ enfermaria</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Lbls>
            <c:dLbl>
              <c:idx val="1"/>
              <c:layout>
                <c:manualLayout>
                  <c:x val="-3.2517674652370633E-2"/>
                  <c:y val="-2.3916286218814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08C-47DB-93D2-0D1B93EFFC47}"/>
                </c:ext>
              </c:extLst>
            </c:dLbl>
            <c:dLbl>
              <c:idx val="2"/>
              <c:layout>
                <c:manualLayout>
                  <c:x val="-4.5560283687943265E-2"/>
                  <c:y val="-7.174885865644417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08C-47DB-93D2-0D1B93EFFC47}"/>
                </c:ext>
              </c:extLst>
            </c:dLbl>
            <c:dLbl>
              <c:idx val="3"/>
              <c:layout>
                <c:manualLayout>
                  <c:x val="-4.5283632099179093E-2"/>
                  <c:y val="-2.63079148406958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08C-47DB-93D2-0D1B93EFFC47}"/>
                </c:ext>
              </c:extLst>
            </c:dLbl>
            <c:dLbl>
              <c:idx val="4"/>
              <c:layout>
                <c:manualLayout>
                  <c:x val="-5.0957390964427321E-2"/>
                  <c:y val="-3.34828007063402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08C-47DB-93D2-0D1B93EFFC47}"/>
                </c:ext>
              </c:extLst>
            </c:dLbl>
            <c:dLbl>
              <c:idx val="5"/>
              <c:layout>
                <c:manualLayout>
                  <c:x val="2.319204780253532E-3"/>
                  <c:y val="-4.783257243762886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08C-47DB-93D2-0D1B93EFFC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Plan2!$S$26:$S$31</c:f>
              <c:numCache>
                <c:formatCode>General</c:formatCode>
                <c:ptCount val="6"/>
                <c:pt idx="0">
                  <c:v>2015</c:v>
                </c:pt>
                <c:pt idx="1">
                  <c:v>2016</c:v>
                </c:pt>
                <c:pt idx="2">
                  <c:v>2017</c:v>
                </c:pt>
                <c:pt idx="3">
                  <c:v>2018</c:v>
                </c:pt>
                <c:pt idx="4">
                  <c:v>2019</c:v>
                </c:pt>
                <c:pt idx="5">
                  <c:v>2020</c:v>
                </c:pt>
              </c:numCache>
            </c:numRef>
          </c:cat>
          <c:val>
            <c:numRef>
              <c:f>Plan2!$Z$26:$Z$31</c:f>
              <c:numCache>
                <c:formatCode>General</c:formatCode>
                <c:ptCount val="6"/>
                <c:pt idx="0">
                  <c:v>8.42</c:v>
                </c:pt>
                <c:pt idx="1">
                  <c:v>7.48</c:v>
                </c:pt>
                <c:pt idx="2">
                  <c:v>13</c:v>
                </c:pt>
                <c:pt idx="3">
                  <c:v>8.27</c:v>
                </c:pt>
                <c:pt idx="4">
                  <c:v>7.11</c:v>
                </c:pt>
                <c:pt idx="5">
                  <c:v>2.4</c:v>
                </c:pt>
              </c:numCache>
            </c:numRef>
          </c:val>
          <c:smooth val="0"/>
          <c:extLst>
            <c:ext xmlns:c16="http://schemas.microsoft.com/office/drawing/2014/chart" uri="{C3380CC4-5D6E-409C-BE32-E72D297353CC}">
              <c16:uniqueId val="{00000016-608C-47DB-93D2-0D1B93EFFC47}"/>
            </c:ext>
          </c:extLst>
        </c:ser>
        <c:ser>
          <c:idx val="7"/>
          <c:order val="7"/>
          <c:tx>
            <c:strRef>
              <c:f>Plan2!$AA$25</c:f>
              <c:strCache>
                <c:ptCount val="1"/>
                <c:pt idx="0">
                  <c:v>Serviços de home care</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Plan2!$S$26:$S$31</c:f>
              <c:numCache>
                <c:formatCode>General</c:formatCode>
                <c:ptCount val="6"/>
                <c:pt idx="0">
                  <c:v>2015</c:v>
                </c:pt>
                <c:pt idx="1">
                  <c:v>2016</c:v>
                </c:pt>
                <c:pt idx="2">
                  <c:v>2017</c:v>
                </c:pt>
                <c:pt idx="3">
                  <c:v>2018</c:v>
                </c:pt>
                <c:pt idx="4">
                  <c:v>2019</c:v>
                </c:pt>
                <c:pt idx="5">
                  <c:v>2020</c:v>
                </c:pt>
              </c:numCache>
            </c:numRef>
          </c:cat>
          <c:val>
            <c:numRef>
              <c:f>Plan2!$AA$26:$AA$31</c:f>
              <c:numCache>
                <c:formatCode>General</c:formatCode>
                <c:ptCount val="6"/>
                <c:pt idx="5">
                  <c:v>0.35</c:v>
                </c:pt>
              </c:numCache>
            </c:numRef>
          </c:val>
          <c:smooth val="0"/>
          <c:extLst>
            <c:ext xmlns:c16="http://schemas.microsoft.com/office/drawing/2014/chart" uri="{C3380CC4-5D6E-409C-BE32-E72D297353CC}">
              <c16:uniqueId val="{00000017-608C-47DB-93D2-0D1B93EFFC47}"/>
            </c:ext>
          </c:extLst>
        </c:ser>
        <c:ser>
          <c:idx val="8"/>
          <c:order val="8"/>
          <c:tx>
            <c:strRef>
              <c:f>Plan2!$AB$25</c:f>
              <c:strCache>
                <c:ptCount val="1"/>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dLbls>
            <c:dLbl>
              <c:idx val="1"/>
              <c:layout>
                <c:manualLayout>
                  <c:x val="-5.9468029262299688E-2"/>
                  <c:y val="2.86995434625773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08C-47DB-93D2-0D1B93EFFC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Plan2!$S$26:$S$31</c:f>
              <c:numCache>
                <c:formatCode>General</c:formatCode>
                <c:ptCount val="6"/>
                <c:pt idx="0">
                  <c:v>2015</c:v>
                </c:pt>
                <c:pt idx="1">
                  <c:v>2016</c:v>
                </c:pt>
                <c:pt idx="2">
                  <c:v>2017</c:v>
                </c:pt>
                <c:pt idx="3">
                  <c:v>2018</c:v>
                </c:pt>
                <c:pt idx="4">
                  <c:v>2019</c:v>
                </c:pt>
                <c:pt idx="5">
                  <c:v>2020</c:v>
                </c:pt>
              </c:numCache>
            </c:numRef>
          </c:cat>
          <c:val>
            <c:numRef>
              <c:f>Plan2!$AB$26:$AB$31</c:f>
              <c:numCache>
                <c:formatCode>General</c:formatCode>
                <c:ptCount val="6"/>
              </c:numCache>
            </c:numRef>
          </c:val>
          <c:smooth val="0"/>
          <c:extLst>
            <c:ext xmlns:c16="http://schemas.microsoft.com/office/drawing/2014/chart" uri="{C3380CC4-5D6E-409C-BE32-E72D297353CC}">
              <c16:uniqueId val="{00000019-608C-47DB-93D2-0D1B93EFFC47}"/>
            </c:ext>
          </c:extLst>
        </c:ser>
        <c:ser>
          <c:idx val="9"/>
          <c:order val="9"/>
          <c:tx>
            <c:strRef>
              <c:f>Plan2!$AC$25</c:f>
              <c:strCache>
                <c:ptCount val="1"/>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Plan2!$S$26:$S$31</c:f>
              <c:numCache>
                <c:formatCode>General</c:formatCode>
                <c:ptCount val="6"/>
                <c:pt idx="0">
                  <c:v>2015</c:v>
                </c:pt>
                <c:pt idx="1">
                  <c:v>2016</c:v>
                </c:pt>
                <c:pt idx="2">
                  <c:v>2017</c:v>
                </c:pt>
                <c:pt idx="3">
                  <c:v>2018</c:v>
                </c:pt>
                <c:pt idx="4">
                  <c:v>2019</c:v>
                </c:pt>
                <c:pt idx="5">
                  <c:v>2020</c:v>
                </c:pt>
              </c:numCache>
            </c:numRef>
          </c:cat>
          <c:val>
            <c:numRef>
              <c:f>Plan2!$AC$26:$AC$31</c:f>
              <c:numCache>
                <c:formatCode>General</c:formatCode>
                <c:ptCount val="6"/>
              </c:numCache>
            </c:numRef>
          </c:val>
          <c:smooth val="0"/>
          <c:extLst>
            <c:ext xmlns:c16="http://schemas.microsoft.com/office/drawing/2014/chart" uri="{C3380CC4-5D6E-409C-BE32-E72D297353CC}">
              <c16:uniqueId val="{0000001A-608C-47DB-93D2-0D1B93EFFC47}"/>
            </c:ext>
          </c:extLst>
        </c:ser>
        <c:dLbls>
          <c:dLblPos val="l"/>
          <c:showLegendKey val="0"/>
          <c:showVal val="1"/>
          <c:showCatName val="0"/>
          <c:showSerName val="0"/>
          <c:showPercent val="0"/>
          <c:showBubbleSize val="0"/>
        </c:dLbls>
        <c:marker val="1"/>
        <c:smooth val="0"/>
        <c:axId val="-857888688"/>
        <c:axId val="-857894128"/>
      </c:lineChart>
      <c:catAx>
        <c:axId val="-85788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857894128"/>
        <c:crosses val="autoZero"/>
        <c:auto val="1"/>
        <c:lblAlgn val="ctr"/>
        <c:lblOffset val="100"/>
        <c:noMultiLvlLbl val="0"/>
      </c:catAx>
      <c:valAx>
        <c:axId val="-857894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857888688"/>
        <c:crosses val="autoZero"/>
        <c:crossBetween val="between"/>
      </c:valAx>
      <c:spPr>
        <a:noFill/>
        <a:ln>
          <a:noFill/>
        </a:ln>
        <a:effectLst/>
      </c:spPr>
    </c:plotArea>
    <c:legend>
      <c:legendPos val="b"/>
      <c:legendEntry>
        <c:idx val="4"/>
        <c:delete val="1"/>
      </c:legendEntry>
      <c:legendEntry>
        <c:idx val="5"/>
        <c:delete val="1"/>
      </c:legendEntry>
      <c:legendEntry>
        <c:idx val="8"/>
        <c:delete val="1"/>
      </c:legendEntry>
      <c:legendEntry>
        <c:idx val="9"/>
        <c:delete val="1"/>
      </c:legendEntry>
      <c:layout>
        <c:manualLayout>
          <c:xMode val="edge"/>
          <c:yMode val="edge"/>
          <c:x val="2.1032668788741833E-2"/>
          <c:y val="1.9702459400569781E-2"/>
          <c:w val="0.37896733121125814"/>
          <c:h val="0.1802058269489089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SC!$A$2</c:f>
              <c:strCache>
                <c:ptCount val="1"/>
                <c:pt idx="0">
                  <c:v>N° de casos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pt-B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SC!$B$1:$J$1</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SC!$B$2:$J$2</c:f>
              <c:numCache>
                <c:formatCode>General</c:formatCode>
                <c:ptCount val="9"/>
                <c:pt idx="0">
                  <c:v>356</c:v>
                </c:pt>
                <c:pt idx="1">
                  <c:v>434</c:v>
                </c:pt>
                <c:pt idx="2">
                  <c:v>599</c:v>
                </c:pt>
                <c:pt idx="3">
                  <c:v>673</c:v>
                </c:pt>
                <c:pt idx="4">
                  <c:v>734</c:v>
                </c:pt>
                <c:pt idx="5">
                  <c:v>599</c:v>
                </c:pt>
                <c:pt idx="6">
                  <c:v>468</c:v>
                </c:pt>
                <c:pt idx="7">
                  <c:v>427</c:v>
                </c:pt>
                <c:pt idx="8">
                  <c:v>471</c:v>
                </c:pt>
              </c:numCache>
            </c:numRef>
          </c:val>
          <c:extLst>
            <c:ext xmlns:c16="http://schemas.microsoft.com/office/drawing/2014/chart" uri="{C3380CC4-5D6E-409C-BE32-E72D297353CC}">
              <c16:uniqueId val="{00000000-347C-4EDD-BCBE-B934190A1E27}"/>
            </c:ext>
          </c:extLst>
        </c:ser>
        <c:dLbls>
          <c:dLblPos val="inBase"/>
          <c:showLegendKey val="0"/>
          <c:showVal val="1"/>
          <c:showCatName val="0"/>
          <c:showSerName val="0"/>
          <c:showPercent val="0"/>
          <c:showBubbleSize val="0"/>
        </c:dLbls>
        <c:gapWidth val="219"/>
        <c:overlap val="-27"/>
        <c:axId val="436542736"/>
        <c:axId val="436543056"/>
      </c:barChart>
      <c:lineChart>
        <c:grouping val="standard"/>
        <c:varyColors val="0"/>
        <c:ser>
          <c:idx val="1"/>
          <c:order val="1"/>
          <c:tx>
            <c:strRef>
              <c:f>SC!$A$3</c:f>
              <c:strCache>
                <c:ptCount val="1"/>
                <c:pt idx="0">
                  <c:v>Taxa incidência</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SC!$B$1:$J$1</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SC!$B$3:$J$3</c:f>
              <c:numCache>
                <c:formatCode>General</c:formatCode>
                <c:ptCount val="9"/>
                <c:pt idx="0">
                  <c:v>6.6</c:v>
                </c:pt>
                <c:pt idx="1">
                  <c:v>7.6</c:v>
                </c:pt>
                <c:pt idx="2">
                  <c:v>10.5</c:v>
                </c:pt>
                <c:pt idx="3">
                  <c:v>12.6</c:v>
                </c:pt>
                <c:pt idx="4">
                  <c:v>13.1</c:v>
                </c:pt>
                <c:pt idx="5">
                  <c:v>10.6</c:v>
                </c:pt>
                <c:pt idx="6">
                  <c:v>8.6</c:v>
                </c:pt>
                <c:pt idx="7">
                  <c:v>7.9</c:v>
                </c:pt>
                <c:pt idx="8">
                  <c:v>13</c:v>
                </c:pt>
              </c:numCache>
            </c:numRef>
          </c:val>
          <c:smooth val="0"/>
          <c:extLst>
            <c:ext xmlns:c16="http://schemas.microsoft.com/office/drawing/2014/chart" uri="{C3380CC4-5D6E-409C-BE32-E72D297353CC}">
              <c16:uniqueId val="{00000001-347C-4EDD-BCBE-B934190A1E27}"/>
            </c:ext>
          </c:extLst>
        </c:ser>
        <c:dLbls>
          <c:showLegendKey val="0"/>
          <c:showVal val="1"/>
          <c:showCatName val="0"/>
          <c:showSerName val="0"/>
          <c:showPercent val="0"/>
          <c:showBubbleSize val="0"/>
        </c:dLbls>
        <c:marker val="1"/>
        <c:smooth val="0"/>
        <c:axId val="436549136"/>
        <c:axId val="436549456"/>
      </c:lineChart>
      <c:catAx>
        <c:axId val="436542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6543056"/>
        <c:crosses val="autoZero"/>
        <c:auto val="1"/>
        <c:lblAlgn val="ctr"/>
        <c:lblOffset val="100"/>
        <c:noMultiLvlLbl val="0"/>
      </c:catAx>
      <c:valAx>
        <c:axId val="43654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6542736"/>
        <c:crosses val="autoZero"/>
        <c:crossBetween val="between"/>
      </c:valAx>
      <c:valAx>
        <c:axId val="43654945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6549136"/>
        <c:crosses val="max"/>
        <c:crossBetween val="between"/>
      </c:valAx>
      <c:catAx>
        <c:axId val="436549136"/>
        <c:scaling>
          <c:orientation val="minMax"/>
        </c:scaling>
        <c:delete val="1"/>
        <c:axPos val="b"/>
        <c:numFmt formatCode="General" sourceLinked="1"/>
        <c:majorTickMark val="out"/>
        <c:minorTickMark val="none"/>
        <c:tickLblPos val="nextTo"/>
        <c:crossAx val="4365494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'Cobertura AB'!$A$2</c:f>
              <c:strCache>
                <c:ptCount val="1"/>
                <c:pt idx="0">
                  <c:v>Central/Norte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'Cobertura AB'!$B$1:$F$1</c:f>
              <c:numCache>
                <c:formatCode>mmm\-yy</c:formatCode>
                <c:ptCount val="5"/>
                <c:pt idx="0">
                  <c:v>43070</c:v>
                </c:pt>
                <c:pt idx="1">
                  <c:v>43435</c:v>
                </c:pt>
                <c:pt idx="2">
                  <c:v>43800</c:v>
                </c:pt>
                <c:pt idx="3">
                  <c:v>44166</c:v>
                </c:pt>
                <c:pt idx="4">
                  <c:v>44531</c:v>
                </c:pt>
              </c:numCache>
            </c:numRef>
          </c:cat>
          <c:val>
            <c:numRef>
              <c:f>'Cobertura AB'!$B$2:$F$2</c:f>
              <c:numCache>
                <c:formatCode>General</c:formatCode>
                <c:ptCount val="5"/>
                <c:pt idx="0">
                  <c:v>81.489999999999995</c:v>
                </c:pt>
                <c:pt idx="1">
                  <c:v>80.94</c:v>
                </c:pt>
                <c:pt idx="2">
                  <c:v>84.3</c:v>
                </c:pt>
                <c:pt idx="3">
                  <c:v>86.03</c:v>
                </c:pt>
                <c:pt idx="4">
                  <c:v>95.7</c:v>
                </c:pt>
              </c:numCache>
            </c:numRef>
          </c:val>
          <c:smooth val="0"/>
          <c:extLst>
            <c:ext xmlns:c16="http://schemas.microsoft.com/office/drawing/2014/chart" uri="{C3380CC4-5D6E-409C-BE32-E72D297353CC}">
              <c16:uniqueId val="{00000000-3F34-4629-B19C-F74BC71A863E}"/>
            </c:ext>
          </c:extLst>
        </c:ser>
        <c:ser>
          <c:idx val="1"/>
          <c:order val="1"/>
          <c:tx>
            <c:strRef>
              <c:f>'Cobertura AB'!$A$3</c:f>
              <c:strCache>
                <c:ptCount val="1"/>
                <c:pt idx="0">
                  <c:v>Metropolitana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'Cobertura AB'!$B$1:$F$1</c:f>
              <c:numCache>
                <c:formatCode>mmm\-yy</c:formatCode>
                <c:ptCount val="5"/>
                <c:pt idx="0">
                  <c:v>43070</c:v>
                </c:pt>
                <c:pt idx="1">
                  <c:v>43435</c:v>
                </c:pt>
                <c:pt idx="2">
                  <c:v>43800</c:v>
                </c:pt>
                <c:pt idx="3">
                  <c:v>44166</c:v>
                </c:pt>
                <c:pt idx="4">
                  <c:v>44531</c:v>
                </c:pt>
              </c:numCache>
            </c:numRef>
          </c:cat>
          <c:val>
            <c:numRef>
              <c:f>'Cobertura AB'!$B$3:$F$3</c:f>
              <c:numCache>
                <c:formatCode>General</c:formatCode>
                <c:ptCount val="5"/>
                <c:pt idx="0">
                  <c:v>40.880000000000003</c:v>
                </c:pt>
                <c:pt idx="1">
                  <c:v>41.29</c:v>
                </c:pt>
                <c:pt idx="2">
                  <c:v>46</c:v>
                </c:pt>
                <c:pt idx="3">
                  <c:v>50.55</c:v>
                </c:pt>
                <c:pt idx="4">
                  <c:v>61.4</c:v>
                </c:pt>
              </c:numCache>
            </c:numRef>
          </c:val>
          <c:smooth val="0"/>
          <c:extLst>
            <c:ext xmlns:c16="http://schemas.microsoft.com/office/drawing/2014/chart" uri="{C3380CC4-5D6E-409C-BE32-E72D297353CC}">
              <c16:uniqueId val="{00000001-3F34-4629-B19C-F74BC71A863E}"/>
            </c:ext>
          </c:extLst>
        </c:ser>
        <c:ser>
          <c:idx val="2"/>
          <c:order val="2"/>
          <c:tx>
            <c:strRef>
              <c:f>'Cobertura AB'!$A$4</c:f>
              <c:strCache>
                <c:ptCount val="1"/>
                <c:pt idx="0">
                  <c:v>Sul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'Cobertura AB'!$B$1:$F$1</c:f>
              <c:numCache>
                <c:formatCode>mmm\-yy</c:formatCode>
                <c:ptCount val="5"/>
                <c:pt idx="0">
                  <c:v>43070</c:v>
                </c:pt>
                <c:pt idx="1">
                  <c:v>43435</c:v>
                </c:pt>
                <c:pt idx="2">
                  <c:v>43800</c:v>
                </c:pt>
                <c:pt idx="3">
                  <c:v>44166</c:v>
                </c:pt>
                <c:pt idx="4">
                  <c:v>44531</c:v>
                </c:pt>
              </c:numCache>
            </c:numRef>
          </c:cat>
          <c:val>
            <c:numRef>
              <c:f>'Cobertura AB'!$B$4:$F$4</c:f>
              <c:numCache>
                <c:formatCode>General</c:formatCode>
                <c:ptCount val="5"/>
                <c:pt idx="0">
                  <c:v>84.19</c:v>
                </c:pt>
                <c:pt idx="1">
                  <c:v>80.91</c:v>
                </c:pt>
                <c:pt idx="2">
                  <c:v>93.2</c:v>
                </c:pt>
                <c:pt idx="3">
                  <c:v>86.52</c:v>
                </c:pt>
                <c:pt idx="4">
                  <c:v>99.4</c:v>
                </c:pt>
              </c:numCache>
            </c:numRef>
          </c:val>
          <c:smooth val="0"/>
          <c:extLst>
            <c:ext xmlns:c16="http://schemas.microsoft.com/office/drawing/2014/chart" uri="{C3380CC4-5D6E-409C-BE32-E72D297353CC}">
              <c16:uniqueId val="{00000002-3F34-4629-B19C-F74BC71A863E}"/>
            </c:ext>
          </c:extLst>
        </c:ser>
        <c:ser>
          <c:idx val="3"/>
          <c:order val="3"/>
          <c:tx>
            <c:strRef>
              <c:f>'Cobertura AB'!$A$5</c:f>
              <c:strCache>
                <c:ptCount val="1"/>
                <c:pt idx="0">
                  <c:v>ES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'Cobertura AB'!$B$1:$F$1</c:f>
              <c:numCache>
                <c:formatCode>mmm\-yy</c:formatCode>
                <c:ptCount val="5"/>
                <c:pt idx="0">
                  <c:v>43070</c:v>
                </c:pt>
                <c:pt idx="1">
                  <c:v>43435</c:v>
                </c:pt>
                <c:pt idx="2">
                  <c:v>43800</c:v>
                </c:pt>
                <c:pt idx="3">
                  <c:v>44166</c:v>
                </c:pt>
                <c:pt idx="4">
                  <c:v>44531</c:v>
                </c:pt>
              </c:numCache>
            </c:numRef>
          </c:cat>
          <c:val>
            <c:numRef>
              <c:f>'Cobertura AB'!$B$5:$F$5</c:f>
              <c:numCache>
                <c:formatCode>General</c:formatCode>
                <c:ptCount val="5"/>
                <c:pt idx="0">
                  <c:v>58.1</c:v>
                </c:pt>
                <c:pt idx="1">
                  <c:v>57.61</c:v>
                </c:pt>
                <c:pt idx="2">
                  <c:v>63.22</c:v>
                </c:pt>
                <c:pt idx="3">
                  <c:v>65.11</c:v>
                </c:pt>
                <c:pt idx="4">
                  <c:v>81.099999999999994</c:v>
                </c:pt>
              </c:numCache>
            </c:numRef>
          </c:val>
          <c:smooth val="0"/>
          <c:extLst>
            <c:ext xmlns:c16="http://schemas.microsoft.com/office/drawing/2014/chart" uri="{C3380CC4-5D6E-409C-BE32-E72D297353CC}">
              <c16:uniqueId val="{00000003-3F34-4629-B19C-F74BC71A863E}"/>
            </c:ext>
          </c:extLst>
        </c:ser>
        <c:dLbls>
          <c:showLegendKey val="0"/>
          <c:showVal val="0"/>
          <c:showCatName val="0"/>
          <c:showSerName val="0"/>
          <c:showPercent val="0"/>
          <c:showBubbleSize val="0"/>
        </c:dLbls>
        <c:marker val="1"/>
        <c:smooth val="0"/>
        <c:axId val="497603344"/>
        <c:axId val="497601104"/>
      </c:lineChart>
      <c:dateAx>
        <c:axId val="497603344"/>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97601104"/>
        <c:crosses val="autoZero"/>
        <c:auto val="1"/>
        <c:lblOffset val="100"/>
        <c:baseTimeUnit val="years"/>
      </c:dateAx>
      <c:valAx>
        <c:axId val="497601104"/>
        <c:scaling>
          <c:orientation val="minMax"/>
          <c:min val="3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9760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Planilha1!$A$2</c:f>
              <c:strCache>
                <c:ptCount val="1"/>
                <c:pt idx="0">
                  <c:v>Minas Gerais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Planilha1!$B$1:$F$1</c:f>
              <c:numCache>
                <c:formatCode>mmm\-yy</c:formatCode>
                <c:ptCount val="5"/>
                <c:pt idx="0">
                  <c:v>43070</c:v>
                </c:pt>
                <c:pt idx="1">
                  <c:v>43435</c:v>
                </c:pt>
                <c:pt idx="2">
                  <c:v>43800</c:v>
                </c:pt>
                <c:pt idx="3">
                  <c:v>44166</c:v>
                </c:pt>
                <c:pt idx="4">
                  <c:v>44348</c:v>
                </c:pt>
              </c:numCache>
            </c:numRef>
          </c:cat>
          <c:val>
            <c:numRef>
              <c:f>Planilha1!$B$2:$F$2</c:f>
              <c:numCache>
                <c:formatCode>General</c:formatCode>
                <c:ptCount val="5"/>
                <c:pt idx="0">
                  <c:v>47.38</c:v>
                </c:pt>
                <c:pt idx="1">
                  <c:v>49.38</c:v>
                </c:pt>
                <c:pt idx="2">
                  <c:v>50.7</c:v>
                </c:pt>
                <c:pt idx="3">
                  <c:v>50.5</c:v>
                </c:pt>
                <c:pt idx="4">
                  <c:v>51.67</c:v>
                </c:pt>
              </c:numCache>
            </c:numRef>
          </c:val>
          <c:smooth val="0"/>
          <c:extLst>
            <c:ext xmlns:c16="http://schemas.microsoft.com/office/drawing/2014/chart" uri="{C3380CC4-5D6E-409C-BE32-E72D297353CC}">
              <c16:uniqueId val="{00000000-1A2C-4311-9836-20D36CC9A322}"/>
            </c:ext>
          </c:extLst>
        </c:ser>
        <c:ser>
          <c:idx val="1"/>
          <c:order val="1"/>
          <c:tx>
            <c:strRef>
              <c:f>Planilha1!$A$3</c:f>
              <c:strCache>
                <c:ptCount val="1"/>
                <c:pt idx="0">
                  <c:v>Rio de Janeiro</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Planilha1!$B$1:$F$1</c:f>
              <c:numCache>
                <c:formatCode>mmm\-yy</c:formatCode>
                <c:ptCount val="5"/>
                <c:pt idx="0">
                  <c:v>43070</c:v>
                </c:pt>
                <c:pt idx="1">
                  <c:v>43435</c:v>
                </c:pt>
                <c:pt idx="2">
                  <c:v>43800</c:v>
                </c:pt>
                <c:pt idx="3">
                  <c:v>44166</c:v>
                </c:pt>
                <c:pt idx="4">
                  <c:v>44348</c:v>
                </c:pt>
              </c:numCache>
            </c:numRef>
          </c:cat>
          <c:val>
            <c:numRef>
              <c:f>Planilha1!$B$3:$F$3</c:f>
              <c:numCache>
                <c:formatCode>General</c:formatCode>
                <c:ptCount val="5"/>
                <c:pt idx="0">
                  <c:v>25.36</c:v>
                </c:pt>
                <c:pt idx="1">
                  <c:v>24.74</c:v>
                </c:pt>
                <c:pt idx="2">
                  <c:v>23.3</c:v>
                </c:pt>
                <c:pt idx="3">
                  <c:v>23.5</c:v>
                </c:pt>
                <c:pt idx="4">
                  <c:v>25.53</c:v>
                </c:pt>
              </c:numCache>
            </c:numRef>
          </c:val>
          <c:smooth val="0"/>
          <c:extLst>
            <c:ext xmlns:c16="http://schemas.microsoft.com/office/drawing/2014/chart" uri="{C3380CC4-5D6E-409C-BE32-E72D297353CC}">
              <c16:uniqueId val="{00000001-1A2C-4311-9836-20D36CC9A322}"/>
            </c:ext>
          </c:extLst>
        </c:ser>
        <c:ser>
          <c:idx val="2"/>
          <c:order val="2"/>
          <c:tx>
            <c:strRef>
              <c:f>Planilha1!$A$4</c:f>
              <c:strCache>
                <c:ptCount val="1"/>
                <c:pt idx="0">
                  <c:v>São Paulo</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Planilha1!$B$1:$F$1</c:f>
              <c:numCache>
                <c:formatCode>mmm\-yy</c:formatCode>
                <c:ptCount val="5"/>
                <c:pt idx="0">
                  <c:v>43070</c:v>
                </c:pt>
                <c:pt idx="1">
                  <c:v>43435</c:v>
                </c:pt>
                <c:pt idx="2">
                  <c:v>43800</c:v>
                </c:pt>
                <c:pt idx="3">
                  <c:v>44166</c:v>
                </c:pt>
                <c:pt idx="4">
                  <c:v>44348</c:v>
                </c:pt>
              </c:numCache>
            </c:numRef>
          </c:cat>
          <c:val>
            <c:numRef>
              <c:f>Planilha1!$B$4:$F$4</c:f>
              <c:numCache>
                <c:formatCode>General</c:formatCode>
                <c:ptCount val="5"/>
                <c:pt idx="0">
                  <c:v>17.11</c:v>
                </c:pt>
                <c:pt idx="1">
                  <c:v>17.46</c:v>
                </c:pt>
                <c:pt idx="2">
                  <c:v>18.5</c:v>
                </c:pt>
                <c:pt idx="3">
                  <c:v>19.5</c:v>
                </c:pt>
                <c:pt idx="4">
                  <c:v>21.14</c:v>
                </c:pt>
              </c:numCache>
            </c:numRef>
          </c:val>
          <c:smooth val="0"/>
          <c:extLst>
            <c:ext xmlns:c16="http://schemas.microsoft.com/office/drawing/2014/chart" uri="{C3380CC4-5D6E-409C-BE32-E72D297353CC}">
              <c16:uniqueId val="{00000002-1A2C-4311-9836-20D36CC9A322}"/>
            </c:ext>
          </c:extLst>
        </c:ser>
        <c:ser>
          <c:idx val="3"/>
          <c:order val="3"/>
          <c:tx>
            <c:strRef>
              <c:f>Planilha1!$A$5</c:f>
              <c:strCache>
                <c:ptCount val="1"/>
                <c:pt idx="0">
                  <c:v>Espírito Santo</c:v>
                </c:pt>
              </c:strCache>
            </c:strRef>
          </c:tx>
          <c:spPr>
            <a:ln w="57150" cap="rnd">
              <a:solidFill>
                <a:schemeClr val="accent4"/>
              </a:solidFill>
              <a:round/>
            </a:ln>
            <a:effectLst/>
          </c:spPr>
          <c:marker>
            <c:symbol val="circle"/>
            <c:size val="5"/>
            <c:spPr>
              <a:solidFill>
                <a:schemeClr val="accent4"/>
              </a:solidFill>
              <a:ln w="57150">
                <a:solidFill>
                  <a:schemeClr val="accent4"/>
                </a:solidFill>
              </a:ln>
              <a:effectLst/>
            </c:spPr>
          </c:marker>
          <c:dLbls>
            <c:dLbl>
              <c:idx val="0"/>
              <c:tx>
                <c:rich>
                  <a:bodyPr/>
                  <a:lstStyle/>
                  <a:p>
                    <a:fld id="{A3D8154A-CB30-4F85-9FD7-E2D5C6522E59}" type="VALUE">
                      <a:rPr lang="en-US" smtClean="0"/>
                      <a:pPr/>
                      <a:t>[VALOR]</a:t>
                    </a:fld>
                    <a:r>
                      <a:rPr lang="en-US"/>
                      <a:t> (439)</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A2C-4311-9836-20D36CC9A322}"/>
                </c:ext>
              </c:extLst>
            </c:dLbl>
            <c:dLbl>
              <c:idx val="1"/>
              <c:tx>
                <c:rich>
                  <a:bodyPr/>
                  <a:lstStyle/>
                  <a:p>
                    <a:fld id="{F3C608E0-8FCB-4FE7-A6E7-561C484A411C}" type="VALUE">
                      <a:rPr lang="en-US" smtClean="0"/>
                      <a:pPr/>
                      <a:t>[VALOR]</a:t>
                    </a:fld>
                    <a:r>
                      <a:rPr lang="en-US"/>
                      <a:t> (428)</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A2C-4311-9836-20D36CC9A322}"/>
                </c:ext>
              </c:extLst>
            </c:dLbl>
            <c:dLbl>
              <c:idx val="2"/>
              <c:tx>
                <c:rich>
                  <a:bodyPr/>
                  <a:lstStyle/>
                  <a:p>
                    <a:fld id="{4308B85E-F739-4BA5-A00D-04E4AC831369}" type="VALUE">
                      <a:rPr lang="en-US" smtClean="0"/>
                      <a:pPr/>
                      <a:t>[VALOR]</a:t>
                    </a:fld>
                    <a:r>
                      <a:rPr lang="en-US"/>
                      <a:t> (489)</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A2C-4311-9836-20D36CC9A322}"/>
                </c:ext>
              </c:extLst>
            </c:dLbl>
            <c:dLbl>
              <c:idx val="3"/>
              <c:tx>
                <c:rich>
                  <a:bodyPr/>
                  <a:lstStyle/>
                  <a:p>
                    <a:fld id="{3A8E93D3-DD96-42F0-8711-3AA8FB7B4C18}" type="VALUE">
                      <a:rPr lang="en-US" smtClean="0"/>
                      <a:pPr/>
                      <a:t>[VALOR]</a:t>
                    </a:fld>
                    <a:r>
                      <a:rPr lang="en-US"/>
                      <a:t> (518)</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A2C-4311-9836-20D36CC9A322}"/>
                </c:ext>
              </c:extLst>
            </c:dLbl>
            <c:dLbl>
              <c:idx val="4"/>
              <c:layout>
                <c:manualLayout>
                  <c:x val="-3.7022850479213047E-2"/>
                  <c:y val="-4.213509190919406E-2"/>
                </c:manualLayout>
              </c:layout>
              <c:tx>
                <c:rich>
                  <a:bodyPr/>
                  <a:lstStyle/>
                  <a:p>
                    <a:fld id="{6B6127AE-BA5B-4B98-8FDB-810055B6084F}" type="VALUE">
                      <a:rPr lang="en-US" smtClean="0"/>
                      <a:pPr/>
                      <a:t>[VALOR]</a:t>
                    </a:fld>
                    <a:r>
                      <a:rPr lang="en-US"/>
                      <a:t> (655)</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A2C-4311-9836-20D36CC9A32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Planilha1!$B$1:$F$1</c:f>
              <c:numCache>
                <c:formatCode>mmm\-yy</c:formatCode>
                <c:ptCount val="5"/>
                <c:pt idx="0">
                  <c:v>43070</c:v>
                </c:pt>
                <c:pt idx="1">
                  <c:v>43435</c:v>
                </c:pt>
                <c:pt idx="2">
                  <c:v>43800</c:v>
                </c:pt>
                <c:pt idx="3">
                  <c:v>44166</c:v>
                </c:pt>
                <c:pt idx="4">
                  <c:v>44348</c:v>
                </c:pt>
              </c:numCache>
            </c:numRef>
          </c:cat>
          <c:val>
            <c:numRef>
              <c:f>Planilha1!$B$5:$F$5</c:f>
              <c:numCache>
                <c:formatCode>General</c:formatCode>
                <c:ptCount val="5"/>
                <c:pt idx="0">
                  <c:v>36.51</c:v>
                </c:pt>
                <c:pt idx="1">
                  <c:v>35.1</c:v>
                </c:pt>
                <c:pt idx="2">
                  <c:v>39.35</c:v>
                </c:pt>
                <c:pt idx="3">
                  <c:v>41.05</c:v>
                </c:pt>
                <c:pt idx="4">
                  <c:v>45.91</c:v>
                </c:pt>
              </c:numCache>
            </c:numRef>
          </c:val>
          <c:smooth val="0"/>
          <c:extLst>
            <c:ext xmlns:c16="http://schemas.microsoft.com/office/drawing/2014/chart" uri="{C3380CC4-5D6E-409C-BE32-E72D297353CC}">
              <c16:uniqueId val="{00000003-1A2C-4311-9836-20D36CC9A322}"/>
            </c:ext>
          </c:extLst>
        </c:ser>
        <c:dLbls>
          <c:dLblPos val="t"/>
          <c:showLegendKey val="0"/>
          <c:showVal val="1"/>
          <c:showCatName val="0"/>
          <c:showSerName val="0"/>
          <c:showPercent val="0"/>
          <c:showBubbleSize val="0"/>
        </c:dLbls>
        <c:marker val="1"/>
        <c:smooth val="0"/>
        <c:axId val="506340048"/>
        <c:axId val="506344848"/>
      </c:lineChart>
      <c:dateAx>
        <c:axId val="50634004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506344848"/>
        <c:crosses val="autoZero"/>
        <c:auto val="1"/>
        <c:lblOffset val="100"/>
        <c:baseTimeUnit val="years"/>
      </c:dateAx>
      <c:valAx>
        <c:axId val="506344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506340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pt-BR" dirty="0"/>
              <a:t>Nº DE PACIENTES /DIA </a:t>
            </a:r>
          </a:p>
          <a:p>
            <a:pPr>
              <a:defRPr/>
            </a:pPr>
            <a:endParaRPr lang="pt-BR" dirty="0"/>
          </a:p>
        </c:rich>
      </c:tx>
      <c:overlay val="0"/>
    </c:title>
    <c:autoTitleDeleted val="0"/>
    <c:plotArea>
      <c:layout>
        <c:manualLayout>
          <c:layoutTarget val="inner"/>
          <c:xMode val="edge"/>
          <c:yMode val="edge"/>
          <c:x val="7.5116318096508927E-2"/>
          <c:y val="0.21367984900763809"/>
          <c:w val="0.89571701045226559"/>
          <c:h val="0.60229555575216009"/>
        </c:manualLayout>
      </c:layout>
      <c:lineChart>
        <c:grouping val="stacked"/>
        <c:varyColors val="0"/>
        <c:ser>
          <c:idx val="0"/>
          <c:order val="0"/>
          <c:tx>
            <c:strRef>
              <c:f>Plan1!$A$2</c:f>
              <c:strCache>
                <c:ptCount val="1"/>
                <c:pt idx="0">
                  <c:v>HMSA</c:v>
                </c:pt>
              </c:strCache>
            </c:strRef>
          </c:tx>
          <c:dLbls>
            <c:dLbl>
              <c:idx val="0"/>
              <c:layout>
                <c:manualLayout>
                  <c:x val="1.0416668375437725E-2"/>
                  <c:y val="4.4943820224719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21-494D-93B8-5D42C17BF979}"/>
                </c:ext>
              </c:extLst>
            </c:dLbl>
            <c:dLbl>
              <c:idx val="1"/>
              <c:layout>
                <c:manualLayout>
                  <c:x val="0"/>
                  <c:y val="4.4943820224719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21-494D-93B8-5D42C17BF979}"/>
                </c:ext>
              </c:extLst>
            </c:dLbl>
            <c:dLbl>
              <c:idx val="2"/>
              <c:layout>
                <c:manualLayout>
                  <c:x val="-7.6388018978963297E-17"/>
                  <c:y val="5.9925093632958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21-494D-93B8-5D42C17BF979}"/>
                </c:ext>
              </c:extLst>
            </c:dLbl>
            <c:dLbl>
              <c:idx val="3"/>
              <c:layout>
                <c:manualLayout>
                  <c:x val="0"/>
                  <c:y val="2.9962546816479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21-494D-93B8-5D42C17BF979}"/>
                </c:ext>
              </c:extLst>
            </c:dLbl>
            <c:spPr>
              <a:noFill/>
              <a:ln>
                <a:noFill/>
              </a:ln>
              <a:effectLst/>
            </c:spPr>
            <c:txPr>
              <a:bodyPr/>
              <a:lstStyle/>
              <a:p>
                <a:pPr>
                  <a:defRPr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Plan1!$B$1:$E$1</c:f>
              <c:numCache>
                <c:formatCode>mmm/yy</c:formatCode>
                <c:ptCount val="4"/>
                <c:pt idx="0">
                  <c:v>44317</c:v>
                </c:pt>
                <c:pt idx="1">
                  <c:v>44348</c:v>
                </c:pt>
                <c:pt idx="2">
                  <c:v>44378</c:v>
                </c:pt>
                <c:pt idx="3">
                  <c:v>44409</c:v>
                </c:pt>
              </c:numCache>
            </c:numRef>
          </c:cat>
          <c:val>
            <c:numRef>
              <c:f>Plan1!$B$2:$E$2</c:f>
              <c:numCache>
                <c:formatCode>General</c:formatCode>
                <c:ptCount val="4"/>
                <c:pt idx="0">
                  <c:v>510</c:v>
                </c:pt>
                <c:pt idx="1">
                  <c:v>533</c:v>
                </c:pt>
                <c:pt idx="2">
                  <c:v>600</c:v>
                </c:pt>
                <c:pt idx="3">
                  <c:v>510</c:v>
                </c:pt>
              </c:numCache>
            </c:numRef>
          </c:val>
          <c:smooth val="0"/>
          <c:extLst>
            <c:ext xmlns:c16="http://schemas.microsoft.com/office/drawing/2014/chart" uri="{C3380CC4-5D6E-409C-BE32-E72D297353CC}">
              <c16:uniqueId val="{00000004-6A21-494D-93B8-5D42C17BF979}"/>
            </c:ext>
          </c:extLst>
        </c:ser>
        <c:ser>
          <c:idx val="1"/>
          <c:order val="1"/>
          <c:tx>
            <c:strRef>
              <c:f>Plan1!$A$3</c:f>
              <c:strCache>
                <c:ptCount val="1"/>
                <c:pt idx="0">
                  <c:v>HESVV</c:v>
                </c:pt>
              </c:strCache>
            </c:strRef>
          </c:tx>
          <c:dLbls>
            <c:dLbl>
              <c:idx val="0"/>
              <c:layout>
                <c:manualLayout>
                  <c:x val="1.2500002050525273E-2"/>
                  <c:y val="-4.8689138576778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21-494D-93B8-5D42C17BF979}"/>
                </c:ext>
              </c:extLst>
            </c:dLbl>
            <c:dLbl>
              <c:idx val="1"/>
              <c:layout>
                <c:manualLayout>
                  <c:x val="2.0833336750875498E-3"/>
                  <c:y val="-5.61797752808987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A21-494D-93B8-5D42C17BF979}"/>
                </c:ext>
              </c:extLst>
            </c:dLbl>
            <c:dLbl>
              <c:idx val="2"/>
              <c:layout>
                <c:manualLayout>
                  <c:x val="2.0833336750874752E-3"/>
                  <c:y val="-4.86891385767790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A21-494D-93B8-5D42C17BF97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Plan1!$B$1:$E$1</c:f>
              <c:numCache>
                <c:formatCode>mmm/yy</c:formatCode>
                <c:ptCount val="4"/>
                <c:pt idx="0">
                  <c:v>44317</c:v>
                </c:pt>
                <c:pt idx="1">
                  <c:v>44348</c:v>
                </c:pt>
                <c:pt idx="2">
                  <c:v>44378</c:v>
                </c:pt>
                <c:pt idx="3">
                  <c:v>44409</c:v>
                </c:pt>
              </c:numCache>
            </c:numRef>
          </c:cat>
          <c:val>
            <c:numRef>
              <c:f>Plan1!$B$3:$E$3</c:f>
              <c:numCache>
                <c:formatCode>General</c:formatCode>
                <c:ptCount val="4"/>
                <c:pt idx="0">
                  <c:v>144</c:v>
                </c:pt>
                <c:pt idx="1">
                  <c:v>156</c:v>
                </c:pt>
                <c:pt idx="2">
                  <c:v>119</c:v>
                </c:pt>
                <c:pt idx="3">
                  <c:v>150</c:v>
                </c:pt>
              </c:numCache>
            </c:numRef>
          </c:val>
          <c:smooth val="0"/>
          <c:extLst>
            <c:ext xmlns:c16="http://schemas.microsoft.com/office/drawing/2014/chart" uri="{C3380CC4-5D6E-409C-BE32-E72D297353CC}">
              <c16:uniqueId val="{00000008-6A21-494D-93B8-5D42C17BF979}"/>
            </c:ext>
          </c:extLst>
        </c:ser>
        <c:ser>
          <c:idx val="2"/>
          <c:order val="2"/>
          <c:tx>
            <c:strRef>
              <c:f>Plan1!$A$4</c:f>
              <c:strCache>
                <c:ptCount val="1"/>
                <c:pt idx="0">
                  <c:v>HDS</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Plan1!$B$1:$E$1</c:f>
              <c:numCache>
                <c:formatCode>mmm/yy</c:formatCode>
                <c:ptCount val="4"/>
                <c:pt idx="0">
                  <c:v>44317</c:v>
                </c:pt>
                <c:pt idx="1">
                  <c:v>44348</c:v>
                </c:pt>
                <c:pt idx="2">
                  <c:v>44378</c:v>
                </c:pt>
                <c:pt idx="3">
                  <c:v>44409</c:v>
                </c:pt>
              </c:numCache>
            </c:numRef>
          </c:cat>
          <c:val>
            <c:numRef>
              <c:f>Plan1!$B$4:$E$4</c:f>
              <c:numCache>
                <c:formatCode>General</c:formatCode>
                <c:ptCount val="4"/>
                <c:pt idx="0">
                  <c:v>487.5</c:v>
                </c:pt>
                <c:pt idx="1">
                  <c:v>468</c:v>
                </c:pt>
                <c:pt idx="2">
                  <c:v>557</c:v>
                </c:pt>
                <c:pt idx="3">
                  <c:v>468</c:v>
                </c:pt>
              </c:numCache>
            </c:numRef>
          </c:val>
          <c:smooth val="0"/>
          <c:extLst>
            <c:ext xmlns:c16="http://schemas.microsoft.com/office/drawing/2014/chart" uri="{C3380CC4-5D6E-409C-BE32-E72D297353CC}">
              <c16:uniqueId val="{00000009-6A21-494D-93B8-5D42C17BF979}"/>
            </c:ext>
          </c:extLst>
        </c:ser>
        <c:ser>
          <c:idx val="3"/>
          <c:order val="3"/>
          <c:tx>
            <c:strRef>
              <c:f>Plan1!$A$5</c:f>
              <c:strCache>
                <c:ptCount val="1"/>
                <c:pt idx="0">
                  <c:v>HINSG</c:v>
                </c:pt>
              </c:strCache>
            </c:strRef>
          </c:tx>
          <c:dLbls>
            <c:dLbl>
              <c:idx val="0"/>
              <c:layout>
                <c:manualLayout>
                  <c:x val="0"/>
                  <c:y val="-2.99625468164793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A21-494D-93B8-5D42C17BF979}"/>
                </c:ext>
              </c:extLst>
            </c:dLbl>
            <c:dLbl>
              <c:idx val="1"/>
              <c:layout>
                <c:manualLayout>
                  <c:x val="-6.2500010252626468E-3"/>
                  <c:y val="-3.3707865168539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A21-494D-93B8-5D42C17BF979}"/>
                </c:ext>
              </c:extLst>
            </c:dLbl>
            <c:dLbl>
              <c:idx val="2"/>
              <c:layout>
                <c:manualLayout>
                  <c:x val="-2.0833336750876261E-3"/>
                  <c:y val="-2.62172284644195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A21-494D-93B8-5D42C17BF979}"/>
                </c:ext>
              </c:extLst>
            </c:dLbl>
            <c:dLbl>
              <c:idx val="3"/>
              <c:layout>
                <c:manualLayout>
                  <c:x val="0"/>
                  <c:y val="-4.4943820224719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A21-494D-93B8-5D42C17BF97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Plan1!$B$1:$E$1</c:f>
              <c:numCache>
                <c:formatCode>mmm/yy</c:formatCode>
                <c:ptCount val="4"/>
                <c:pt idx="0">
                  <c:v>44317</c:v>
                </c:pt>
                <c:pt idx="1">
                  <c:v>44348</c:v>
                </c:pt>
                <c:pt idx="2">
                  <c:v>44378</c:v>
                </c:pt>
                <c:pt idx="3">
                  <c:v>44409</c:v>
                </c:pt>
              </c:numCache>
            </c:numRef>
          </c:cat>
          <c:val>
            <c:numRef>
              <c:f>Plan1!$B$5:$E$5</c:f>
              <c:numCache>
                <c:formatCode>General</c:formatCode>
                <c:ptCount val="4"/>
                <c:pt idx="0">
                  <c:v>150</c:v>
                </c:pt>
                <c:pt idx="1">
                  <c:v>150</c:v>
                </c:pt>
                <c:pt idx="2">
                  <c:v>144</c:v>
                </c:pt>
                <c:pt idx="3">
                  <c:v>184</c:v>
                </c:pt>
              </c:numCache>
            </c:numRef>
          </c:val>
          <c:smooth val="0"/>
          <c:extLst>
            <c:ext xmlns:c16="http://schemas.microsoft.com/office/drawing/2014/chart" uri="{C3380CC4-5D6E-409C-BE32-E72D297353CC}">
              <c16:uniqueId val="{0000000E-6A21-494D-93B8-5D42C17BF979}"/>
            </c:ext>
          </c:extLst>
        </c:ser>
        <c:dLbls>
          <c:showLegendKey val="0"/>
          <c:showVal val="0"/>
          <c:showCatName val="0"/>
          <c:showSerName val="0"/>
          <c:showPercent val="0"/>
          <c:showBubbleSize val="0"/>
        </c:dLbls>
        <c:marker val="1"/>
        <c:smooth val="0"/>
        <c:axId val="79425920"/>
        <c:axId val="79427456"/>
      </c:lineChart>
      <c:dateAx>
        <c:axId val="79425920"/>
        <c:scaling>
          <c:orientation val="minMax"/>
        </c:scaling>
        <c:delete val="0"/>
        <c:axPos val="b"/>
        <c:numFmt formatCode="mmm/yy" sourceLinked="1"/>
        <c:majorTickMark val="none"/>
        <c:minorTickMark val="none"/>
        <c:tickLblPos val="nextTo"/>
        <c:crossAx val="79427456"/>
        <c:crosses val="autoZero"/>
        <c:auto val="1"/>
        <c:lblOffset val="100"/>
        <c:baseTimeUnit val="months"/>
      </c:dateAx>
      <c:valAx>
        <c:axId val="79427456"/>
        <c:scaling>
          <c:orientation val="minMax"/>
        </c:scaling>
        <c:delete val="0"/>
        <c:axPos val="l"/>
        <c:numFmt formatCode="General" sourceLinked="1"/>
        <c:majorTickMark val="none"/>
        <c:minorTickMark val="none"/>
        <c:tickLblPos val="nextTo"/>
        <c:crossAx val="79425920"/>
        <c:crosses val="autoZero"/>
        <c:crossBetween val="between"/>
      </c:valAx>
    </c:plotArea>
    <c:legend>
      <c:legendPos val="b"/>
      <c:overlay val="0"/>
    </c:legend>
    <c:plotVisOnly val="1"/>
    <c:dispBlanksAs val="zero"/>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a:lstStyle/>
          <a:p>
            <a:pPr>
              <a:defRPr/>
            </a:pPr>
            <a:r>
              <a:rPr lang="pt-BR"/>
              <a:t>GIRO DO LEITO- </a:t>
            </a:r>
          </a:p>
          <a:p>
            <a:pPr>
              <a:defRPr/>
            </a:pPr>
            <a:r>
              <a:rPr lang="pt-BR"/>
              <a:t>Média dos 12hospitais da rede própria</a:t>
            </a:r>
          </a:p>
        </c:rich>
      </c:tx>
      <c:overlay val="0"/>
    </c:title>
    <c:autoTitleDeleted val="0"/>
    <c:plotArea>
      <c:layout/>
      <c:lineChart>
        <c:grouping val="standard"/>
        <c:varyColors val="0"/>
        <c:ser>
          <c:idx val="0"/>
          <c:order val="0"/>
          <c:tx>
            <c:strRef>
              <c:f>'GIRO DE LEITO'!$B$36</c:f>
              <c:strCache>
                <c:ptCount val="1"/>
                <c:pt idx="0">
                  <c:v>MÉDIA</c:v>
                </c:pt>
              </c:strCache>
            </c:strRef>
          </c:tx>
          <c:dLbls>
            <c:dLbl>
              <c:idx val="0"/>
              <c:layout>
                <c:manualLayout>
                  <c:x val="0"/>
                  <c:y val="-4.3010752688172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6E0-42F7-814B-B8607E1E004B}"/>
                </c:ext>
              </c:extLst>
            </c:dLbl>
            <c:dLbl>
              <c:idx val="1"/>
              <c:layout>
                <c:manualLayout>
                  <c:x val="5.5710306406685263E-3"/>
                  <c:y val="5.5913978494623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E0-42F7-814B-B8607E1E004B}"/>
                </c:ext>
              </c:extLst>
            </c:dLbl>
            <c:dLbl>
              <c:idx val="2"/>
              <c:layout>
                <c:manualLayout>
                  <c:x val="1.857010213556141E-3"/>
                  <c:y val="-3.44086021505376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E0-42F7-814B-B8607E1E004B}"/>
                </c:ext>
              </c:extLst>
            </c:dLbl>
            <c:dLbl>
              <c:idx val="3"/>
              <c:layout>
                <c:manualLayout>
                  <c:x val="7.4280408542247E-3"/>
                  <c:y val="6.451612903225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E0-42F7-814B-B8607E1E004B}"/>
                </c:ext>
              </c:extLst>
            </c:dLbl>
            <c:dLbl>
              <c:idx val="4"/>
              <c:layout>
                <c:manualLayout>
                  <c:x val="7.4280408542247E-3"/>
                  <c:y val="9.03225806451612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E0-42F7-814B-B8607E1E004B}"/>
                </c:ext>
              </c:extLst>
            </c:dLbl>
            <c:dLbl>
              <c:idx val="5"/>
              <c:layout>
                <c:manualLayout>
                  <c:x val="2.2284122562674112E-2"/>
                  <c:y val="9.03225806451612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E0-42F7-814B-B8607E1E004B}"/>
                </c:ext>
              </c:extLst>
            </c:dLbl>
            <c:dLbl>
              <c:idx val="6"/>
              <c:layout>
                <c:manualLayout>
                  <c:x val="2.2284122562674112E-2"/>
                  <c:y val="0.129032258064516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6E0-42F7-814B-B8607E1E004B}"/>
                </c:ext>
              </c:extLst>
            </c:dLbl>
            <c:dLbl>
              <c:idx val="7"/>
              <c:layout>
                <c:manualLayout>
                  <c:x val="1.1142061281337056E-2"/>
                  <c:y val="8.60215053763441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6E0-42F7-814B-B8607E1E004B}"/>
                </c:ext>
              </c:extLst>
            </c:dLbl>
            <c:dLbl>
              <c:idx val="8"/>
              <c:layout>
                <c:manualLayout>
                  <c:x val="0"/>
                  <c:y val="-3.01075268817204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6E0-42F7-814B-B8607E1E004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'GIRO DE LEITO'!$C$35:$K$35</c:f>
              <c:numCache>
                <c:formatCode>mmm/yy</c:formatCode>
                <c:ptCount val="9"/>
                <c:pt idx="0">
                  <c:v>44197</c:v>
                </c:pt>
                <c:pt idx="1">
                  <c:v>44228</c:v>
                </c:pt>
                <c:pt idx="2">
                  <c:v>44256</c:v>
                </c:pt>
                <c:pt idx="3">
                  <c:v>44287</c:v>
                </c:pt>
                <c:pt idx="4">
                  <c:v>44317</c:v>
                </c:pt>
                <c:pt idx="5">
                  <c:v>44348</c:v>
                </c:pt>
                <c:pt idx="6">
                  <c:v>44378</c:v>
                </c:pt>
                <c:pt idx="7">
                  <c:v>44409</c:v>
                </c:pt>
                <c:pt idx="8">
                  <c:v>44440</c:v>
                </c:pt>
              </c:numCache>
            </c:numRef>
          </c:cat>
          <c:val>
            <c:numRef>
              <c:f>'GIRO DE LEITO'!$C$36:$K$36</c:f>
              <c:numCache>
                <c:formatCode>0.00</c:formatCode>
                <c:ptCount val="9"/>
                <c:pt idx="0">
                  <c:v>3.29</c:v>
                </c:pt>
                <c:pt idx="1">
                  <c:v>3.02</c:v>
                </c:pt>
                <c:pt idx="2">
                  <c:v>3.74</c:v>
                </c:pt>
                <c:pt idx="3">
                  <c:v>2.95</c:v>
                </c:pt>
                <c:pt idx="4">
                  <c:v>3.27</c:v>
                </c:pt>
                <c:pt idx="5">
                  <c:v>3.54</c:v>
                </c:pt>
                <c:pt idx="6">
                  <c:v>3.82</c:v>
                </c:pt>
                <c:pt idx="7">
                  <c:v>3.84</c:v>
                </c:pt>
                <c:pt idx="8">
                  <c:v>3.67</c:v>
                </c:pt>
              </c:numCache>
            </c:numRef>
          </c:val>
          <c:smooth val="0"/>
          <c:extLst>
            <c:ext xmlns:c16="http://schemas.microsoft.com/office/drawing/2014/chart" uri="{C3380CC4-5D6E-409C-BE32-E72D297353CC}">
              <c16:uniqueId val="{00000009-E6E0-42F7-814B-B8607E1E004B}"/>
            </c:ext>
          </c:extLst>
        </c:ser>
        <c:dLbls>
          <c:showLegendKey val="0"/>
          <c:showVal val="1"/>
          <c:showCatName val="0"/>
          <c:showSerName val="0"/>
          <c:showPercent val="0"/>
          <c:showBubbleSize val="0"/>
        </c:dLbls>
        <c:marker val="1"/>
        <c:smooth val="0"/>
        <c:axId val="99812096"/>
        <c:axId val="99814016"/>
      </c:lineChart>
      <c:dateAx>
        <c:axId val="99812096"/>
        <c:scaling>
          <c:orientation val="minMax"/>
        </c:scaling>
        <c:delete val="0"/>
        <c:axPos val="b"/>
        <c:numFmt formatCode="mmm/yy" sourceLinked="1"/>
        <c:majorTickMark val="none"/>
        <c:minorTickMark val="none"/>
        <c:tickLblPos val="nextTo"/>
        <c:crossAx val="99814016"/>
        <c:crosses val="autoZero"/>
        <c:auto val="1"/>
        <c:lblOffset val="100"/>
        <c:baseTimeUnit val="months"/>
      </c:dateAx>
      <c:valAx>
        <c:axId val="99814016"/>
        <c:scaling>
          <c:orientation val="minMax"/>
        </c:scaling>
        <c:delete val="1"/>
        <c:axPos val="l"/>
        <c:numFmt formatCode="0.00" sourceLinked="1"/>
        <c:majorTickMark val="out"/>
        <c:minorTickMark val="none"/>
        <c:tickLblPos val="none"/>
        <c:crossAx val="99812096"/>
        <c:crosses val="autoZero"/>
        <c:crossBetween val="between"/>
      </c:valAx>
    </c:plotArea>
    <c:plotVisOnly val="1"/>
    <c:dispBlanksAs val="gap"/>
    <c:showDLblsOverMax val="0"/>
  </c:chart>
  <c:txPr>
    <a:bodyPr/>
    <a:lstStyle/>
    <a:p>
      <a:pPr>
        <a:defRPr b="1"/>
      </a:pPr>
      <a:endParaRPr lang="pt-B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a:pPr>
            <a:r>
              <a:rPr lang="en-US"/>
              <a:t>% DE REJEIÇÕES DAS SOLICITAÇÕES</a:t>
            </a:r>
          </a:p>
          <a:p>
            <a:pPr>
              <a:defRPr/>
            </a:pPr>
            <a:r>
              <a:rPr lang="pt-BR" sz="1200" b="1" i="0" baseline="0"/>
              <a:t>Média dos 12hospitais da rede própria</a:t>
            </a:r>
            <a:endParaRPr lang="pt-BR" sz="1200"/>
          </a:p>
        </c:rich>
      </c:tx>
      <c:overlay val="0"/>
    </c:title>
    <c:autoTitleDeleted val="0"/>
    <c:plotArea>
      <c:layout>
        <c:manualLayout>
          <c:layoutTarget val="inner"/>
          <c:xMode val="edge"/>
          <c:yMode val="edge"/>
          <c:x val="7.1038690032014032E-2"/>
          <c:y val="0.21306125466711032"/>
          <c:w val="0.90945776659158928"/>
          <c:h val="0.4900311263908913"/>
        </c:manualLayout>
      </c:layout>
      <c:lineChart>
        <c:grouping val="standard"/>
        <c:varyColors val="0"/>
        <c:ser>
          <c:idx val="0"/>
          <c:order val="0"/>
          <c:tx>
            <c:strRef>
              <c:f>'RESERVAS REJEITADAS'!$A$37</c:f>
              <c:strCache>
                <c:ptCount val="1"/>
                <c:pt idx="0">
                  <c:v>MÉDIA</c:v>
                </c:pt>
              </c:strCache>
            </c:strRef>
          </c:tx>
          <c:dLbls>
            <c:dLbl>
              <c:idx val="0"/>
              <c:layout>
                <c:manualLayout>
                  <c:x val="-1.8441675514798655E-3"/>
                  <c:y val="-3.0010718113612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73-4049-A4BE-9B1936BA237C}"/>
                </c:ext>
              </c:extLst>
            </c:dLbl>
            <c:dLbl>
              <c:idx val="1"/>
              <c:layout>
                <c:manualLayout>
                  <c:x val="5.5325026544395953E-3"/>
                  <c:y val="5.5734190782422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73-4049-A4BE-9B1936BA237C}"/>
                </c:ext>
              </c:extLst>
            </c:dLbl>
            <c:dLbl>
              <c:idx val="2"/>
              <c:layout>
                <c:manualLayout>
                  <c:x val="0"/>
                  <c:y val="-6.4308681672025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F73-4049-A4BE-9B1936BA237C}"/>
                </c:ext>
              </c:extLst>
            </c:dLbl>
            <c:dLbl>
              <c:idx val="3"/>
              <c:layout>
                <c:manualLayout>
                  <c:x val="3.6883351029597311E-3"/>
                  <c:y val="9.00321543408360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73-4049-A4BE-9B1936BA237C}"/>
                </c:ext>
              </c:extLst>
            </c:dLbl>
            <c:dLbl>
              <c:idx val="4"/>
              <c:layout>
                <c:manualLayout>
                  <c:x val="6.7618695750651728E-17"/>
                  <c:y val="-5.14469453376205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F73-4049-A4BE-9B1936BA237C}"/>
                </c:ext>
              </c:extLst>
            </c:dLbl>
            <c:dLbl>
              <c:idx val="5"/>
              <c:layout>
                <c:manualLayout>
                  <c:x val="5.5325026544395294E-3"/>
                  <c:y val="6.4308681672025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F73-4049-A4BE-9B1936BA237C}"/>
                </c:ext>
              </c:extLst>
            </c:dLbl>
            <c:dLbl>
              <c:idx val="6"/>
              <c:layout>
                <c:manualLayout>
                  <c:x val="7.3766702059194621E-3"/>
                  <c:y val="5.5734190782422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F73-4049-A4BE-9B1936BA237C}"/>
                </c:ext>
              </c:extLst>
            </c:dLbl>
            <c:dLbl>
              <c:idx val="7"/>
              <c:layout>
                <c:manualLayout>
                  <c:x val="3.6883351029597311E-3"/>
                  <c:y val="-3.85852090032154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F73-4049-A4BE-9B1936BA237C}"/>
                </c:ext>
              </c:extLst>
            </c:dLbl>
            <c:spPr>
              <a:noFill/>
              <a:ln>
                <a:noFill/>
              </a:ln>
              <a:effectLst/>
            </c:spPr>
            <c:txPr>
              <a:bodyPr/>
              <a:lstStyle/>
              <a:p>
                <a:pPr>
                  <a:defRPr sz="12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'RESERVAS REJEITADAS'!$B$36:$J$36</c:f>
              <c:numCache>
                <c:formatCode>mmm/yy</c:formatCode>
                <c:ptCount val="9"/>
                <c:pt idx="0">
                  <c:v>44197</c:v>
                </c:pt>
                <c:pt idx="1">
                  <c:v>44228</c:v>
                </c:pt>
                <c:pt idx="2">
                  <c:v>44256</c:v>
                </c:pt>
                <c:pt idx="3">
                  <c:v>44287</c:v>
                </c:pt>
                <c:pt idx="4">
                  <c:v>44317</c:v>
                </c:pt>
                <c:pt idx="5">
                  <c:v>44348</c:v>
                </c:pt>
                <c:pt idx="6">
                  <c:v>44378</c:v>
                </c:pt>
                <c:pt idx="7">
                  <c:v>44409</c:v>
                </c:pt>
                <c:pt idx="8">
                  <c:v>44440</c:v>
                </c:pt>
              </c:numCache>
            </c:numRef>
          </c:cat>
          <c:val>
            <c:numRef>
              <c:f>'RESERVAS REJEITADAS'!$B$37:$J$37</c:f>
              <c:numCache>
                <c:formatCode>0%</c:formatCode>
                <c:ptCount val="9"/>
                <c:pt idx="0">
                  <c:v>0.47</c:v>
                </c:pt>
                <c:pt idx="1">
                  <c:v>0.43</c:v>
                </c:pt>
                <c:pt idx="2">
                  <c:v>0.44</c:v>
                </c:pt>
                <c:pt idx="3">
                  <c:v>0.45</c:v>
                </c:pt>
                <c:pt idx="4">
                  <c:v>0.39</c:v>
                </c:pt>
                <c:pt idx="5">
                  <c:v>0.38</c:v>
                </c:pt>
                <c:pt idx="6">
                  <c:v>0.34</c:v>
                </c:pt>
                <c:pt idx="7">
                  <c:v>0.36</c:v>
                </c:pt>
                <c:pt idx="8">
                  <c:v>0.33</c:v>
                </c:pt>
              </c:numCache>
            </c:numRef>
          </c:val>
          <c:smooth val="0"/>
          <c:extLst>
            <c:ext xmlns:c16="http://schemas.microsoft.com/office/drawing/2014/chart" uri="{C3380CC4-5D6E-409C-BE32-E72D297353CC}">
              <c16:uniqueId val="{00000008-4F73-4049-A4BE-9B1936BA237C}"/>
            </c:ext>
          </c:extLst>
        </c:ser>
        <c:dLbls>
          <c:showLegendKey val="0"/>
          <c:showVal val="0"/>
          <c:showCatName val="0"/>
          <c:showSerName val="0"/>
          <c:showPercent val="0"/>
          <c:showBubbleSize val="0"/>
        </c:dLbls>
        <c:marker val="1"/>
        <c:smooth val="0"/>
        <c:axId val="78217600"/>
        <c:axId val="78727040"/>
      </c:lineChart>
      <c:dateAx>
        <c:axId val="78217600"/>
        <c:scaling>
          <c:orientation val="minMax"/>
        </c:scaling>
        <c:delete val="0"/>
        <c:axPos val="b"/>
        <c:numFmt formatCode="mmm/yy" sourceLinked="1"/>
        <c:majorTickMark val="out"/>
        <c:minorTickMark val="none"/>
        <c:tickLblPos val="nextTo"/>
        <c:txPr>
          <a:bodyPr/>
          <a:lstStyle/>
          <a:p>
            <a:pPr>
              <a:defRPr b="1"/>
            </a:pPr>
            <a:endParaRPr lang="pt-BR"/>
          </a:p>
        </c:txPr>
        <c:crossAx val="78727040"/>
        <c:crosses val="autoZero"/>
        <c:auto val="1"/>
        <c:lblOffset val="100"/>
        <c:baseTimeUnit val="months"/>
      </c:dateAx>
      <c:valAx>
        <c:axId val="78727040"/>
        <c:scaling>
          <c:orientation val="minMax"/>
        </c:scaling>
        <c:delete val="0"/>
        <c:axPos val="l"/>
        <c:numFmt formatCode="0%" sourceLinked="1"/>
        <c:majorTickMark val="out"/>
        <c:minorTickMark val="none"/>
        <c:tickLblPos val="nextTo"/>
        <c:crossAx val="78217600"/>
        <c:crosses val="autoZero"/>
        <c:crossBetween val="between"/>
      </c:valAx>
      <c:spPr>
        <a:noFill/>
        <a:ln w="25400">
          <a:noFill/>
        </a:ln>
      </c:spPr>
    </c:plotArea>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a:lstStyle/>
          <a:p>
            <a:pPr>
              <a:defRPr/>
            </a:pPr>
            <a:r>
              <a:rPr lang="en-US"/>
              <a:t>Tempo de resposta em até 2h-Regulação</a:t>
            </a:r>
          </a:p>
          <a:p>
            <a:pPr>
              <a:defRPr/>
            </a:pPr>
            <a:r>
              <a:rPr lang="pt-BR"/>
              <a:t>Média dos 12hospitais da rede própria</a:t>
            </a:r>
          </a:p>
          <a:p>
            <a:pPr>
              <a:defRPr/>
            </a:pPr>
            <a:endParaRPr lang="en-US"/>
          </a:p>
        </c:rich>
      </c:tx>
      <c:overlay val="0"/>
    </c:title>
    <c:autoTitleDeleted val="0"/>
    <c:plotArea>
      <c:layout/>
      <c:lineChart>
        <c:grouping val="standard"/>
        <c:varyColors val="0"/>
        <c:ser>
          <c:idx val="0"/>
          <c:order val="0"/>
          <c:tx>
            <c:strRef>
              <c:f>'RESPOSTA EM 2H'!$A$35</c:f>
              <c:strCache>
                <c:ptCount val="1"/>
                <c:pt idx="0">
                  <c:v>MÉDIA</c:v>
                </c:pt>
              </c:strCache>
            </c:strRef>
          </c:tx>
          <c:dLbls>
            <c:dLbl>
              <c:idx val="0"/>
              <c:layout>
                <c:manualLayout>
                  <c:x val="0"/>
                  <c:y val="-5.63947454560679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68-42D0-AB83-AC46778A07FA}"/>
                </c:ext>
              </c:extLst>
            </c:dLbl>
            <c:dLbl>
              <c:idx val="1"/>
              <c:layout>
                <c:manualLayout>
                  <c:x val="3.0365418712296196E-17"/>
                  <c:y val="-4.8338353248058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68-42D0-AB83-AC46778A07FA}"/>
                </c:ext>
              </c:extLst>
            </c:dLbl>
            <c:dLbl>
              <c:idx val="2"/>
              <c:layout>
                <c:manualLayout>
                  <c:x val="1.6563146997929608E-2"/>
                  <c:y val="-4.8338353248058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68-42D0-AB83-AC46778A07FA}"/>
                </c:ext>
              </c:extLst>
            </c:dLbl>
            <c:dLbl>
              <c:idx val="3"/>
              <c:layout>
                <c:manualLayout>
                  <c:x val="3.3126293995859213E-3"/>
                  <c:y val="3.62537649360436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68-42D0-AB83-AC46778A07FA}"/>
                </c:ext>
              </c:extLst>
            </c:dLbl>
            <c:dLbl>
              <c:idx val="4"/>
              <c:layout>
                <c:manualLayout>
                  <c:x val="-1.1594202898550664E-2"/>
                  <c:y val="-5.2366549352063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68-42D0-AB83-AC46778A07FA}"/>
                </c:ext>
              </c:extLst>
            </c:dLbl>
            <c:dLbl>
              <c:idx val="5"/>
              <c:layout>
                <c:manualLayout>
                  <c:x val="-4.9689440993788822E-3"/>
                  <c:y val="-5.23665493520631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68-42D0-AB83-AC46778A07FA}"/>
                </c:ext>
              </c:extLst>
            </c:dLbl>
            <c:dLbl>
              <c:idx val="6"/>
              <c:layout>
                <c:manualLayout>
                  <c:x val="-3.3126293995859213E-3"/>
                  <c:y val="-4.8338353248058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68-42D0-AB83-AC46778A07FA}"/>
                </c:ext>
              </c:extLst>
            </c:dLbl>
            <c:dLbl>
              <c:idx val="7"/>
              <c:layout>
                <c:manualLayout>
                  <c:x val="-9.9378881987577643E-3"/>
                  <c:y val="-5.63947454560679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68-42D0-AB83-AC46778A07FA}"/>
                </c:ext>
              </c:extLst>
            </c:dLbl>
            <c:dLbl>
              <c:idx val="8"/>
              <c:layout>
                <c:manualLayout>
                  <c:x val="-8.2815734989648056E-3"/>
                  <c:y val="-3.2225568832038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68-42D0-AB83-AC46778A07FA}"/>
                </c:ext>
              </c:extLst>
            </c:dLbl>
            <c:spPr>
              <a:noFill/>
              <a:ln>
                <a:noFill/>
              </a:ln>
              <a:effectLst/>
            </c:spPr>
            <c:txPr>
              <a:bodyPr/>
              <a:lstStyle/>
              <a:p>
                <a:pPr>
                  <a:defRPr sz="12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'RESPOSTA EM 2H'!$B$34:$J$34</c:f>
              <c:numCache>
                <c:formatCode>mmm/yy</c:formatCode>
                <c:ptCount val="9"/>
                <c:pt idx="0">
                  <c:v>44197</c:v>
                </c:pt>
                <c:pt idx="1">
                  <c:v>44228</c:v>
                </c:pt>
                <c:pt idx="2">
                  <c:v>44256</c:v>
                </c:pt>
                <c:pt idx="3">
                  <c:v>44287</c:v>
                </c:pt>
                <c:pt idx="4">
                  <c:v>44317</c:v>
                </c:pt>
                <c:pt idx="5">
                  <c:v>44348</c:v>
                </c:pt>
                <c:pt idx="6">
                  <c:v>44378</c:v>
                </c:pt>
                <c:pt idx="7">
                  <c:v>44409</c:v>
                </c:pt>
                <c:pt idx="8">
                  <c:v>44440</c:v>
                </c:pt>
              </c:numCache>
            </c:numRef>
          </c:cat>
          <c:val>
            <c:numRef>
              <c:f>'RESPOSTA EM 2H'!$B$35:$J$35</c:f>
              <c:numCache>
                <c:formatCode>0%</c:formatCode>
                <c:ptCount val="9"/>
                <c:pt idx="0">
                  <c:v>0.67</c:v>
                </c:pt>
                <c:pt idx="1">
                  <c:v>0.67</c:v>
                </c:pt>
                <c:pt idx="2">
                  <c:v>0.7</c:v>
                </c:pt>
                <c:pt idx="3">
                  <c:v>0.67</c:v>
                </c:pt>
                <c:pt idx="4">
                  <c:v>0.75</c:v>
                </c:pt>
                <c:pt idx="5">
                  <c:v>0.78</c:v>
                </c:pt>
                <c:pt idx="6">
                  <c:v>0.83</c:v>
                </c:pt>
                <c:pt idx="7">
                  <c:v>0.82</c:v>
                </c:pt>
                <c:pt idx="8">
                  <c:v>0.79</c:v>
                </c:pt>
              </c:numCache>
            </c:numRef>
          </c:val>
          <c:smooth val="0"/>
          <c:extLst>
            <c:ext xmlns:c16="http://schemas.microsoft.com/office/drawing/2014/chart" uri="{C3380CC4-5D6E-409C-BE32-E72D297353CC}">
              <c16:uniqueId val="{00000009-2468-42D0-AB83-AC46778A07FA}"/>
            </c:ext>
          </c:extLst>
        </c:ser>
        <c:dLbls>
          <c:showLegendKey val="0"/>
          <c:showVal val="0"/>
          <c:showCatName val="0"/>
          <c:showSerName val="0"/>
          <c:showPercent val="0"/>
          <c:showBubbleSize val="0"/>
        </c:dLbls>
        <c:marker val="1"/>
        <c:smooth val="0"/>
        <c:axId val="151897600"/>
        <c:axId val="152162304"/>
      </c:lineChart>
      <c:dateAx>
        <c:axId val="151897600"/>
        <c:scaling>
          <c:orientation val="minMax"/>
        </c:scaling>
        <c:delete val="0"/>
        <c:axPos val="b"/>
        <c:numFmt formatCode="mmm/yy" sourceLinked="1"/>
        <c:majorTickMark val="none"/>
        <c:minorTickMark val="none"/>
        <c:tickLblPos val="nextTo"/>
        <c:crossAx val="152162304"/>
        <c:crosses val="autoZero"/>
        <c:auto val="1"/>
        <c:lblOffset val="100"/>
        <c:baseTimeUnit val="months"/>
      </c:dateAx>
      <c:valAx>
        <c:axId val="152162304"/>
        <c:scaling>
          <c:orientation val="minMax"/>
        </c:scaling>
        <c:delete val="0"/>
        <c:axPos val="l"/>
        <c:title>
          <c:overlay val="0"/>
        </c:title>
        <c:numFmt formatCode="0%" sourceLinked="1"/>
        <c:majorTickMark val="none"/>
        <c:minorTickMark val="none"/>
        <c:tickLblPos val="nextTo"/>
        <c:crossAx val="151897600"/>
        <c:crosses val="autoZero"/>
        <c:crossBetween val="between"/>
      </c:valAx>
    </c:plotArea>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dirty="0" err="1"/>
              <a:t>Número</a:t>
            </a:r>
            <a:r>
              <a:rPr lang="en-US" sz="1600" b="1" dirty="0"/>
              <a:t> de </a:t>
            </a:r>
            <a:r>
              <a:rPr lang="en-US" sz="1600" b="1" dirty="0" err="1"/>
              <a:t>Profissionais</a:t>
            </a:r>
            <a:r>
              <a:rPr lang="en-US" sz="1600" b="1" dirty="0"/>
              <a:t> </a:t>
            </a:r>
            <a:r>
              <a:rPr lang="en-US" sz="1600" b="1" dirty="0" err="1"/>
              <a:t>nos</a:t>
            </a:r>
            <a:r>
              <a:rPr lang="en-US" sz="1600" b="1" dirty="0"/>
              <a:t> </a:t>
            </a:r>
            <a:r>
              <a:rPr lang="en-US" sz="1600" b="1" dirty="0" err="1"/>
              <a:t>municípios</a:t>
            </a:r>
            <a:r>
              <a:rPr lang="en-US" sz="1600" b="1" baseline="0" dirty="0"/>
              <a:t> </a:t>
            </a:r>
            <a:endParaRPr lang="en-US" sz="1600" b="1" dirty="0"/>
          </a:p>
        </c:rich>
      </c:tx>
      <c:layout>
        <c:manualLayout>
          <c:xMode val="edge"/>
          <c:yMode val="edge"/>
          <c:x val="0"/>
          <c:y val="0.1422805891912170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Planilha1!$B$1</c:f>
              <c:strCache>
                <c:ptCount val="1"/>
                <c:pt idx="0">
                  <c:v>Série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Planilha1!$A$2:$A$4</c:f>
              <c:numCache>
                <c:formatCode>General</c:formatCode>
                <c:ptCount val="3"/>
                <c:pt idx="0">
                  <c:v>2019</c:v>
                </c:pt>
                <c:pt idx="1">
                  <c:v>2020</c:v>
                </c:pt>
                <c:pt idx="2">
                  <c:v>2021</c:v>
                </c:pt>
              </c:numCache>
            </c:numRef>
          </c:cat>
          <c:val>
            <c:numRef>
              <c:f>Planilha1!$B$2:$B$4</c:f>
              <c:numCache>
                <c:formatCode>General</c:formatCode>
                <c:ptCount val="3"/>
                <c:pt idx="0">
                  <c:v>44</c:v>
                </c:pt>
                <c:pt idx="1">
                  <c:v>706</c:v>
                </c:pt>
                <c:pt idx="2">
                  <c:v>972</c:v>
                </c:pt>
              </c:numCache>
            </c:numRef>
          </c:val>
          <c:extLst>
            <c:ext xmlns:c16="http://schemas.microsoft.com/office/drawing/2014/chart" uri="{C3380CC4-5D6E-409C-BE32-E72D297353CC}">
              <c16:uniqueId val="{00000000-96F8-4330-BE82-4FC4284DFFC5}"/>
            </c:ext>
          </c:extLst>
        </c:ser>
        <c:dLbls>
          <c:showLegendKey val="0"/>
          <c:showVal val="1"/>
          <c:showCatName val="0"/>
          <c:showSerName val="0"/>
          <c:showPercent val="0"/>
          <c:showBubbleSize val="0"/>
        </c:dLbls>
        <c:gapWidth val="150"/>
        <c:overlap val="-25"/>
        <c:axId val="179574256"/>
        <c:axId val="179567184"/>
      </c:barChart>
      <c:catAx>
        <c:axId val="17957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79567184"/>
        <c:crosses val="autoZero"/>
        <c:auto val="1"/>
        <c:lblAlgn val="ctr"/>
        <c:lblOffset val="100"/>
        <c:noMultiLvlLbl val="0"/>
      </c:catAx>
      <c:valAx>
        <c:axId val="179567184"/>
        <c:scaling>
          <c:orientation val="minMax"/>
        </c:scaling>
        <c:delete val="1"/>
        <c:axPos val="l"/>
        <c:numFmt formatCode="General" sourceLinked="1"/>
        <c:majorTickMark val="none"/>
        <c:minorTickMark val="none"/>
        <c:tickLblPos val="nextTo"/>
        <c:crossAx val="1795742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Residentes</a:t>
            </a:r>
            <a:r>
              <a:rPr lang="en-US" dirty="0"/>
              <a:t> </a:t>
            </a:r>
            <a:r>
              <a:rPr lang="en-US" dirty="0" err="1"/>
              <a:t>em</a:t>
            </a:r>
            <a:r>
              <a:rPr lang="en-US" dirty="0"/>
              <a:t> </a:t>
            </a:r>
            <a:r>
              <a:rPr lang="en-US" dirty="0" err="1"/>
              <a:t>formação</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Planilha1!$B$1</c:f>
              <c:strCache>
                <c:ptCount val="1"/>
                <c:pt idx="0">
                  <c:v>Série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Planilha1!$A$2:$A$4</c:f>
              <c:numCache>
                <c:formatCode>General</c:formatCode>
                <c:ptCount val="3"/>
                <c:pt idx="0">
                  <c:v>2019</c:v>
                </c:pt>
                <c:pt idx="1">
                  <c:v>2020</c:v>
                </c:pt>
                <c:pt idx="2">
                  <c:v>2021</c:v>
                </c:pt>
              </c:numCache>
            </c:numRef>
          </c:cat>
          <c:val>
            <c:numRef>
              <c:f>Planilha1!$B$2:$B$4</c:f>
              <c:numCache>
                <c:formatCode>General</c:formatCode>
                <c:ptCount val="3"/>
                <c:pt idx="0">
                  <c:v>16</c:v>
                </c:pt>
                <c:pt idx="1">
                  <c:v>181</c:v>
                </c:pt>
                <c:pt idx="2">
                  <c:v>203</c:v>
                </c:pt>
              </c:numCache>
            </c:numRef>
          </c:val>
          <c:extLst>
            <c:ext xmlns:c16="http://schemas.microsoft.com/office/drawing/2014/chart" uri="{C3380CC4-5D6E-409C-BE32-E72D297353CC}">
              <c16:uniqueId val="{00000000-96F8-4330-BE82-4FC4284DFFC5}"/>
            </c:ext>
          </c:extLst>
        </c:ser>
        <c:dLbls>
          <c:showLegendKey val="0"/>
          <c:showVal val="1"/>
          <c:showCatName val="0"/>
          <c:showSerName val="0"/>
          <c:showPercent val="0"/>
          <c:showBubbleSize val="0"/>
        </c:dLbls>
        <c:gapWidth val="150"/>
        <c:overlap val="-25"/>
        <c:axId val="179574256"/>
        <c:axId val="179567184"/>
      </c:barChart>
      <c:catAx>
        <c:axId val="17957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79567184"/>
        <c:crosses val="autoZero"/>
        <c:auto val="1"/>
        <c:lblAlgn val="ctr"/>
        <c:lblOffset val="100"/>
        <c:noMultiLvlLbl val="0"/>
      </c:catAx>
      <c:valAx>
        <c:axId val="179567184"/>
        <c:scaling>
          <c:orientation val="minMax"/>
        </c:scaling>
        <c:delete val="1"/>
        <c:axPos val="l"/>
        <c:numFmt formatCode="General" sourceLinked="1"/>
        <c:majorTickMark val="none"/>
        <c:minorTickMark val="none"/>
        <c:tickLblPos val="nextTo"/>
        <c:crossAx val="1795742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Evolução</a:t>
            </a:r>
            <a:r>
              <a:rPr lang="en-US" dirty="0"/>
              <a:t> da </a:t>
            </a:r>
            <a:r>
              <a:rPr lang="en-US" dirty="0" err="1"/>
              <a:t>oferta</a:t>
            </a:r>
            <a:r>
              <a:rPr lang="en-US" dirty="0"/>
              <a:t> de </a:t>
            </a:r>
            <a:r>
              <a:rPr lang="en-US" dirty="0" err="1"/>
              <a:t>vagas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Planilha1!$B$1</c:f>
              <c:strCache>
                <c:ptCount val="1"/>
                <c:pt idx="0">
                  <c:v>Série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Planilha1!$A$2:$A$4</c:f>
              <c:numCache>
                <c:formatCode>General</c:formatCode>
                <c:ptCount val="3"/>
                <c:pt idx="0">
                  <c:v>2019</c:v>
                </c:pt>
                <c:pt idx="1">
                  <c:v>2020</c:v>
                </c:pt>
                <c:pt idx="2">
                  <c:v>2021</c:v>
                </c:pt>
              </c:numCache>
            </c:numRef>
          </c:cat>
          <c:val>
            <c:numRef>
              <c:f>Planilha1!$B$2:$B$4</c:f>
              <c:numCache>
                <c:formatCode>General</c:formatCode>
                <c:ptCount val="3"/>
                <c:pt idx="0">
                  <c:v>27</c:v>
                </c:pt>
                <c:pt idx="1">
                  <c:v>208</c:v>
                </c:pt>
                <c:pt idx="2">
                  <c:v>390</c:v>
                </c:pt>
              </c:numCache>
            </c:numRef>
          </c:val>
          <c:extLst>
            <c:ext xmlns:c16="http://schemas.microsoft.com/office/drawing/2014/chart" uri="{C3380CC4-5D6E-409C-BE32-E72D297353CC}">
              <c16:uniqueId val="{00000000-81FB-44DB-8FBE-A6A6A8368829}"/>
            </c:ext>
          </c:extLst>
        </c:ser>
        <c:dLbls>
          <c:showLegendKey val="0"/>
          <c:showVal val="1"/>
          <c:showCatName val="0"/>
          <c:showSerName val="0"/>
          <c:showPercent val="0"/>
          <c:showBubbleSize val="0"/>
        </c:dLbls>
        <c:gapWidth val="150"/>
        <c:overlap val="-25"/>
        <c:axId val="179574256"/>
        <c:axId val="179567184"/>
      </c:barChart>
      <c:catAx>
        <c:axId val="17957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79567184"/>
        <c:crosses val="autoZero"/>
        <c:auto val="1"/>
        <c:lblAlgn val="ctr"/>
        <c:lblOffset val="100"/>
        <c:noMultiLvlLbl val="0"/>
      </c:catAx>
      <c:valAx>
        <c:axId val="179567184"/>
        <c:scaling>
          <c:orientation val="minMax"/>
        </c:scaling>
        <c:delete val="1"/>
        <c:axPos val="l"/>
        <c:numFmt formatCode="General" sourceLinked="1"/>
        <c:majorTickMark val="none"/>
        <c:minorTickMark val="none"/>
        <c:tickLblPos val="nextTo"/>
        <c:crossAx val="1795742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sz="1862" b="0" i="0" u="none" strike="noStrike" baseline="0" dirty="0">
                <a:effectLst/>
              </a:rPr>
              <a:t>Percentual de reservas confirmadas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Planilha1!$B$1</c:f>
              <c:strCache>
                <c:ptCount val="1"/>
                <c:pt idx="0">
                  <c:v>Série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Planilha1!$A$2:$A$4</c:f>
              <c:strCache>
                <c:ptCount val="3"/>
                <c:pt idx="0">
                  <c:v>jan/2020</c:v>
                </c:pt>
                <c:pt idx="1">
                  <c:v>jan/2021</c:v>
                </c:pt>
                <c:pt idx="2">
                  <c:v>jul/2021</c:v>
                </c:pt>
              </c:strCache>
            </c:strRef>
          </c:cat>
          <c:val>
            <c:numRef>
              <c:f>Planilha1!$B$2:$B$4</c:f>
              <c:numCache>
                <c:formatCode>0%</c:formatCode>
                <c:ptCount val="3"/>
                <c:pt idx="0">
                  <c:v>0.39</c:v>
                </c:pt>
                <c:pt idx="1">
                  <c:v>0.61</c:v>
                </c:pt>
                <c:pt idx="2">
                  <c:v>0.66</c:v>
                </c:pt>
              </c:numCache>
            </c:numRef>
          </c:val>
          <c:extLst>
            <c:ext xmlns:c16="http://schemas.microsoft.com/office/drawing/2014/chart" uri="{C3380CC4-5D6E-409C-BE32-E72D297353CC}">
              <c16:uniqueId val="{00000000-18C7-4687-B8BC-583C01ABF19F}"/>
            </c:ext>
          </c:extLst>
        </c:ser>
        <c:dLbls>
          <c:showLegendKey val="0"/>
          <c:showVal val="1"/>
          <c:showCatName val="0"/>
          <c:showSerName val="0"/>
          <c:showPercent val="0"/>
          <c:showBubbleSize val="0"/>
        </c:dLbls>
        <c:gapWidth val="150"/>
        <c:overlap val="-25"/>
        <c:axId val="179574256"/>
        <c:axId val="179567184"/>
      </c:barChart>
      <c:catAx>
        <c:axId val="17957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79567184"/>
        <c:crosses val="autoZero"/>
        <c:auto val="1"/>
        <c:lblAlgn val="ctr"/>
        <c:lblOffset val="100"/>
        <c:noMultiLvlLbl val="0"/>
      </c:catAx>
      <c:valAx>
        <c:axId val="179567184"/>
        <c:scaling>
          <c:orientation val="minMax"/>
        </c:scaling>
        <c:delete val="1"/>
        <c:axPos val="l"/>
        <c:numFmt formatCode="0%" sourceLinked="1"/>
        <c:majorTickMark val="none"/>
        <c:minorTickMark val="none"/>
        <c:tickLblPos val="nextTo"/>
        <c:crossAx val="1795742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Dengue!$A$2</c:f>
              <c:strCache>
                <c:ptCount val="1"/>
                <c:pt idx="0">
                  <c:v>N° de casos</c:v>
                </c:pt>
              </c:strCache>
            </c:strRef>
          </c:tx>
          <c:spPr>
            <a:solidFill>
              <a:schemeClr val="accent1"/>
            </a:solidFill>
            <a:ln>
              <a:noFill/>
            </a:ln>
            <a:effectLst/>
          </c:spPr>
          <c:invertIfNegative val="0"/>
          <c:dLbls>
            <c:dLbl>
              <c:idx val="11"/>
              <c:tx>
                <c:rich>
                  <a:bodyPr/>
                  <a:lstStyle/>
                  <a:p>
                    <a:fld id="{C13F8988-5C72-4D63-B6D1-3B45C97203CD}" type="VALUE">
                      <a:rPr lang="en-US" smtClean="0"/>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E0E-4AA4-8B29-6074B353EA3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Dengue!$B$1:$M$1</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Dengue!$B$2:$M$2</c:f>
              <c:numCache>
                <c:formatCode>General</c:formatCode>
                <c:ptCount val="12"/>
                <c:pt idx="0">
                  <c:v>42069</c:v>
                </c:pt>
                <c:pt idx="1">
                  <c:v>55017</c:v>
                </c:pt>
                <c:pt idx="2">
                  <c:v>23775</c:v>
                </c:pt>
                <c:pt idx="3">
                  <c:v>82928</c:v>
                </c:pt>
                <c:pt idx="4">
                  <c:v>25035</c:v>
                </c:pt>
                <c:pt idx="5">
                  <c:v>46798</c:v>
                </c:pt>
                <c:pt idx="6">
                  <c:v>53661</c:v>
                </c:pt>
                <c:pt idx="7">
                  <c:v>12390</c:v>
                </c:pt>
                <c:pt idx="8">
                  <c:v>17248</c:v>
                </c:pt>
                <c:pt idx="9">
                  <c:v>79711</c:v>
                </c:pt>
                <c:pt idx="10">
                  <c:v>44978</c:v>
                </c:pt>
                <c:pt idx="11">
                  <c:v>14103</c:v>
                </c:pt>
              </c:numCache>
            </c:numRef>
          </c:val>
          <c:extLst>
            <c:ext xmlns:c16="http://schemas.microsoft.com/office/drawing/2014/chart" uri="{C3380CC4-5D6E-409C-BE32-E72D297353CC}">
              <c16:uniqueId val="{00000000-5E0E-4AA4-8B29-6074B353EA36}"/>
            </c:ext>
          </c:extLst>
        </c:ser>
        <c:dLbls>
          <c:dLblPos val="outEnd"/>
          <c:showLegendKey val="0"/>
          <c:showVal val="1"/>
          <c:showCatName val="0"/>
          <c:showSerName val="0"/>
          <c:showPercent val="0"/>
          <c:showBubbleSize val="0"/>
        </c:dLbls>
        <c:gapWidth val="219"/>
        <c:overlap val="-27"/>
        <c:axId val="512217528"/>
        <c:axId val="512222008"/>
      </c:barChart>
      <c:catAx>
        <c:axId val="512217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12222008"/>
        <c:crosses val="autoZero"/>
        <c:auto val="1"/>
        <c:lblAlgn val="ctr"/>
        <c:lblOffset val="100"/>
        <c:noMultiLvlLbl val="0"/>
      </c:catAx>
      <c:valAx>
        <c:axId val="512222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12217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sz="1862" b="0" i="0" u="none" strike="noStrike" baseline="0" dirty="0">
                <a:effectLst/>
              </a:rPr>
              <a:t>Percentual de reservas rejeitadas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Planilha1!$B$1</c:f>
              <c:strCache>
                <c:ptCount val="1"/>
                <c:pt idx="0">
                  <c:v>Série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Planilha1!$A$2:$A$4</c:f>
              <c:strCache>
                <c:ptCount val="3"/>
                <c:pt idx="0">
                  <c:v>jan/2020</c:v>
                </c:pt>
                <c:pt idx="1">
                  <c:v>jan/2021</c:v>
                </c:pt>
                <c:pt idx="2">
                  <c:v>jul/2021</c:v>
                </c:pt>
              </c:strCache>
            </c:strRef>
          </c:cat>
          <c:val>
            <c:numRef>
              <c:f>Planilha1!$B$2:$B$4</c:f>
              <c:numCache>
                <c:formatCode>0%</c:formatCode>
                <c:ptCount val="3"/>
                <c:pt idx="0">
                  <c:v>0.61</c:v>
                </c:pt>
                <c:pt idx="1">
                  <c:v>0.39</c:v>
                </c:pt>
                <c:pt idx="2">
                  <c:v>0.34</c:v>
                </c:pt>
              </c:numCache>
            </c:numRef>
          </c:val>
          <c:extLst>
            <c:ext xmlns:c16="http://schemas.microsoft.com/office/drawing/2014/chart" uri="{C3380CC4-5D6E-409C-BE32-E72D297353CC}">
              <c16:uniqueId val="{00000000-0DD2-4AD3-AFF8-F143322D886C}"/>
            </c:ext>
          </c:extLst>
        </c:ser>
        <c:dLbls>
          <c:showLegendKey val="0"/>
          <c:showVal val="1"/>
          <c:showCatName val="0"/>
          <c:showSerName val="0"/>
          <c:showPercent val="0"/>
          <c:showBubbleSize val="0"/>
        </c:dLbls>
        <c:gapWidth val="150"/>
        <c:overlap val="-25"/>
        <c:axId val="179574256"/>
        <c:axId val="179567184"/>
      </c:barChart>
      <c:catAx>
        <c:axId val="17957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79567184"/>
        <c:crosses val="autoZero"/>
        <c:auto val="1"/>
        <c:lblAlgn val="ctr"/>
        <c:lblOffset val="100"/>
        <c:noMultiLvlLbl val="0"/>
      </c:catAx>
      <c:valAx>
        <c:axId val="179567184"/>
        <c:scaling>
          <c:orientation val="minMax"/>
        </c:scaling>
        <c:delete val="1"/>
        <c:axPos val="l"/>
        <c:numFmt formatCode="0%" sourceLinked="1"/>
        <c:majorTickMark val="none"/>
        <c:minorTickMark val="none"/>
        <c:tickLblPos val="nextTo"/>
        <c:crossAx val="1795742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sz="1862" b="0" i="0" u="none" strike="noStrike" baseline="0" dirty="0">
                <a:effectLst/>
              </a:rPr>
              <a:t>Unidades solicitantes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Planilha1!$B$1</c:f>
              <c:strCache>
                <c:ptCount val="1"/>
                <c:pt idx="0">
                  <c:v>Série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jan/2020</c:v>
                </c:pt>
                <c:pt idx="1">
                  <c:v>2021</c:v>
                </c:pt>
              </c:strCache>
            </c:strRef>
          </c:cat>
          <c:val>
            <c:numRef>
              <c:f>Planilha1!$B$2:$B$3</c:f>
              <c:numCache>
                <c:formatCode>0</c:formatCode>
                <c:ptCount val="2"/>
                <c:pt idx="0">
                  <c:v>78</c:v>
                </c:pt>
                <c:pt idx="1">
                  <c:v>1002</c:v>
                </c:pt>
              </c:numCache>
            </c:numRef>
          </c:val>
          <c:extLst>
            <c:ext xmlns:c16="http://schemas.microsoft.com/office/drawing/2014/chart" uri="{C3380CC4-5D6E-409C-BE32-E72D297353CC}">
              <c16:uniqueId val="{00000000-9A85-47C9-959B-28A59759C4A6}"/>
            </c:ext>
          </c:extLst>
        </c:ser>
        <c:dLbls>
          <c:showLegendKey val="0"/>
          <c:showVal val="1"/>
          <c:showCatName val="0"/>
          <c:showSerName val="0"/>
          <c:showPercent val="0"/>
          <c:showBubbleSize val="0"/>
        </c:dLbls>
        <c:gapWidth val="150"/>
        <c:overlap val="-25"/>
        <c:axId val="179574256"/>
        <c:axId val="179567184"/>
      </c:barChart>
      <c:catAx>
        <c:axId val="17957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79567184"/>
        <c:crosses val="autoZero"/>
        <c:auto val="1"/>
        <c:lblAlgn val="ctr"/>
        <c:lblOffset val="100"/>
        <c:noMultiLvlLbl val="0"/>
      </c:catAx>
      <c:valAx>
        <c:axId val="179567184"/>
        <c:scaling>
          <c:orientation val="minMax"/>
        </c:scaling>
        <c:delete val="1"/>
        <c:axPos val="l"/>
        <c:numFmt formatCode="0" sourceLinked="1"/>
        <c:majorTickMark val="none"/>
        <c:minorTickMark val="none"/>
        <c:tickLblPos val="nextTo"/>
        <c:crossAx val="1795742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sz="1862" b="0" i="0" u="none" strike="noStrike" baseline="0" dirty="0">
                <a:effectLst/>
              </a:rPr>
              <a:t>Percentual médio anual de absenteísmo nas consultas e exames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Planilha1!$B$1</c:f>
              <c:strCache>
                <c:ptCount val="1"/>
                <c:pt idx="0">
                  <c:v>Série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Antes da implantação</c:v>
                </c:pt>
                <c:pt idx="1">
                  <c:v>Depois da implantação</c:v>
                </c:pt>
              </c:strCache>
            </c:strRef>
          </c:cat>
          <c:val>
            <c:numRef>
              <c:f>Planilha1!$B$2:$B$3</c:f>
              <c:numCache>
                <c:formatCode>0%</c:formatCode>
                <c:ptCount val="2"/>
                <c:pt idx="0">
                  <c:v>0.38</c:v>
                </c:pt>
                <c:pt idx="1">
                  <c:v>0.27</c:v>
                </c:pt>
              </c:numCache>
            </c:numRef>
          </c:val>
          <c:extLst>
            <c:ext xmlns:c16="http://schemas.microsoft.com/office/drawing/2014/chart" uri="{C3380CC4-5D6E-409C-BE32-E72D297353CC}">
              <c16:uniqueId val="{00000000-A555-4DCF-932A-3391F76CCC15}"/>
            </c:ext>
          </c:extLst>
        </c:ser>
        <c:dLbls>
          <c:showLegendKey val="0"/>
          <c:showVal val="1"/>
          <c:showCatName val="0"/>
          <c:showSerName val="0"/>
          <c:showPercent val="0"/>
          <c:showBubbleSize val="0"/>
        </c:dLbls>
        <c:gapWidth val="150"/>
        <c:overlap val="-25"/>
        <c:axId val="179574256"/>
        <c:axId val="179567184"/>
      </c:barChart>
      <c:catAx>
        <c:axId val="17957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79567184"/>
        <c:crosses val="autoZero"/>
        <c:auto val="1"/>
        <c:lblAlgn val="ctr"/>
        <c:lblOffset val="100"/>
        <c:noMultiLvlLbl val="0"/>
      </c:catAx>
      <c:valAx>
        <c:axId val="179567184"/>
        <c:scaling>
          <c:orientation val="minMax"/>
        </c:scaling>
        <c:delete val="1"/>
        <c:axPos val="l"/>
        <c:numFmt formatCode="0%" sourceLinked="1"/>
        <c:majorTickMark val="none"/>
        <c:minorTickMark val="none"/>
        <c:tickLblPos val="nextTo"/>
        <c:crossAx val="1795742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'Zika e Chyc'!$A$2</c:f>
              <c:strCache>
                <c:ptCount val="1"/>
                <c:pt idx="0">
                  <c:v>Zika</c:v>
                </c:pt>
              </c:strCache>
            </c:strRef>
          </c:tx>
          <c:spPr>
            <a:solidFill>
              <a:schemeClr val="accent1"/>
            </a:solidFill>
            <a:ln>
              <a:noFill/>
            </a:ln>
            <a:effectLst/>
          </c:spPr>
          <c:invertIfNegative val="0"/>
          <c:dLbls>
            <c:dLbl>
              <c:idx val="6"/>
              <c:tx>
                <c:rich>
                  <a:bodyPr/>
                  <a:lstStyle/>
                  <a:p>
                    <a:fld id="{6CDB2204-656B-45A4-B3B2-A767196212EC}" type="VALUE">
                      <a:rPr lang="en-US" smtClean="0"/>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52F-4445-9EB4-00C374E8FA6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'Zika e Chyc'!$B$1:$H$1</c:f>
              <c:numCache>
                <c:formatCode>General</c:formatCode>
                <c:ptCount val="7"/>
                <c:pt idx="0">
                  <c:v>2015</c:v>
                </c:pt>
                <c:pt idx="1">
                  <c:v>2016</c:v>
                </c:pt>
                <c:pt idx="2">
                  <c:v>2017</c:v>
                </c:pt>
                <c:pt idx="3">
                  <c:v>2018</c:v>
                </c:pt>
                <c:pt idx="4">
                  <c:v>2019</c:v>
                </c:pt>
                <c:pt idx="5">
                  <c:v>2020</c:v>
                </c:pt>
                <c:pt idx="6">
                  <c:v>2021</c:v>
                </c:pt>
              </c:numCache>
            </c:numRef>
          </c:cat>
          <c:val>
            <c:numRef>
              <c:f>'Zika e Chyc'!$B$2:$H$2</c:f>
              <c:numCache>
                <c:formatCode>General</c:formatCode>
                <c:ptCount val="7"/>
                <c:pt idx="0">
                  <c:v>1204</c:v>
                </c:pt>
                <c:pt idx="1">
                  <c:v>2953</c:v>
                </c:pt>
                <c:pt idx="2">
                  <c:v>521</c:v>
                </c:pt>
                <c:pt idx="3">
                  <c:v>511</c:v>
                </c:pt>
                <c:pt idx="4">
                  <c:v>1205</c:v>
                </c:pt>
                <c:pt idx="5">
                  <c:v>1597</c:v>
                </c:pt>
                <c:pt idx="6">
                  <c:v>852</c:v>
                </c:pt>
              </c:numCache>
            </c:numRef>
          </c:val>
          <c:extLst>
            <c:ext xmlns:c16="http://schemas.microsoft.com/office/drawing/2014/chart" uri="{C3380CC4-5D6E-409C-BE32-E72D297353CC}">
              <c16:uniqueId val="{00000000-652F-4445-9EB4-00C374E8FA6F}"/>
            </c:ext>
          </c:extLst>
        </c:ser>
        <c:ser>
          <c:idx val="1"/>
          <c:order val="1"/>
          <c:tx>
            <c:strRef>
              <c:f>'Zika e Chyc'!$A$3</c:f>
              <c:strCache>
                <c:ptCount val="1"/>
                <c:pt idx="0">
                  <c:v>Chickungunya</c:v>
                </c:pt>
              </c:strCache>
            </c:strRef>
          </c:tx>
          <c:spPr>
            <a:solidFill>
              <a:schemeClr val="accent2"/>
            </a:solidFill>
            <a:ln>
              <a:noFill/>
            </a:ln>
            <a:effectLst/>
          </c:spPr>
          <c:invertIfNegative val="0"/>
          <c:dLbls>
            <c:dLbl>
              <c:idx val="6"/>
              <c:tx>
                <c:rich>
                  <a:bodyPr/>
                  <a:lstStyle/>
                  <a:p>
                    <a:r>
                      <a:rPr lang="en-US"/>
                      <a:t>2930*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52F-4445-9EB4-00C374E8FA6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'Zika e Chyc'!$B$1:$H$1</c:f>
              <c:numCache>
                <c:formatCode>General</c:formatCode>
                <c:ptCount val="7"/>
                <c:pt idx="0">
                  <c:v>2015</c:v>
                </c:pt>
                <c:pt idx="1">
                  <c:v>2016</c:v>
                </c:pt>
                <c:pt idx="2">
                  <c:v>2017</c:v>
                </c:pt>
                <c:pt idx="3">
                  <c:v>2018</c:v>
                </c:pt>
                <c:pt idx="4">
                  <c:v>2019</c:v>
                </c:pt>
                <c:pt idx="5">
                  <c:v>2020</c:v>
                </c:pt>
                <c:pt idx="6">
                  <c:v>2021</c:v>
                </c:pt>
              </c:numCache>
            </c:numRef>
          </c:cat>
          <c:val>
            <c:numRef>
              <c:f>'Zika e Chyc'!$B$3:$H$3</c:f>
              <c:numCache>
                <c:formatCode>General</c:formatCode>
                <c:ptCount val="7"/>
                <c:pt idx="0">
                  <c:v>0</c:v>
                </c:pt>
                <c:pt idx="1">
                  <c:v>492</c:v>
                </c:pt>
                <c:pt idx="2">
                  <c:v>1496</c:v>
                </c:pt>
                <c:pt idx="3">
                  <c:v>1221</c:v>
                </c:pt>
                <c:pt idx="4">
                  <c:v>3267</c:v>
                </c:pt>
                <c:pt idx="5">
                  <c:v>15624</c:v>
                </c:pt>
                <c:pt idx="6">
                  <c:v>2930</c:v>
                </c:pt>
              </c:numCache>
            </c:numRef>
          </c:val>
          <c:extLst>
            <c:ext xmlns:c16="http://schemas.microsoft.com/office/drawing/2014/chart" uri="{C3380CC4-5D6E-409C-BE32-E72D297353CC}">
              <c16:uniqueId val="{00000001-652F-4445-9EB4-00C374E8FA6F}"/>
            </c:ext>
          </c:extLst>
        </c:ser>
        <c:dLbls>
          <c:dLblPos val="outEnd"/>
          <c:showLegendKey val="0"/>
          <c:showVal val="1"/>
          <c:showCatName val="0"/>
          <c:showSerName val="0"/>
          <c:showPercent val="0"/>
          <c:showBubbleSize val="0"/>
        </c:dLbls>
        <c:gapWidth val="219"/>
        <c:overlap val="-27"/>
        <c:axId val="414548304"/>
        <c:axId val="414551824"/>
      </c:barChart>
      <c:catAx>
        <c:axId val="41454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pt-BR"/>
          </a:p>
        </c:txPr>
        <c:crossAx val="414551824"/>
        <c:crosses val="autoZero"/>
        <c:auto val="1"/>
        <c:lblAlgn val="ctr"/>
        <c:lblOffset val="100"/>
        <c:noMultiLvlLbl val="0"/>
      </c:catAx>
      <c:valAx>
        <c:axId val="414551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14548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'Morbidade hospitalar'!$B$5</c:f>
              <c:strCache>
                <c:ptCount val="1"/>
                <c:pt idx="0">
                  <c:v>2019</c:v>
                </c:pt>
              </c:strCache>
            </c:strRef>
          </c:tx>
          <c:spPr>
            <a:solidFill>
              <a:schemeClr val="accent1"/>
            </a:solidFill>
            <a:ln>
              <a:noFill/>
            </a:ln>
            <a:effectLst/>
          </c:spPr>
          <c:invertIfNegative val="0"/>
          <c:dLbls>
            <c:dLbl>
              <c:idx val="0"/>
              <c:layout>
                <c:manualLayout>
                  <c:x val="7.8280569147815542E-3"/>
                  <c:y val="2.0810303230287513E-2"/>
                </c:manualLayout>
              </c:layout>
              <c:tx>
                <c:rich>
                  <a:bodyPr/>
                  <a:lstStyle/>
                  <a:p>
                    <a:r>
                      <a:rPr lang="en-US" dirty="0"/>
                      <a:t>11.959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065-46D3-A7F2-0777DC4CD9A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'Morbidade hospitalar'!$A$6:$A$14</c:f>
              <c:strCache>
                <c:ptCount val="9"/>
                <c:pt idx="0">
                  <c:v>I.   Algumas doenças infecciosas e parasitárias</c:v>
                </c:pt>
                <c:pt idx="1">
                  <c:v>II.  Neoplasias (tumores)</c:v>
                </c:pt>
                <c:pt idx="2">
                  <c:v>V.   Transtornos mentais e comportamentais</c:v>
                </c:pt>
                <c:pt idx="3">
                  <c:v>IX.  Doenças do aparelho circulatório</c:v>
                </c:pt>
                <c:pt idx="4">
                  <c:v>X.   Doenças do aparelho respiratório</c:v>
                </c:pt>
                <c:pt idx="5">
                  <c:v>XI.  Doenças do aparelho digestivo</c:v>
                </c:pt>
                <c:pt idx="6">
                  <c:v>XIV. Doenças do aparelho geniturinário</c:v>
                </c:pt>
                <c:pt idx="7">
                  <c:v>XV.  Gravidez parto e puerpério</c:v>
                </c:pt>
                <c:pt idx="8">
                  <c:v>XIX. Lesões enven e alg out conseq causas externas</c:v>
                </c:pt>
              </c:strCache>
            </c:strRef>
          </c:cat>
          <c:val>
            <c:numRef>
              <c:f>'Morbidade hospitalar'!$B$6:$B$14</c:f>
              <c:numCache>
                <c:formatCode>General</c:formatCode>
                <c:ptCount val="9"/>
                <c:pt idx="0">
                  <c:v>11959</c:v>
                </c:pt>
                <c:pt idx="1">
                  <c:v>14880</c:v>
                </c:pt>
                <c:pt idx="2">
                  <c:v>2637</c:v>
                </c:pt>
                <c:pt idx="3">
                  <c:v>16828</c:v>
                </c:pt>
                <c:pt idx="4">
                  <c:v>13950</c:v>
                </c:pt>
                <c:pt idx="5">
                  <c:v>14697</c:v>
                </c:pt>
                <c:pt idx="6">
                  <c:v>11154</c:v>
                </c:pt>
                <c:pt idx="7">
                  <c:v>30032</c:v>
                </c:pt>
                <c:pt idx="8">
                  <c:v>17004</c:v>
                </c:pt>
              </c:numCache>
            </c:numRef>
          </c:val>
          <c:extLst>
            <c:ext xmlns:c16="http://schemas.microsoft.com/office/drawing/2014/chart" uri="{C3380CC4-5D6E-409C-BE32-E72D297353CC}">
              <c16:uniqueId val="{00000000-B065-46D3-A7F2-0777DC4CD9A5}"/>
            </c:ext>
          </c:extLst>
        </c:ser>
        <c:ser>
          <c:idx val="1"/>
          <c:order val="1"/>
          <c:tx>
            <c:strRef>
              <c:f>'Morbidade hospitalar'!$C$5</c:f>
              <c:strCache>
                <c:ptCount val="1"/>
                <c:pt idx="0">
                  <c:v>2020</c:v>
                </c:pt>
              </c:strCache>
            </c:strRef>
          </c:tx>
          <c:spPr>
            <a:solidFill>
              <a:schemeClr val="accent2"/>
            </a:solidFill>
            <a:ln>
              <a:noFill/>
            </a:ln>
            <a:effectLst/>
          </c:spPr>
          <c:invertIfNegative val="0"/>
          <c:dLbls>
            <c:dLbl>
              <c:idx val="0"/>
              <c:layout>
                <c:manualLayout>
                  <c:x val="3.7574673190951341E-2"/>
                  <c:y val="2.6012879037859295E-2"/>
                </c:manualLayout>
              </c:layout>
              <c:tx>
                <c:rich>
                  <a:bodyPr/>
                  <a:lstStyle/>
                  <a:p>
                    <a:r>
                      <a:rPr lang="en-US" dirty="0"/>
                      <a:t>15.535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065-46D3-A7F2-0777DC4CD9A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'Morbidade hospitalar'!$A$6:$A$14</c:f>
              <c:strCache>
                <c:ptCount val="9"/>
                <c:pt idx="0">
                  <c:v>I.   Algumas doenças infecciosas e parasitárias</c:v>
                </c:pt>
                <c:pt idx="1">
                  <c:v>II.  Neoplasias (tumores)</c:v>
                </c:pt>
                <c:pt idx="2">
                  <c:v>V.   Transtornos mentais e comportamentais</c:v>
                </c:pt>
                <c:pt idx="3">
                  <c:v>IX.  Doenças do aparelho circulatório</c:v>
                </c:pt>
                <c:pt idx="4">
                  <c:v>X.   Doenças do aparelho respiratório</c:v>
                </c:pt>
                <c:pt idx="5">
                  <c:v>XI.  Doenças do aparelho digestivo</c:v>
                </c:pt>
                <c:pt idx="6">
                  <c:v>XIV. Doenças do aparelho geniturinário</c:v>
                </c:pt>
                <c:pt idx="7">
                  <c:v>XV.  Gravidez parto e puerpério</c:v>
                </c:pt>
                <c:pt idx="8">
                  <c:v>XIX. Lesões enven e alg out conseq causas externas</c:v>
                </c:pt>
              </c:strCache>
            </c:strRef>
          </c:cat>
          <c:val>
            <c:numRef>
              <c:f>'Morbidade hospitalar'!$C$6:$C$14</c:f>
              <c:numCache>
                <c:formatCode>General</c:formatCode>
                <c:ptCount val="9"/>
                <c:pt idx="0">
                  <c:v>15535</c:v>
                </c:pt>
                <c:pt idx="1">
                  <c:v>13373</c:v>
                </c:pt>
                <c:pt idx="2">
                  <c:v>2655</c:v>
                </c:pt>
                <c:pt idx="3">
                  <c:v>15864</c:v>
                </c:pt>
                <c:pt idx="4">
                  <c:v>10796</c:v>
                </c:pt>
                <c:pt idx="5">
                  <c:v>11292</c:v>
                </c:pt>
                <c:pt idx="6">
                  <c:v>8982</c:v>
                </c:pt>
                <c:pt idx="7">
                  <c:v>30574</c:v>
                </c:pt>
                <c:pt idx="8">
                  <c:v>17746</c:v>
                </c:pt>
              </c:numCache>
            </c:numRef>
          </c:val>
          <c:extLst>
            <c:ext xmlns:c16="http://schemas.microsoft.com/office/drawing/2014/chart" uri="{C3380CC4-5D6E-409C-BE32-E72D297353CC}">
              <c16:uniqueId val="{00000001-B065-46D3-A7F2-0777DC4CD9A5}"/>
            </c:ext>
          </c:extLst>
        </c:ser>
        <c:ser>
          <c:idx val="2"/>
          <c:order val="2"/>
          <c:tx>
            <c:strRef>
              <c:f>'Morbidade hospitalar'!$D$5</c:f>
              <c:strCache>
                <c:ptCount val="1"/>
                <c:pt idx="0">
                  <c:v>2021</c:v>
                </c:pt>
              </c:strCache>
            </c:strRef>
          </c:tx>
          <c:spPr>
            <a:solidFill>
              <a:schemeClr val="accent3"/>
            </a:solidFill>
            <a:ln>
              <a:noFill/>
            </a:ln>
            <a:effectLst/>
          </c:spPr>
          <c:invertIfNegative val="0"/>
          <c:dLbls>
            <c:dLbl>
              <c:idx val="0"/>
              <c:layout>
                <c:manualLayout>
                  <c:x val="6.2624455318252429E-3"/>
                  <c:y val="-5.4627045979504719E-2"/>
                </c:manualLayout>
              </c:layout>
              <c:tx>
                <c:rich>
                  <a:bodyPr/>
                  <a:lstStyle/>
                  <a:p>
                    <a:r>
                      <a:rPr lang="en-US" dirty="0"/>
                      <a:t>28.867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065-46D3-A7F2-0777DC4CD9A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'Morbidade hospitalar'!$A$6:$A$14</c:f>
              <c:strCache>
                <c:ptCount val="9"/>
                <c:pt idx="0">
                  <c:v>I.   Algumas doenças infecciosas e parasitárias</c:v>
                </c:pt>
                <c:pt idx="1">
                  <c:v>II.  Neoplasias (tumores)</c:v>
                </c:pt>
                <c:pt idx="2">
                  <c:v>V.   Transtornos mentais e comportamentais</c:v>
                </c:pt>
                <c:pt idx="3">
                  <c:v>IX.  Doenças do aparelho circulatório</c:v>
                </c:pt>
                <c:pt idx="4">
                  <c:v>X.   Doenças do aparelho respiratório</c:v>
                </c:pt>
                <c:pt idx="5">
                  <c:v>XI.  Doenças do aparelho digestivo</c:v>
                </c:pt>
                <c:pt idx="6">
                  <c:v>XIV. Doenças do aparelho geniturinário</c:v>
                </c:pt>
                <c:pt idx="7">
                  <c:v>XV.  Gravidez parto e puerpério</c:v>
                </c:pt>
                <c:pt idx="8">
                  <c:v>XIX. Lesões enven e alg out conseq causas externas</c:v>
                </c:pt>
              </c:strCache>
            </c:strRef>
          </c:cat>
          <c:val>
            <c:numRef>
              <c:f>'Morbidade hospitalar'!$D$6:$D$14</c:f>
              <c:numCache>
                <c:formatCode>General</c:formatCode>
                <c:ptCount val="9"/>
                <c:pt idx="0">
                  <c:v>28867</c:v>
                </c:pt>
                <c:pt idx="1">
                  <c:v>14161</c:v>
                </c:pt>
                <c:pt idx="2">
                  <c:v>2615</c:v>
                </c:pt>
                <c:pt idx="3">
                  <c:v>18198</c:v>
                </c:pt>
                <c:pt idx="4">
                  <c:v>13160</c:v>
                </c:pt>
                <c:pt idx="5">
                  <c:v>12475</c:v>
                </c:pt>
                <c:pt idx="6">
                  <c:v>9151</c:v>
                </c:pt>
                <c:pt idx="7">
                  <c:v>29436</c:v>
                </c:pt>
                <c:pt idx="8">
                  <c:v>19190</c:v>
                </c:pt>
              </c:numCache>
            </c:numRef>
          </c:val>
          <c:extLst>
            <c:ext xmlns:c16="http://schemas.microsoft.com/office/drawing/2014/chart" uri="{C3380CC4-5D6E-409C-BE32-E72D297353CC}">
              <c16:uniqueId val="{00000002-B065-46D3-A7F2-0777DC4CD9A5}"/>
            </c:ext>
          </c:extLst>
        </c:ser>
        <c:dLbls>
          <c:showLegendKey val="0"/>
          <c:showVal val="0"/>
          <c:showCatName val="0"/>
          <c:showSerName val="0"/>
          <c:showPercent val="0"/>
          <c:showBubbleSize val="0"/>
        </c:dLbls>
        <c:gapWidth val="182"/>
        <c:axId val="515814224"/>
        <c:axId val="515817424"/>
      </c:barChart>
      <c:catAx>
        <c:axId val="515814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515817424"/>
        <c:crosses val="autoZero"/>
        <c:auto val="1"/>
        <c:lblAlgn val="ctr"/>
        <c:lblOffset val="100"/>
        <c:noMultiLvlLbl val="0"/>
      </c:catAx>
      <c:valAx>
        <c:axId val="5158174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15814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Mortalidade!$A$7</c:f>
              <c:strCache>
                <c:ptCount val="1"/>
                <c:pt idx="0">
                  <c:v>Algumas doenças infecciosas e parasitárias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6"/>
              <c:layout>
                <c:manualLayout>
                  <c:x val="-7.4027907830381684E-2"/>
                  <c:y val="-5.25709698752522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F3F-479C-B6D9-03F80F6F4EE2}"/>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F3F-479C-B6D9-03F80F6F4EE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Mortalidade!$B$6:$I$6</c:f>
              <c:numCache>
                <c:formatCode>General</c:formatCode>
                <c:ptCount val="8"/>
                <c:pt idx="0">
                  <c:v>2014</c:v>
                </c:pt>
                <c:pt idx="1">
                  <c:v>2015</c:v>
                </c:pt>
                <c:pt idx="2">
                  <c:v>2016</c:v>
                </c:pt>
                <c:pt idx="3">
                  <c:v>2017</c:v>
                </c:pt>
                <c:pt idx="4">
                  <c:v>2018</c:v>
                </c:pt>
                <c:pt idx="5">
                  <c:v>2019</c:v>
                </c:pt>
                <c:pt idx="6">
                  <c:v>2020</c:v>
                </c:pt>
                <c:pt idx="7">
                  <c:v>2021</c:v>
                </c:pt>
              </c:numCache>
            </c:numRef>
          </c:cat>
          <c:val>
            <c:numRef>
              <c:f>Mortalidade!$B$7:$I$7</c:f>
              <c:numCache>
                <c:formatCode>General</c:formatCode>
                <c:ptCount val="8"/>
                <c:pt idx="0">
                  <c:v>489</c:v>
                </c:pt>
                <c:pt idx="1">
                  <c:v>463</c:v>
                </c:pt>
                <c:pt idx="2">
                  <c:v>503</c:v>
                </c:pt>
                <c:pt idx="3">
                  <c:v>550</c:v>
                </c:pt>
                <c:pt idx="4">
                  <c:v>488</c:v>
                </c:pt>
                <c:pt idx="5">
                  <c:v>476</c:v>
                </c:pt>
                <c:pt idx="6">
                  <c:v>3572</c:v>
                </c:pt>
                <c:pt idx="7">
                  <c:v>7213</c:v>
                </c:pt>
              </c:numCache>
            </c:numRef>
          </c:val>
          <c:smooth val="0"/>
          <c:extLst>
            <c:ext xmlns:c16="http://schemas.microsoft.com/office/drawing/2014/chart" uri="{C3380CC4-5D6E-409C-BE32-E72D297353CC}">
              <c16:uniqueId val="{00000000-7F3F-479C-B6D9-03F80F6F4EE2}"/>
            </c:ext>
          </c:extLst>
        </c:ser>
        <c:ser>
          <c:idx val="1"/>
          <c:order val="1"/>
          <c:tx>
            <c:strRef>
              <c:f>Mortalidade!$A$8</c:f>
              <c:strCache>
                <c:ptCount val="1"/>
                <c:pt idx="0">
                  <c:v>Neoplasias (tumores)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Mortalidade!$B$6:$I$6</c:f>
              <c:numCache>
                <c:formatCode>General</c:formatCode>
                <c:ptCount val="8"/>
                <c:pt idx="0">
                  <c:v>2014</c:v>
                </c:pt>
                <c:pt idx="1">
                  <c:v>2015</c:v>
                </c:pt>
                <c:pt idx="2">
                  <c:v>2016</c:v>
                </c:pt>
                <c:pt idx="3">
                  <c:v>2017</c:v>
                </c:pt>
                <c:pt idx="4">
                  <c:v>2018</c:v>
                </c:pt>
                <c:pt idx="5">
                  <c:v>2019</c:v>
                </c:pt>
                <c:pt idx="6">
                  <c:v>2020</c:v>
                </c:pt>
                <c:pt idx="7">
                  <c:v>2021</c:v>
                </c:pt>
              </c:numCache>
            </c:numRef>
          </c:cat>
          <c:val>
            <c:numRef>
              <c:f>Mortalidade!$B$8:$I$8</c:f>
              <c:numCache>
                <c:formatCode>General</c:formatCode>
                <c:ptCount val="8"/>
                <c:pt idx="0">
                  <c:v>2567</c:v>
                </c:pt>
                <c:pt idx="1">
                  <c:v>2766</c:v>
                </c:pt>
                <c:pt idx="2">
                  <c:v>2783</c:v>
                </c:pt>
                <c:pt idx="3">
                  <c:v>2831</c:v>
                </c:pt>
                <c:pt idx="4">
                  <c:v>2962</c:v>
                </c:pt>
                <c:pt idx="5">
                  <c:v>3182</c:v>
                </c:pt>
                <c:pt idx="6">
                  <c:v>3077</c:v>
                </c:pt>
                <c:pt idx="7">
                  <c:v>2837</c:v>
                </c:pt>
              </c:numCache>
            </c:numRef>
          </c:val>
          <c:smooth val="0"/>
          <c:extLst>
            <c:ext xmlns:c16="http://schemas.microsoft.com/office/drawing/2014/chart" uri="{C3380CC4-5D6E-409C-BE32-E72D297353CC}">
              <c16:uniqueId val="{00000001-7F3F-479C-B6D9-03F80F6F4EE2}"/>
            </c:ext>
          </c:extLst>
        </c:ser>
        <c:ser>
          <c:idx val="2"/>
          <c:order val="2"/>
          <c:tx>
            <c:strRef>
              <c:f>Mortalidade!$A$9</c:f>
              <c:strCache>
                <c:ptCount val="1"/>
                <c:pt idx="0">
                  <c:v>Doenças endócrinas nutricionais e metabólicas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Mortalidade!$B$6:$I$6</c:f>
              <c:numCache>
                <c:formatCode>General</c:formatCode>
                <c:ptCount val="8"/>
                <c:pt idx="0">
                  <c:v>2014</c:v>
                </c:pt>
                <c:pt idx="1">
                  <c:v>2015</c:v>
                </c:pt>
                <c:pt idx="2">
                  <c:v>2016</c:v>
                </c:pt>
                <c:pt idx="3">
                  <c:v>2017</c:v>
                </c:pt>
                <c:pt idx="4">
                  <c:v>2018</c:v>
                </c:pt>
                <c:pt idx="5">
                  <c:v>2019</c:v>
                </c:pt>
                <c:pt idx="6">
                  <c:v>2020</c:v>
                </c:pt>
                <c:pt idx="7">
                  <c:v>2021</c:v>
                </c:pt>
              </c:numCache>
            </c:numRef>
          </c:cat>
          <c:val>
            <c:numRef>
              <c:f>Mortalidade!$B$9:$I$9</c:f>
              <c:numCache>
                <c:formatCode>General</c:formatCode>
                <c:ptCount val="8"/>
                <c:pt idx="0">
                  <c:v>889</c:v>
                </c:pt>
                <c:pt idx="1">
                  <c:v>934</c:v>
                </c:pt>
                <c:pt idx="2">
                  <c:v>858</c:v>
                </c:pt>
                <c:pt idx="3">
                  <c:v>918</c:v>
                </c:pt>
                <c:pt idx="4">
                  <c:v>866</c:v>
                </c:pt>
                <c:pt idx="5">
                  <c:v>998</c:v>
                </c:pt>
                <c:pt idx="6">
                  <c:v>1213</c:v>
                </c:pt>
                <c:pt idx="7">
                  <c:v>1413</c:v>
                </c:pt>
              </c:numCache>
            </c:numRef>
          </c:val>
          <c:smooth val="0"/>
          <c:extLst>
            <c:ext xmlns:c16="http://schemas.microsoft.com/office/drawing/2014/chart" uri="{C3380CC4-5D6E-409C-BE32-E72D297353CC}">
              <c16:uniqueId val="{00000002-7F3F-479C-B6D9-03F80F6F4EE2}"/>
            </c:ext>
          </c:extLst>
        </c:ser>
        <c:ser>
          <c:idx val="3"/>
          <c:order val="3"/>
          <c:tx>
            <c:strRef>
              <c:f>Mortalidade!$A$10</c:f>
              <c:strCache>
                <c:ptCount val="1"/>
                <c:pt idx="0">
                  <c:v>Doenças do aparelho circulatório</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F3F-479C-B6D9-03F80F6F4EE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Mortalidade!$B$6:$I$6</c:f>
              <c:numCache>
                <c:formatCode>General</c:formatCode>
                <c:ptCount val="8"/>
                <c:pt idx="0">
                  <c:v>2014</c:v>
                </c:pt>
                <c:pt idx="1">
                  <c:v>2015</c:v>
                </c:pt>
                <c:pt idx="2">
                  <c:v>2016</c:v>
                </c:pt>
                <c:pt idx="3">
                  <c:v>2017</c:v>
                </c:pt>
                <c:pt idx="4">
                  <c:v>2018</c:v>
                </c:pt>
                <c:pt idx="5">
                  <c:v>2019</c:v>
                </c:pt>
                <c:pt idx="6">
                  <c:v>2020</c:v>
                </c:pt>
                <c:pt idx="7">
                  <c:v>2021</c:v>
                </c:pt>
              </c:numCache>
            </c:numRef>
          </c:cat>
          <c:val>
            <c:numRef>
              <c:f>Mortalidade!$B$10:$I$10</c:f>
              <c:numCache>
                <c:formatCode>General</c:formatCode>
                <c:ptCount val="8"/>
                <c:pt idx="0">
                  <c:v>4187</c:v>
                </c:pt>
                <c:pt idx="1">
                  <c:v>4399</c:v>
                </c:pt>
                <c:pt idx="2">
                  <c:v>4508</c:v>
                </c:pt>
                <c:pt idx="3">
                  <c:v>4787</c:v>
                </c:pt>
                <c:pt idx="4">
                  <c:v>4636</c:v>
                </c:pt>
                <c:pt idx="5">
                  <c:v>4733</c:v>
                </c:pt>
                <c:pt idx="6">
                  <c:v>4671</c:v>
                </c:pt>
                <c:pt idx="7">
                  <c:v>4589</c:v>
                </c:pt>
              </c:numCache>
            </c:numRef>
          </c:val>
          <c:smooth val="0"/>
          <c:extLst>
            <c:ext xmlns:c16="http://schemas.microsoft.com/office/drawing/2014/chart" uri="{C3380CC4-5D6E-409C-BE32-E72D297353CC}">
              <c16:uniqueId val="{00000003-7F3F-479C-B6D9-03F80F6F4EE2}"/>
            </c:ext>
          </c:extLst>
        </c:ser>
        <c:ser>
          <c:idx val="4"/>
          <c:order val="4"/>
          <c:tx>
            <c:strRef>
              <c:f>Mortalidade!$A$11</c:f>
              <c:strCache>
                <c:ptCount val="1"/>
                <c:pt idx="0">
                  <c:v>Doenças do aparelho respiratório</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Mortalidade!$B$6:$I$6</c:f>
              <c:numCache>
                <c:formatCode>General</c:formatCode>
                <c:ptCount val="8"/>
                <c:pt idx="0">
                  <c:v>2014</c:v>
                </c:pt>
                <c:pt idx="1">
                  <c:v>2015</c:v>
                </c:pt>
                <c:pt idx="2">
                  <c:v>2016</c:v>
                </c:pt>
                <c:pt idx="3">
                  <c:v>2017</c:v>
                </c:pt>
                <c:pt idx="4">
                  <c:v>2018</c:v>
                </c:pt>
                <c:pt idx="5">
                  <c:v>2019</c:v>
                </c:pt>
                <c:pt idx="6">
                  <c:v>2020</c:v>
                </c:pt>
                <c:pt idx="7">
                  <c:v>2021</c:v>
                </c:pt>
              </c:numCache>
            </c:numRef>
          </c:cat>
          <c:val>
            <c:numRef>
              <c:f>Mortalidade!$B$11:$I$11</c:f>
              <c:numCache>
                <c:formatCode>General</c:formatCode>
                <c:ptCount val="8"/>
                <c:pt idx="0">
                  <c:v>1334</c:v>
                </c:pt>
                <c:pt idx="1">
                  <c:v>1503</c:v>
                </c:pt>
                <c:pt idx="2">
                  <c:v>1727</c:v>
                </c:pt>
                <c:pt idx="3">
                  <c:v>1874</c:v>
                </c:pt>
                <c:pt idx="4">
                  <c:v>1685</c:v>
                </c:pt>
                <c:pt idx="5">
                  <c:v>1707</c:v>
                </c:pt>
                <c:pt idx="6">
                  <c:v>1479</c:v>
                </c:pt>
                <c:pt idx="7">
                  <c:v>1242</c:v>
                </c:pt>
              </c:numCache>
            </c:numRef>
          </c:val>
          <c:smooth val="0"/>
          <c:extLst>
            <c:ext xmlns:c16="http://schemas.microsoft.com/office/drawing/2014/chart" uri="{C3380CC4-5D6E-409C-BE32-E72D297353CC}">
              <c16:uniqueId val="{00000004-7F3F-479C-B6D9-03F80F6F4EE2}"/>
            </c:ext>
          </c:extLst>
        </c:ser>
        <c:ser>
          <c:idx val="5"/>
          <c:order val="5"/>
          <c:tx>
            <c:strRef>
              <c:f>Mortalidade!$A$12</c:f>
              <c:strCache>
                <c:ptCount val="1"/>
                <c:pt idx="0">
                  <c:v>Doenças do aparelho digestivo</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Mortalidade!$B$6:$I$6</c:f>
              <c:numCache>
                <c:formatCode>General</c:formatCode>
                <c:ptCount val="8"/>
                <c:pt idx="0">
                  <c:v>2014</c:v>
                </c:pt>
                <c:pt idx="1">
                  <c:v>2015</c:v>
                </c:pt>
                <c:pt idx="2">
                  <c:v>2016</c:v>
                </c:pt>
                <c:pt idx="3">
                  <c:v>2017</c:v>
                </c:pt>
                <c:pt idx="4">
                  <c:v>2018</c:v>
                </c:pt>
                <c:pt idx="5">
                  <c:v>2019</c:v>
                </c:pt>
                <c:pt idx="6">
                  <c:v>2020</c:v>
                </c:pt>
                <c:pt idx="7">
                  <c:v>2021</c:v>
                </c:pt>
              </c:numCache>
            </c:numRef>
          </c:cat>
          <c:val>
            <c:numRef>
              <c:f>Mortalidade!$B$12:$I$12</c:f>
              <c:numCache>
                <c:formatCode>General</c:formatCode>
                <c:ptCount val="8"/>
                <c:pt idx="0">
                  <c:v>754</c:v>
                </c:pt>
                <c:pt idx="1">
                  <c:v>765</c:v>
                </c:pt>
                <c:pt idx="2">
                  <c:v>833</c:v>
                </c:pt>
                <c:pt idx="3">
                  <c:v>778</c:v>
                </c:pt>
                <c:pt idx="4">
                  <c:v>789</c:v>
                </c:pt>
                <c:pt idx="5">
                  <c:v>831</c:v>
                </c:pt>
                <c:pt idx="6">
                  <c:v>771</c:v>
                </c:pt>
                <c:pt idx="7">
                  <c:v>794</c:v>
                </c:pt>
              </c:numCache>
            </c:numRef>
          </c:val>
          <c:smooth val="0"/>
          <c:extLst>
            <c:ext xmlns:c16="http://schemas.microsoft.com/office/drawing/2014/chart" uri="{C3380CC4-5D6E-409C-BE32-E72D297353CC}">
              <c16:uniqueId val="{00000005-7F3F-479C-B6D9-03F80F6F4EE2}"/>
            </c:ext>
          </c:extLst>
        </c:ser>
        <c:ser>
          <c:idx val="6"/>
          <c:order val="6"/>
          <c:tx>
            <c:strRef>
              <c:f>Mortalidade!$A$13</c:f>
              <c:strCache>
                <c:ptCount val="1"/>
                <c:pt idx="0">
                  <c:v>Doenças do aparelho geniturinário</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Lbls>
            <c:dLbl>
              <c:idx val="5"/>
              <c:layout>
                <c:manualLayout>
                  <c:x val="5.0552353889989424E-3"/>
                  <c:y val="2.02229165654746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F3F-479C-B6D9-03F80F6F4EE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Mortalidade!$B$6:$I$6</c:f>
              <c:numCache>
                <c:formatCode>General</c:formatCode>
                <c:ptCount val="8"/>
                <c:pt idx="0">
                  <c:v>2014</c:v>
                </c:pt>
                <c:pt idx="1">
                  <c:v>2015</c:v>
                </c:pt>
                <c:pt idx="2">
                  <c:v>2016</c:v>
                </c:pt>
                <c:pt idx="3">
                  <c:v>2017</c:v>
                </c:pt>
                <c:pt idx="4">
                  <c:v>2018</c:v>
                </c:pt>
                <c:pt idx="5">
                  <c:v>2019</c:v>
                </c:pt>
                <c:pt idx="6">
                  <c:v>2020</c:v>
                </c:pt>
                <c:pt idx="7">
                  <c:v>2021</c:v>
                </c:pt>
              </c:numCache>
            </c:numRef>
          </c:cat>
          <c:val>
            <c:numRef>
              <c:f>Mortalidade!$B$13:$I$13</c:f>
              <c:numCache>
                <c:formatCode>General</c:formatCode>
                <c:ptCount val="8"/>
                <c:pt idx="0">
                  <c:v>402</c:v>
                </c:pt>
                <c:pt idx="1">
                  <c:v>487</c:v>
                </c:pt>
                <c:pt idx="2">
                  <c:v>457</c:v>
                </c:pt>
                <c:pt idx="3">
                  <c:v>495</c:v>
                </c:pt>
                <c:pt idx="4">
                  <c:v>490</c:v>
                </c:pt>
                <c:pt idx="5">
                  <c:v>530</c:v>
                </c:pt>
                <c:pt idx="6">
                  <c:v>531</c:v>
                </c:pt>
                <c:pt idx="7">
                  <c:v>581</c:v>
                </c:pt>
              </c:numCache>
            </c:numRef>
          </c:val>
          <c:smooth val="0"/>
          <c:extLst>
            <c:ext xmlns:c16="http://schemas.microsoft.com/office/drawing/2014/chart" uri="{C3380CC4-5D6E-409C-BE32-E72D297353CC}">
              <c16:uniqueId val="{00000006-7F3F-479C-B6D9-03F80F6F4EE2}"/>
            </c:ext>
          </c:extLst>
        </c:ser>
        <c:ser>
          <c:idx val="7"/>
          <c:order val="7"/>
          <c:tx>
            <c:strRef>
              <c:f>Mortalidade!$A$14</c:f>
              <c:strCache>
                <c:ptCount val="1"/>
                <c:pt idx="0">
                  <c:v>Gravidez parto e puerpério</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Mortalidade!$B$6:$I$6</c:f>
              <c:numCache>
                <c:formatCode>General</c:formatCode>
                <c:ptCount val="8"/>
                <c:pt idx="0">
                  <c:v>2014</c:v>
                </c:pt>
                <c:pt idx="1">
                  <c:v>2015</c:v>
                </c:pt>
                <c:pt idx="2">
                  <c:v>2016</c:v>
                </c:pt>
                <c:pt idx="3">
                  <c:v>2017</c:v>
                </c:pt>
                <c:pt idx="4">
                  <c:v>2018</c:v>
                </c:pt>
                <c:pt idx="5">
                  <c:v>2019</c:v>
                </c:pt>
                <c:pt idx="6">
                  <c:v>2020</c:v>
                </c:pt>
                <c:pt idx="7">
                  <c:v>2021</c:v>
                </c:pt>
              </c:numCache>
            </c:numRef>
          </c:cat>
          <c:val>
            <c:numRef>
              <c:f>Mortalidade!$B$14:$I$14</c:f>
              <c:numCache>
                <c:formatCode>General</c:formatCode>
                <c:ptCount val="8"/>
                <c:pt idx="0">
                  <c:v>50</c:v>
                </c:pt>
                <c:pt idx="1">
                  <c:v>34</c:v>
                </c:pt>
                <c:pt idx="2">
                  <c:v>22</c:v>
                </c:pt>
                <c:pt idx="3">
                  <c:v>27</c:v>
                </c:pt>
                <c:pt idx="4">
                  <c:v>25</c:v>
                </c:pt>
                <c:pt idx="5">
                  <c:v>20</c:v>
                </c:pt>
                <c:pt idx="6">
                  <c:v>26</c:v>
                </c:pt>
                <c:pt idx="7">
                  <c:v>40</c:v>
                </c:pt>
              </c:numCache>
            </c:numRef>
          </c:val>
          <c:smooth val="0"/>
          <c:extLst>
            <c:ext xmlns:c16="http://schemas.microsoft.com/office/drawing/2014/chart" uri="{C3380CC4-5D6E-409C-BE32-E72D297353CC}">
              <c16:uniqueId val="{00000007-7F3F-479C-B6D9-03F80F6F4EE2}"/>
            </c:ext>
          </c:extLst>
        </c:ser>
        <c:ser>
          <c:idx val="8"/>
          <c:order val="8"/>
          <c:tx>
            <c:strRef>
              <c:f>Mortalidade!$A$15</c:f>
              <c:strCache>
                <c:ptCount val="1"/>
                <c:pt idx="0">
                  <c:v>Causas externas (acidentes,homicícios e suicídios)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f>Mortalidade!$B$6:$I$6</c:f>
              <c:numCache>
                <c:formatCode>General</c:formatCode>
                <c:ptCount val="8"/>
                <c:pt idx="0">
                  <c:v>2014</c:v>
                </c:pt>
                <c:pt idx="1">
                  <c:v>2015</c:v>
                </c:pt>
                <c:pt idx="2">
                  <c:v>2016</c:v>
                </c:pt>
                <c:pt idx="3">
                  <c:v>2017</c:v>
                </c:pt>
                <c:pt idx="4">
                  <c:v>2018</c:v>
                </c:pt>
                <c:pt idx="5">
                  <c:v>2019</c:v>
                </c:pt>
                <c:pt idx="6">
                  <c:v>2020</c:v>
                </c:pt>
                <c:pt idx="7">
                  <c:v>2021</c:v>
                </c:pt>
              </c:numCache>
            </c:numRef>
          </c:cat>
          <c:val>
            <c:numRef>
              <c:f>Mortalidade!$B$15:$I$15</c:f>
              <c:numCache>
                <c:formatCode>General</c:formatCode>
                <c:ptCount val="8"/>
                <c:pt idx="0">
                  <c:v>2728</c:v>
                </c:pt>
                <c:pt idx="1">
                  <c:v>2516</c:v>
                </c:pt>
                <c:pt idx="2">
                  <c:v>2316</c:v>
                </c:pt>
                <c:pt idx="3">
                  <c:v>2573</c:v>
                </c:pt>
                <c:pt idx="4">
                  <c:v>2284</c:v>
                </c:pt>
                <c:pt idx="5">
                  <c:v>2203</c:v>
                </c:pt>
                <c:pt idx="6">
                  <c:v>2273</c:v>
                </c:pt>
                <c:pt idx="7">
                  <c:v>2409</c:v>
                </c:pt>
              </c:numCache>
            </c:numRef>
          </c:val>
          <c:smooth val="0"/>
          <c:extLst>
            <c:ext xmlns:c16="http://schemas.microsoft.com/office/drawing/2014/chart" uri="{C3380CC4-5D6E-409C-BE32-E72D297353CC}">
              <c16:uniqueId val="{00000008-7F3F-479C-B6D9-03F80F6F4EE2}"/>
            </c:ext>
          </c:extLst>
        </c:ser>
        <c:dLbls>
          <c:showLegendKey val="0"/>
          <c:showVal val="0"/>
          <c:showCatName val="0"/>
          <c:showSerName val="0"/>
          <c:showPercent val="0"/>
          <c:showBubbleSize val="0"/>
        </c:dLbls>
        <c:marker val="1"/>
        <c:smooth val="0"/>
        <c:axId val="512245048"/>
        <c:axId val="512246328"/>
      </c:lineChart>
      <c:catAx>
        <c:axId val="512245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12246328"/>
        <c:crosses val="autoZero"/>
        <c:auto val="1"/>
        <c:lblAlgn val="ctr"/>
        <c:lblOffset val="100"/>
        <c:noMultiLvlLbl val="0"/>
      </c:catAx>
      <c:valAx>
        <c:axId val="512246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12245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'mortalidade infantil'!$A$6</c:f>
              <c:strCache>
                <c:ptCount val="1"/>
                <c:pt idx="0">
                  <c:v>Região Norte</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'mortalidade infantil'!$B$5:$AG$5</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'mortalidade infantil'!$B$6:$AG$6</c:f>
            </c:numRef>
          </c:val>
          <c:smooth val="0"/>
          <c:extLst>
            <c:ext xmlns:c16="http://schemas.microsoft.com/office/drawing/2014/chart" uri="{C3380CC4-5D6E-409C-BE32-E72D297353CC}">
              <c16:uniqueId val="{00000000-C895-45F9-8209-327842FF2E8B}"/>
            </c:ext>
          </c:extLst>
        </c:ser>
        <c:ser>
          <c:idx val="1"/>
          <c:order val="1"/>
          <c:tx>
            <c:strRef>
              <c:f>'mortalidade infantil'!$A$7</c:f>
              <c:strCache>
                <c:ptCount val="1"/>
                <c:pt idx="0">
                  <c:v>Região Nordeste</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'mortalidade infantil'!$B$5:$AG$5</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'mortalidade infantil'!$B$7:$AG$7</c:f>
            </c:numRef>
          </c:val>
          <c:smooth val="0"/>
          <c:extLst>
            <c:ext xmlns:c16="http://schemas.microsoft.com/office/drawing/2014/chart" uri="{C3380CC4-5D6E-409C-BE32-E72D297353CC}">
              <c16:uniqueId val="{00000001-C895-45F9-8209-327842FF2E8B}"/>
            </c:ext>
          </c:extLst>
        </c:ser>
        <c:ser>
          <c:idx val="2"/>
          <c:order val="2"/>
          <c:tx>
            <c:strRef>
              <c:f>'mortalidade infantil'!$A$8</c:f>
              <c:strCache>
                <c:ptCount val="1"/>
                <c:pt idx="0">
                  <c:v>Região Sudeste</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dLbl>
              <c:idx val="3"/>
              <c:layout>
                <c:manualLayout>
                  <c:x val="-2.8916537191183724E-2"/>
                  <c:y val="6.02487484748213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895-45F9-8209-327842FF2E8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B050"/>
                    </a:solidFill>
                    <a:latin typeface="Calibri" panose="020F0502020204030204" pitchFamily="34" charset="0"/>
                    <a:ea typeface="+mn-ea"/>
                    <a:cs typeface="Calibri" panose="020F0502020204030204" pitchFamily="34" charset="0"/>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'mortalidade infantil'!$B$5:$AG$5</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'mortalidade infantil'!$B$8:$AG$8</c:f>
              <c:numCache>
                <c:formatCode>General</c:formatCode>
                <c:ptCount val="10"/>
                <c:pt idx="0">
                  <c:v>12.2</c:v>
                </c:pt>
                <c:pt idx="1">
                  <c:v>12</c:v>
                </c:pt>
                <c:pt idx="2">
                  <c:v>11.7</c:v>
                </c:pt>
                <c:pt idx="3">
                  <c:v>11.3</c:v>
                </c:pt>
                <c:pt idx="4">
                  <c:v>11.7</c:v>
                </c:pt>
                <c:pt idx="5">
                  <c:v>11.3</c:v>
                </c:pt>
                <c:pt idx="6">
                  <c:v>11.2</c:v>
                </c:pt>
                <c:pt idx="7">
                  <c:v>11.5</c:v>
                </c:pt>
              </c:numCache>
            </c:numRef>
          </c:val>
          <c:smooth val="0"/>
          <c:extLst>
            <c:ext xmlns:c16="http://schemas.microsoft.com/office/drawing/2014/chart" uri="{C3380CC4-5D6E-409C-BE32-E72D297353CC}">
              <c16:uniqueId val="{00000002-C895-45F9-8209-327842FF2E8B}"/>
            </c:ext>
          </c:extLst>
        </c:ser>
        <c:ser>
          <c:idx val="3"/>
          <c:order val="3"/>
          <c:tx>
            <c:strRef>
              <c:f>'mortalidade infantil'!$A$9</c:f>
              <c:strCache>
                <c:ptCount val="1"/>
                <c:pt idx="0">
                  <c:v>Região Sul</c:v>
                </c:pt>
              </c:strCache>
            </c:strRef>
          </c:tx>
          <c:spPr>
            <a:ln w="22225" cap="rnd">
              <a:solidFill>
                <a:schemeClr val="accent4"/>
              </a:solidFill>
              <a:round/>
            </a:ln>
            <a:effectLst/>
          </c:spPr>
          <c:marker>
            <c:symbol val="x"/>
            <c:size val="6"/>
            <c:spPr>
              <a:noFill/>
              <a:ln w="9525">
                <a:solidFill>
                  <a:schemeClr val="accent4"/>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4">
                        <a:lumMod val="75000"/>
                      </a:schemeClr>
                    </a:solidFill>
                    <a:latin typeface="Calibri" panose="020F0502020204030204" pitchFamily="34" charset="0"/>
                    <a:ea typeface="+mn-ea"/>
                    <a:cs typeface="Calibri" panose="020F0502020204030204" pitchFamily="34" charset="0"/>
                  </a:defRPr>
                </a:pPr>
                <a:endParaRPr lang="pt-B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'mortalidade infantil'!$B$5:$AG$5</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'mortalidade infantil'!$B$9:$AG$9</c:f>
              <c:numCache>
                <c:formatCode>General</c:formatCode>
                <c:ptCount val="10"/>
                <c:pt idx="0">
                  <c:v>11.1</c:v>
                </c:pt>
                <c:pt idx="1">
                  <c:v>10.7</c:v>
                </c:pt>
                <c:pt idx="2">
                  <c:v>10.8</c:v>
                </c:pt>
                <c:pt idx="3">
                  <c:v>10.4</c:v>
                </c:pt>
                <c:pt idx="4">
                  <c:v>10</c:v>
                </c:pt>
                <c:pt idx="5">
                  <c:v>10.1</c:v>
                </c:pt>
                <c:pt idx="6">
                  <c:v>9.9</c:v>
                </c:pt>
                <c:pt idx="7">
                  <c:v>10.199999999999999</c:v>
                </c:pt>
              </c:numCache>
            </c:numRef>
          </c:val>
          <c:smooth val="0"/>
          <c:extLst>
            <c:ext xmlns:c16="http://schemas.microsoft.com/office/drawing/2014/chart" uri="{C3380CC4-5D6E-409C-BE32-E72D297353CC}">
              <c16:uniqueId val="{00000003-C895-45F9-8209-327842FF2E8B}"/>
            </c:ext>
          </c:extLst>
        </c:ser>
        <c:ser>
          <c:idx val="4"/>
          <c:order val="4"/>
          <c:tx>
            <c:strRef>
              <c:f>'mortalidade infantil'!$A$10</c:f>
              <c:strCache>
                <c:ptCount val="1"/>
                <c:pt idx="0">
                  <c:v>Região Centro-Oeste</c:v>
                </c:pt>
              </c:strCache>
            </c:strRef>
          </c:tx>
          <c:spPr>
            <a:ln w="22225" cap="rnd">
              <a:solidFill>
                <a:schemeClr val="accent5"/>
              </a:solidFill>
              <a:round/>
            </a:ln>
            <a:effectLst/>
          </c:spPr>
          <c:marker>
            <c:symbol val="star"/>
            <c:size val="6"/>
            <c:spPr>
              <a:noFill/>
              <a:ln w="9525">
                <a:solidFill>
                  <a:schemeClr val="accent5"/>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'mortalidade infantil'!$B$5:$AG$5</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'mortalidade infantil'!$B$10:$AG$10</c:f>
            </c:numRef>
          </c:val>
          <c:smooth val="0"/>
          <c:extLst>
            <c:ext xmlns:c16="http://schemas.microsoft.com/office/drawing/2014/chart" uri="{C3380CC4-5D6E-409C-BE32-E72D297353CC}">
              <c16:uniqueId val="{00000004-C895-45F9-8209-327842FF2E8B}"/>
            </c:ext>
          </c:extLst>
        </c:ser>
        <c:ser>
          <c:idx val="5"/>
          <c:order val="5"/>
          <c:tx>
            <c:strRef>
              <c:f>'mortalidade infantil'!$A$11</c:f>
              <c:strCache>
                <c:ptCount val="1"/>
                <c:pt idx="0">
                  <c:v>Brasil</c:v>
                </c:pt>
              </c:strCache>
            </c:strRef>
          </c:tx>
          <c:spPr>
            <a:ln w="22225" cap="rnd">
              <a:solidFill>
                <a:schemeClr val="accent6"/>
              </a:solidFill>
              <a:round/>
            </a:ln>
            <a:effectLst/>
          </c:spPr>
          <c:marker>
            <c:symbol val="circle"/>
            <c:size val="6"/>
            <c:spPr>
              <a:solidFill>
                <a:schemeClr val="accent6"/>
              </a:solidFill>
              <a:ln w="9525">
                <a:solidFill>
                  <a:schemeClr val="accent6"/>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DAA600"/>
                    </a:solidFill>
                    <a:latin typeface="Calibri" panose="020F0502020204030204" pitchFamily="34" charset="0"/>
                    <a:ea typeface="+mn-ea"/>
                    <a:cs typeface="Calibri" panose="020F0502020204030204" pitchFamily="34" charset="0"/>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'mortalidade infantil'!$B$5:$AG$5</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'mortalidade infantil'!$B$11:$AG$11</c:f>
              <c:numCache>
                <c:formatCode>General</c:formatCode>
                <c:ptCount val="10"/>
                <c:pt idx="0">
                  <c:v>13.5</c:v>
                </c:pt>
                <c:pt idx="1">
                  <c:v>13.4</c:v>
                </c:pt>
                <c:pt idx="2">
                  <c:v>12.9</c:v>
                </c:pt>
                <c:pt idx="3">
                  <c:v>12.4</c:v>
                </c:pt>
                <c:pt idx="4">
                  <c:v>12.7</c:v>
                </c:pt>
                <c:pt idx="5">
                  <c:v>12.4</c:v>
                </c:pt>
                <c:pt idx="6">
                  <c:v>12.2</c:v>
                </c:pt>
                <c:pt idx="7">
                  <c:v>12.4</c:v>
                </c:pt>
              </c:numCache>
            </c:numRef>
          </c:val>
          <c:smooth val="0"/>
          <c:extLst>
            <c:ext xmlns:c16="http://schemas.microsoft.com/office/drawing/2014/chart" uri="{C3380CC4-5D6E-409C-BE32-E72D297353CC}">
              <c16:uniqueId val="{00000005-C895-45F9-8209-327842FF2E8B}"/>
            </c:ext>
          </c:extLst>
        </c:ser>
        <c:ser>
          <c:idx val="6"/>
          <c:order val="6"/>
          <c:tx>
            <c:strRef>
              <c:f>'mortalidade infantil'!$A$12</c:f>
              <c:strCache>
                <c:ptCount val="1"/>
                <c:pt idx="0">
                  <c:v>Espírito Santo</c:v>
                </c:pt>
              </c:strCache>
            </c:strRef>
          </c:tx>
          <c:spPr>
            <a:ln w="22225" cap="rnd">
              <a:solidFill>
                <a:schemeClr val="accent1">
                  <a:lumMod val="60000"/>
                </a:schemeClr>
              </a:solidFill>
              <a:round/>
            </a:ln>
            <a:effectLst/>
          </c:spPr>
          <c:marker>
            <c:symbol val="plus"/>
            <c:size val="6"/>
            <c:spPr>
              <a:noFill/>
              <a:ln w="9525">
                <a:solidFill>
                  <a:schemeClr val="accent1">
                    <a:lumMod val="60000"/>
                  </a:schemeClr>
                </a:solidFill>
                <a:round/>
              </a:ln>
              <a:effectLst/>
            </c:spPr>
          </c:marker>
          <c:dLbls>
            <c:dLbl>
              <c:idx val="3"/>
              <c:layout>
                <c:manualLayout>
                  <c:x val="-2.7365640107126745E-2"/>
                  <c:y val="-6.72888223863585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895-45F9-8209-327842FF2E8B}"/>
                </c:ext>
              </c:extLst>
            </c:dLbl>
            <c:dLbl>
              <c:idx val="4"/>
              <c:layout>
                <c:manualLayout>
                  <c:x val="-3.9772816779582963E-2"/>
                  <c:y val="5.25964942231504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895-45F9-8209-327842FF2E8B}"/>
                </c:ext>
              </c:extLst>
            </c:dLbl>
            <c:dLbl>
              <c:idx val="8"/>
              <c:layout>
                <c:manualLayout>
                  <c:x val="-4.7019413934309619E-2"/>
                  <c:y val="-6.72888223863584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895-45F9-8209-327842FF2E8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Calibri" panose="020F0502020204030204" pitchFamily="34" charset="0"/>
                    <a:ea typeface="+mn-ea"/>
                    <a:cs typeface="Calibri" panose="020F0502020204030204" pitchFamily="34" charset="0"/>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'mortalidade infantil'!$B$5:$AG$5</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'mortalidade infantil'!$B$12:$AG$12</c:f>
              <c:numCache>
                <c:formatCode>General</c:formatCode>
                <c:ptCount val="10"/>
                <c:pt idx="0">
                  <c:v>11.3</c:v>
                </c:pt>
                <c:pt idx="1">
                  <c:v>10.9</c:v>
                </c:pt>
                <c:pt idx="2">
                  <c:v>11.2</c:v>
                </c:pt>
                <c:pt idx="3">
                  <c:v>11.2</c:v>
                </c:pt>
                <c:pt idx="4">
                  <c:v>11.5</c:v>
                </c:pt>
                <c:pt idx="5">
                  <c:v>10.5</c:v>
                </c:pt>
                <c:pt idx="6">
                  <c:v>10.5</c:v>
                </c:pt>
                <c:pt idx="7">
                  <c:v>10.5</c:v>
                </c:pt>
                <c:pt idx="8">
                  <c:v>9.6</c:v>
                </c:pt>
                <c:pt idx="9">
                  <c:v>11</c:v>
                </c:pt>
              </c:numCache>
            </c:numRef>
          </c:val>
          <c:smooth val="0"/>
          <c:extLst>
            <c:ext xmlns:c16="http://schemas.microsoft.com/office/drawing/2014/chart" uri="{C3380CC4-5D6E-409C-BE32-E72D297353CC}">
              <c16:uniqueId val="{00000006-C895-45F9-8209-327842FF2E8B}"/>
            </c:ext>
          </c:extLst>
        </c:ser>
        <c:dLbls>
          <c:dLblPos val="ctr"/>
          <c:showLegendKey val="0"/>
          <c:showVal val="1"/>
          <c:showCatName val="0"/>
          <c:showSerName val="0"/>
          <c:showPercent val="0"/>
          <c:showBubbleSize val="0"/>
        </c:dLbls>
        <c:marker val="1"/>
        <c:smooth val="0"/>
        <c:axId val="-1046503152"/>
        <c:axId val="-1046497712"/>
      </c:lineChart>
      <c:catAx>
        <c:axId val="-1046503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pt-BR"/>
          </a:p>
        </c:txPr>
        <c:crossAx val="-1046497712"/>
        <c:crosses val="autoZero"/>
        <c:auto val="1"/>
        <c:lblAlgn val="ctr"/>
        <c:lblOffset val="100"/>
        <c:noMultiLvlLbl val="0"/>
      </c:catAx>
      <c:valAx>
        <c:axId val="-1046497712"/>
        <c:scaling>
          <c:orientation val="minMax"/>
          <c:min val="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046503152"/>
        <c:crosses val="autoZero"/>
        <c:crossBetween val="between"/>
        <c:majorUnit val="0.5"/>
      </c:valAx>
      <c:spPr>
        <a:noFill/>
        <a:ln w="19050">
          <a:solidFill>
            <a:schemeClr val="accent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5.0925925925925923E-2"/>
          <c:w val="0.94061198600174978"/>
          <c:h val="0.8416746864975212"/>
        </c:manualLayout>
      </c:layout>
      <c:barChart>
        <c:barDir val="col"/>
        <c:grouping val="clustered"/>
        <c:varyColors val="0"/>
        <c:ser>
          <c:idx val="1"/>
          <c:order val="0"/>
          <c:tx>
            <c:v>total /ano</c:v>
          </c:tx>
          <c:spPr>
            <a:solidFill>
              <a:srgbClr val="FFCCFF"/>
            </a:solidFill>
            <a:ln>
              <a:noFill/>
            </a:ln>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0-6D58-4C1D-8302-7B8B5B9D36D6}"/>
                </c:ext>
              </c:extLst>
            </c:dLbl>
            <c:spPr>
              <a:noFill/>
              <a:ln>
                <a:noFill/>
              </a:ln>
              <a:effectLst/>
            </c:spPr>
            <c:txPr>
              <a:bodyPr wrap="square" lIns="38100" tIns="19050" rIns="38100" bIns="19050" anchor="ctr">
                <a:spAutoFit/>
              </a:bodyPr>
              <a:lstStyle/>
              <a:p>
                <a:pPr>
                  <a:defRPr sz="1200" b="1">
                    <a:latin typeface="+mn-lt"/>
                    <a:cs typeface="Times New Roman" panose="02020603050405020304" pitchFamily="18"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[trabalho.xlsx]Plan2!$A$72:$A$79</c:f>
              <c:numCache>
                <c:formatCode>General</c:formatCode>
                <c:ptCount val="8"/>
                <c:pt idx="0">
                  <c:v>2014</c:v>
                </c:pt>
                <c:pt idx="1">
                  <c:v>2015</c:v>
                </c:pt>
                <c:pt idx="2">
                  <c:v>2016</c:v>
                </c:pt>
                <c:pt idx="3">
                  <c:v>2017</c:v>
                </c:pt>
                <c:pt idx="4">
                  <c:v>2018</c:v>
                </c:pt>
                <c:pt idx="5">
                  <c:v>2019</c:v>
                </c:pt>
                <c:pt idx="6">
                  <c:v>2020</c:v>
                </c:pt>
                <c:pt idx="7">
                  <c:v>2021</c:v>
                </c:pt>
              </c:numCache>
            </c:numRef>
          </c:cat>
          <c:val>
            <c:numRef>
              <c:f>[trabalho.xlsx]Plan2!$B$72:$B$79</c:f>
              <c:numCache>
                <c:formatCode>General</c:formatCode>
                <c:ptCount val="8"/>
                <c:pt idx="0">
                  <c:v>7735</c:v>
                </c:pt>
                <c:pt idx="1">
                  <c:v>7912</c:v>
                </c:pt>
                <c:pt idx="2">
                  <c:v>10823</c:v>
                </c:pt>
                <c:pt idx="3">
                  <c:v>11212</c:v>
                </c:pt>
                <c:pt idx="4">
                  <c:v>12356</c:v>
                </c:pt>
                <c:pt idx="5">
                  <c:v>14269</c:v>
                </c:pt>
                <c:pt idx="6">
                  <c:v>7556</c:v>
                </c:pt>
                <c:pt idx="7">
                  <c:v>5502</c:v>
                </c:pt>
              </c:numCache>
            </c:numRef>
          </c:val>
          <c:extLst>
            <c:ext xmlns:c16="http://schemas.microsoft.com/office/drawing/2014/chart" uri="{C3380CC4-5D6E-409C-BE32-E72D297353CC}">
              <c16:uniqueId val="{00000001-6D58-4C1D-8302-7B8B5B9D36D6}"/>
            </c:ext>
          </c:extLst>
        </c:ser>
        <c:ser>
          <c:idx val="0"/>
          <c:order val="1"/>
          <c:tx>
            <c:v>2.° quadrimestre</c:v>
          </c:tx>
          <c:spPr>
            <a:solidFill>
              <a:schemeClr val="accent1"/>
            </a:solidFill>
            <a:ln>
              <a:noFill/>
            </a:ln>
            <a:effectLst/>
          </c:spPr>
          <c:invertIfNegative val="0"/>
          <c:dLbls>
            <c:dLbl>
              <c:idx val="7"/>
              <c:layout>
                <c:manualLayout>
                  <c:x val="-1.666666666666666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58-4C1D-8302-7B8B5B9D36D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j-lt"/>
                    <a:ea typeface="+mn-ea"/>
                    <a:cs typeface="Times New Roman" panose="02020603050405020304" pitchFamily="18"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[trabalho.xlsx]Plan2!$A$83:$A$90</c:f>
              <c:numCache>
                <c:formatCode>General</c:formatCode>
                <c:ptCount val="8"/>
                <c:pt idx="0">
                  <c:v>2014</c:v>
                </c:pt>
                <c:pt idx="1">
                  <c:v>2015</c:v>
                </c:pt>
                <c:pt idx="2">
                  <c:v>2016</c:v>
                </c:pt>
                <c:pt idx="3">
                  <c:v>2017</c:v>
                </c:pt>
                <c:pt idx="4">
                  <c:v>2018</c:v>
                </c:pt>
                <c:pt idx="5">
                  <c:v>2019</c:v>
                </c:pt>
                <c:pt idx="6">
                  <c:v>2020</c:v>
                </c:pt>
                <c:pt idx="7">
                  <c:v>2021</c:v>
                </c:pt>
              </c:numCache>
            </c:numRef>
          </c:cat>
          <c:val>
            <c:numRef>
              <c:f>[trabalho.xlsx]Plan2!$B$83:$B$90</c:f>
              <c:numCache>
                <c:formatCode>General</c:formatCode>
                <c:ptCount val="8"/>
                <c:pt idx="0">
                  <c:v>5009</c:v>
                </c:pt>
                <c:pt idx="1">
                  <c:v>5067</c:v>
                </c:pt>
                <c:pt idx="2">
                  <c:v>7276</c:v>
                </c:pt>
                <c:pt idx="3">
                  <c:v>7044</c:v>
                </c:pt>
                <c:pt idx="4">
                  <c:v>7982</c:v>
                </c:pt>
                <c:pt idx="5">
                  <c:v>9471</c:v>
                </c:pt>
                <c:pt idx="6">
                  <c:v>4727</c:v>
                </c:pt>
                <c:pt idx="7">
                  <c:v>5502</c:v>
                </c:pt>
              </c:numCache>
            </c:numRef>
          </c:val>
          <c:extLst>
            <c:ext xmlns:c16="http://schemas.microsoft.com/office/drawing/2014/chart" uri="{C3380CC4-5D6E-409C-BE32-E72D297353CC}">
              <c16:uniqueId val="{00000003-6D58-4C1D-8302-7B8B5B9D36D6}"/>
            </c:ext>
          </c:extLst>
        </c:ser>
        <c:dLbls>
          <c:showLegendKey val="0"/>
          <c:showVal val="0"/>
          <c:showCatName val="0"/>
          <c:showSerName val="0"/>
          <c:showPercent val="0"/>
          <c:showBubbleSize val="0"/>
        </c:dLbls>
        <c:gapWidth val="219"/>
        <c:overlap val="-27"/>
        <c:axId val="580470160"/>
        <c:axId val="580470488"/>
      </c:barChart>
      <c:catAx>
        <c:axId val="5804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Times New Roman" panose="02020603050405020304" pitchFamily="18" charset="0"/>
              </a:defRPr>
            </a:pPr>
            <a:endParaRPr lang="pt-BR"/>
          </a:p>
        </c:txPr>
        <c:crossAx val="580470488"/>
        <c:crosses val="autoZero"/>
        <c:auto val="1"/>
        <c:lblAlgn val="ctr"/>
        <c:lblOffset val="100"/>
        <c:noMultiLvlLbl val="0"/>
      </c:catAx>
      <c:valAx>
        <c:axId val="580470488"/>
        <c:scaling>
          <c:orientation val="minMax"/>
        </c:scaling>
        <c:delete val="1"/>
        <c:axPos val="l"/>
        <c:numFmt formatCode="General" sourceLinked="1"/>
        <c:majorTickMark val="none"/>
        <c:minorTickMark val="none"/>
        <c:tickLblPos val="nextTo"/>
        <c:crossAx val="580470160"/>
        <c:crosses val="autoZero"/>
        <c:crossBetween val="between"/>
      </c:valAx>
      <c:spPr>
        <a:noFill/>
        <a:ln w="25400">
          <a:noFill/>
        </a:ln>
        <a:effectLst/>
      </c:spPr>
    </c:plotArea>
    <c:legend>
      <c:legendPos val="r"/>
      <c:legendEntry>
        <c:idx val="0"/>
        <c:txPr>
          <a:bodyPr/>
          <a:lstStyle/>
          <a:p>
            <a:pPr>
              <a:defRPr sz="1400">
                <a:latin typeface="+mj-lt"/>
                <a:cs typeface="Times New Roman" panose="02020603050405020304" pitchFamily="18" charset="0"/>
              </a:defRPr>
            </a:pPr>
            <a:endParaRPr lang="pt-BR"/>
          </a:p>
        </c:txPr>
      </c:legendEntry>
      <c:legendEntry>
        <c:idx val="1"/>
        <c:txPr>
          <a:bodyPr/>
          <a:lstStyle/>
          <a:p>
            <a:pPr>
              <a:defRPr sz="1400">
                <a:latin typeface="+mn-lt"/>
                <a:cs typeface="Times New Roman" panose="02020603050405020304" pitchFamily="18" charset="0"/>
              </a:defRPr>
            </a:pPr>
            <a:endParaRPr lang="pt-BR"/>
          </a:p>
        </c:txPr>
      </c:legendEntry>
      <c:layout>
        <c:manualLayout>
          <c:xMode val="edge"/>
          <c:yMode val="edge"/>
          <c:x val="0.72645714803618311"/>
          <c:y val="6.9060586176727903E-2"/>
          <c:w val="0.27354285196381684"/>
          <c:h val="0.15707567804024497"/>
        </c:manualLayout>
      </c:layout>
      <c:overlay val="0"/>
      <c:txPr>
        <a:bodyPr/>
        <a:lstStyle/>
        <a:p>
          <a:pPr>
            <a:defRPr>
              <a:latin typeface="Times New Roman" panose="02020603050405020304" pitchFamily="18" charset="0"/>
              <a:cs typeface="Times New Roman" panose="02020603050405020304" pitchFamily="18" charset="0"/>
            </a:defRPr>
          </a:pPr>
          <a:endParaRPr lang="pt-BR"/>
        </a:p>
      </c:txPr>
    </c:legend>
    <c:plotVisOnly val="1"/>
    <c:dispBlanksAs val="gap"/>
    <c:showDLblsOverMax val="0"/>
  </c:chart>
  <c:txPr>
    <a:bodyPr/>
    <a:lstStyle/>
    <a:p>
      <a:pPr>
        <a:defRPr/>
      </a:pPr>
      <a:endParaRPr lang="pt-B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5.0925925925925923E-2"/>
          <c:w val="0.94061198600174978"/>
          <c:h val="0.8416746864975212"/>
        </c:manualLayout>
      </c:layout>
      <c:barChart>
        <c:barDir val="col"/>
        <c:grouping val="clustered"/>
        <c:varyColors val="0"/>
        <c:dLbls>
          <c:showLegendKey val="0"/>
          <c:showVal val="0"/>
          <c:showCatName val="0"/>
          <c:showSerName val="0"/>
          <c:showPercent val="0"/>
          <c:showBubbleSize val="0"/>
        </c:dLbls>
        <c:gapWidth val="219"/>
        <c:overlap val="-27"/>
        <c:axId val="580470160"/>
        <c:axId val="580470488"/>
      </c:barChart>
      <c:catAx>
        <c:axId val="5804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pt-BR"/>
          </a:p>
        </c:txPr>
        <c:crossAx val="580470488"/>
        <c:crosses val="autoZero"/>
        <c:auto val="1"/>
        <c:lblAlgn val="ctr"/>
        <c:lblOffset val="100"/>
        <c:noMultiLvlLbl val="0"/>
      </c:catAx>
      <c:valAx>
        <c:axId val="580470488"/>
        <c:scaling>
          <c:orientation val="minMax"/>
        </c:scaling>
        <c:delete val="1"/>
        <c:axPos val="l"/>
        <c:numFmt formatCode="General" sourceLinked="1"/>
        <c:majorTickMark val="none"/>
        <c:minorTickMark val="none"/>
        <c:tickLblPos val="nextTo"/>
        <c:crossAx val="580470160"/>
        <c:crosses val="autoZero"/>
        <c:crossBetween val="between"/>
      </c:valAx>
      <c:spPr>
        <a:noFill/>
        <a:ln w="25400">
          <a:noFill/>
        </a:ln>
        <a:effectLst/>
      </c:spPr>
    </c:plotArea>
    <c:plotVisOnly val="1"/>
    <c:dispBlanksAs val="gap"/>
    <c:showDLblsOverMax val="0"/>
  </c:chart>
  <c:txPr>
    <a:bodyPr/>
    <a:lstStyle/>
    <a:p>
      <a:pPr>
        <a:defRPr/>
      </a:pPr>
      <a:endParaRPr lang="pt-B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0.09006</cdr:x>
      <cdr:y>0.89836</cdr:y>
    </cdr:from>
    <cdr:to>
      <cdr:x>0.18631</cdr:x>
      <cdr:y>0.94195</cdr:y>
    </cdr:to>
    <cdr:sp macro="" textlink="">
      <cdr:nvSpPr>
        <cdr:cNvPr id="2" name="Retângulo: Cantos Arredondados 1">
          <a:extLst xmlns:a="http://schemas.openxmlformats.org/drawingml/2006/main">
            <a:ext uri="{FF2B5EF4-FFF2-40B4-BE49-F238E27FC236}">
              <a16:creationId xmlns:a16="http://schemas.microsoft.com/office/drawing/2014/main" id="{313496B1-7CC1-432B-82EC-6126E3D89EC1}"/>
            </a:ext>
          </a:extLst>
        </cdr:cNvPr>
        <cdr:cNvSpPr/>
      </cdr:nvSpPr>
      <cdr:spPr>
        <a:xfrm xmlns:a="http://schemas.openxmlformats.org/drawingml/2006/main">
          <a:off x="741216" y="4456223"/>
          <a:ext cx="792088" cy="216225"/>
        </a:xfrm>
        <a:prstGeom xmlns:a="http://schemas.openxmlformats.org/drawingml/2006/main" prst="round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pt-BR" sz="1200" b="1" dirty="0"/>
            <a:t>DEZ/17</a:t>
          </a:r>
        </a:p>
      </cdr:txBody>
    </cdr:sp>
  </cdr:relSizeAnchor>
  <cdr:relSizeAnchor xmlns:cdr="http://schemas.openxmlformats.org/drawingml/2006/chartDrawing">
    <cdr:from>
      <cdr:x>0.2913</cdr:x>
      <cdr:y>0.89674</cdr:y>
    </cdr:from>
    <cdr:to>
      <cdr:x>0.38754</cdr:x>
      <cdr:y>0.94195</cdr:y>
    </cdr:to>
    <cdr:sp macro="" textlink="">
      <cdr:nvSpPr>
        <cdr:cNvPr id="3" name="Retângulo: Cantos Arredondados 2">
          <a:extLst xmlns:a="http://schemas.openxmlformats.org/drawingml/2006/main">
            <a:ext uri="{FF2B5EF4-FFF2-40B4-BE49-F238E27FC236}">
              <a16:creationId xmlns:a16="http://schemas.microsoft.com/office/drawing/2014/main" id="{FBD429C3-7D83-4A3D-836D-B5169538896C}"/>
            </a:ext>
          </a:extLst>
        </cdr:cNvPr>
        <cdr:cNvSpPr/>
      </cdr:nvSpPr>
      <cdr:spPr>
        <a:xfrm xmlns:a="http://schemas.openxmlformats.org/drawingml/2006/main">
          <a:off x="2397400" y="4448177"/>
          <a:ext cx="792088" cy="224272"/>
        </a:xfrm>
        <a:prstGeom xmlns:a="http://schemas.openxmlformats.org/drawingml/2006/main" prst="round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pt-BR" sz="1200" b="1" dirty="0"/>
            <a:t>DEZ/18</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BA78A83-8B76-4DA0-B6A1-5482C382771B}" type="datetimeFigureOut">
              <a:rPr lang="pt-BR" smtClean="0"/>
              <a:pPr/>
              <a:t>04/11/2021</a:t>
            </a:fld>
            <a:endParaRPr lang="pt-BR"/>
          </a:p>
        </p:txBody>
      </p:sp>
      <p:sp>
        <p:nvSpPr>
          <p:cNvPr id="4" name="Espaço Reservado para Rodapé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FC0EA2A8-554F-458D-8D7B-5A4D673C1F1E}" type="slidenum">
              <a:rPr lang="pt-BR" smtClean="0"/>
              <a:pPr/>
              <a:t>‹nº›</a:t>
            </a:fld>
            <a:endParaRPr lang="pt-B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PlaceHolder 1"/>
          <p:cNvSpPr>
            <a:spLocks noGrp="1"/>
          </p:cNvSpPr>
          <p:nvPr>
            <p:ph type="body"/>
          </p:nvPr>
        </p:nvSpPr>
        <p:spPr>
          <a:xfrm>
            <a:off x="702516" y="5250659"/>
            <a:ext cx="5619790" cy="4974113"/>
          </a:xfrm>
          <a:prstGeom prst="rect">
            <a:avLst/>
          </a:prstGeom>
        </p:spPr>
        <p:txBody>
          <a:bodyPr lIns="0" tIns="0" rIns="0" bIns="0"/>
          <a:lstStyle/>
          <a:p>
            <a:r>
              <a:rPr lang="pt-BR" sz="2000" b="0" strike="noStrike" spc="-1">
                <a:latin typeface="Arial"/>
              </a:rPr>
              <a:t>Clique para editar o formato de notas</a:t>
            </a:r>
          </a:p>
        </p:txBody>
      </p:sp>
      <p:sp>
        <p:nvSpPr>
          <p:cNvPr id="115" name="PlaceHolder 2"/>
          <p:cNvSpPr>
            <a:spLocks noGrp="1"/>
          </p:cNvSpPr>
          <p:nvPr>
            <p:ph type="hdr"/>
          </p:nvPr>
        </p:nvSpPr>
        <p:spPr>
          <a:xfrm>
            <a:off x="0" y="0"/>
            <a:ext cx="3048583" cy="552348"/>
          </a:xfrm>
          <a:prstGeom prst="rect">
            <a:avLst/>
          </a:prstGeom>
        </p:spPr>
        <p:txBody>
          <a:bodyPr lIns="0" tIns="0" rIns="0" bIns="0"/>
          <a:lstStyle/>
          <a:p>
            <a:r>
              <a:rPr lang="pt-BR" sz="1400" b="0" strike="noStrike" spc="-1">
                <a:latin typeface="Times New Roman"/>
              </a:rPr>
              <a:t>&lt;cabeçalho&gt;</a:t>
            </a:r>
          </a:p>
        </p:txBody>
      </p:sp>
      <p:sp>
        <p:nvSpPr>
          <p:cNvPr id="116" name="PlaceHolder 3"/>
          <p:cNvSpPr>
            <a:spLocks noGrp="1"/>
          </p:cNvSpPr>
          <p:nvPr>
            <p:ph type="dt"/>
          </p:nvPr>
        </p:nvSpPr>
        <p:spPr>
          <a:xfrm>
            <a:off x="3976239" y="0"/>
            <a:ext cx="3048583" cy="552348"/>
          </a:xfrm>
          <a:prstGeom prst="rect">
            <a:avLst/>
          </a:prstGeom>
        </p:spPr>
        <p:txBody>
          <a:bodyPr lIns="0" tIns="0" rIns="0" bIns="0"/>
          <a:lstStyle/>
          <a:p>
            <a:pPr algn="r"/>
            <a:r>
              <a:rPr lang="pt-BR" sz="1400" b="0" strike="noStrike" spc="-1">
                <a:latin typeface="Times New Roman"/>
              </a:rPr>
              <a:t>&lt;data/hora&gt;</a:t>
            </a:r>
          </a:p>
        </p:txBody>
      </p:sp>
      <p:sp>
        <p:nvSpPr>
          <p:cNvPr id="117" name="PlaceHolder 4"/>
          <p:cNvSpPr>
            <a:spLocks noGrp="1"/>
          </p:cNvSpPr>
          <p:nvPr>
            <p:ph type="ftr"/>
          </p:nvPr>
        </p:nvSpPr>
        <p:spPr>
          <a:xfrm>
            <a:off x="0" y="10501691"/>
            <a:ext cx="3048583" cy="552348"/>
          </a:xfrm>
          <a:prstGeom prst="rect">
            <a:avLst/>
          </a:prstGeom>
        </p:spPr>
        <p:txBody>
          <a:bodyPr lIns="0" tIns="0" rIns="0" bIns="0" anchor="b"/>
          <a:lstStyle/>
          <a:p>
            <a:r>
              <a:rPr lang="pt-BR" sz="1400" b="0" strike="noStrike" spc="-1">
                <a:latin typeface="Times New Roman"/>
              </a:rPr>
              <a:t>&lt;rodapé&gt;</a:t>
            </a:r>
          </a:p>
        </p:txBody>
      </p:sp>
      <p:sp>
        <p:nvSpPr>
          <p:cNvPr id="118" name="PlaceHolder 5"/>
          <p:cNvSpPr>
            <a:spLocks noGrp="1"/>
          </p:cNvSpPr>
          <p:nvPr>
            <p:ph type="sldNum"/>
          </p:nvPr>
        </p:nvSpPr>
        <p:spPr>
          <a:xfrm>
            <a:off x="3976239" y="10501691"/>
            <a:ext cx="3048583" cy="552348"/>
          </a:xfrm>
          <a:prstGeom prst="rect">
            <a:avLst/>
          </a:prstGeom>
        </p:spPr>
        <p:txBody>
          <a:bodyPr lIns="0" tIns="0" rIns="0" bIns="0" anchor="b"/>
          <a:lstStyle/>
          <a:p>
            <a:pPr algn="r"/>
            <a:fld id="{B3AD0D99-1321-4459-B8D4-EA48F394740B}" type="slidenum">
              <a:rPr lang="pt-BR" sz="1400" b="0" strike="noStrike" spc="-1">
                <a:latin typeface="Times New Roman"/>
              </a:rPr>
              <a:pPr algn="r"/>
              <a:t>‹nº›</a:t>
            </a:fld>
            <a:endParaRPr lang="pt-BR" sz="1400" b="0" strike="noStrike" spc="-1">
              <a:latin typeface="Times New Roman"/>
            </a:endParaRPr>
          </a:p>
        </p:txBody>
      </p:sp>
    </p:spTree>
    <p:extLst>
      <p:ext uri="{BB962C8B-B14F-4D97-AF65-F5344CB8AC3E}">
        <p14:creationId xmlns:p14="http://schemas.microsoft.com/office/powerpoint/2010/main" val="2779527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B3AD0D99-1321-4459-B8D4-EA48F394740B}" type="slidenum">
              <a:rPr lang="pt-BR" sz="1400" b="0" strike="noStrike" spc="-1" smtClean="0">
                <a:latin typeface="Times New Roman"/>
              </a:rPr>
              <a:pPr algn="r"/>
              <a:t>4</a:t>
            </a:fld>
            <a:endParaRPr lang="pt-BR" sz="1400" b="0" strike="noStrike" spc="-1">
              <a:latin typeface="Times New Roman"/>
            </a:endParaRPr>
          </a:p>
        </p:txBody>
      </p:sp>
    </p:spTree>
    <p:extLst>
      <p:ext uri="{BB962C8B-B14F-4D97-AF65-F5344CB8AC3E}">
        <p14:creationId xmlns:p14="http://schemas.microsoft.com/office/powerpoint/2010/main" val="1351792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B3AD0D99-1321-4459-B8D4-EA48F394740B}" type="slidenum">
              <a:rPr lang="pt-BR" sz="1400" b="0" strike="noStrike" spc="-1" smtClean="0">
                <a:latin typeface="Times New Roman"/>
              </a:rPr>
              <a:pPr algn="r"/>
              <a:t>34</a:t>
            </a:fld>
            <a:endParaRPr lang="pt-BR" sz="1400" b="0" strike="noStrike" spc="-1">
              <a:latin typeface="Times New Roman"/>
            </a:endParaRPr>
          </a:p>
        </p:txBody>
      </p:sp>
    </p:spTree>
    <p:extLst>
      <p:ext uri="{BB962C8B-B14F-4D97-AF65-F5344CB8AC3E}">
        <p14:creationId xmlns:p14="http://schemas.microsoft.com/office/powerpoint/2010/main" val="926917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dirty="0">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43</a:t>
            </a:fld>
            <a:endParaRPr lang="pt-BR" sz="1200" b="0" strike="noStrike" spc="-1">
              <a:latin typeface="Arial"/>
            </a:endParaRPr>
          </a:p>
        </p:txBody>
      </p:sp>
    </p:spTree>
    <p:extLst>
      <p:ext uri="{BB962C8B-B14F-4D97-AF65-F5344CB8AC3E}">
        <p14:creationId xmlns:p14="http://schemas.microsoft.com/office/powerpoint/2010/main" val="3626439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dirty="0">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45</a:t>
            </a:fld>
            <a:endParaRPr lang="pt-BR" sz="1200" b="0" strike="noStrike" spc="-1">
              <a:latin typeface="Arial"/>
            </a:endParaRPr>
          </a:p>
        </p:txBody>
      </p:sp>
    </p:spTree>
    <p:extLst>
      <p:ext uri="{BB962C8B-B14F-4D97-AF65-F5344CB8AC3E}">
        <p14:creationId xmlns:p14="http://schemas.microsoft.com/office/powerpoint/2010/main" val="1489472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46</a:t>
            </a:fld>
            <a:endParaRPr lang="pt-BR" sz="1200" b="0" strike="noStrike" spc="-1">
              <a:latin typeface="Arial"/>
            </a:endParaRPr>
          </a:p>
        </p:txBody>
      </p:sp>
    </p:spTree>
    <p:extLst>
      <p:ext uri="{BB962C8B-B14F-4D97-AF65-F5344CB8AC3E}">
        <p14:creationId xmlns:p14="http://schemas.microsoft.com/office/powerpoint/2010/main" val="982137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50</a:t>
            </a:fld>
            <a:endParaRPr lang="pt-BR" sz="1200" b="0" strike="noStrike" spc="-1">
              <a:latin typeface="Arial"/>
            </a:endParaRPr>
          </a:p>
        </p:txBody>
      </p:sp>
    </p:spTree>
    <p:extLst>
      <p:ext uri="{BB962C8B-B14F-4D97-AF65-F5344CB8AC3E}">
        <p14:creationId xmlns:p14="http://schemas.microsoft.com/office/powerpoint/2010/main" val="1010621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51</a:t>
            </a:fld>
            <a:endParaRPr lang="pt-BR" sz="1200" b="0" strike="noStrike" spc="-1">
              <a:latin typeface="Arial"/>
            </a:endParaRPr>
          </a:p>
        </p:txBody>
      </p:sp>
    </p:spTree>
    <p:extLst>
      <p:ext uri="{BB962C8B-B14F-4D97-AF65-F5344CB8AC3E}">
        <p14:creationId xmlns:p14="http://schemas.microsoft.com/office/powerpoint/2010/main" val="828986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71</a:t>
            </a:fld>
            <a:endParaRPr lang="pt-BR" sz="1200" b="0" strike="noStrike" spc="-1">
              <a:latin typeface="Arial"/>
            </a:endParaRPr>
          </a:p>
        </p:txBody>
      </p:sp>
    </p:spTree>
    <p:extLst>
      <p:ext uri="{BB962C8B-B14F-4D97-AF65-F5344CB8AC3E}">
        <p14:creationId xmlns:p14="http://schemas.microsoft.com/office/powerpoint/2010/main" val="2538021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72</a:t>
            </a:fld>
            <a:endParaRPr lang="pt-BR" sz="1200" b="0" strike="noStrike" spc="-1">
              <a:latin typeface="Arial"/>
            </a:endParaRPr>
          </a:p>
        </p:txBody>
      </p:sp>
    </p:spTree>
    <p:extLst>
      <p:ext uri="{BB962C8B-B14F-4D97-AF65-F5344CB8AC3E}">
        <p14:creationId xmlns:p14="http://schemas.microsoft.com/office/powerpoint/2010/main" val="3980779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73</a:t>
            </a:fld>
            <a:endParaRPr lang="pt-BR" sz="1200" b="0" strike="noStrike" spc="-1">
              <a:latin typeface="Arial"/>
            </a:endParaRPr>
          </a:p>
        </p:txBody>
      </p:sp>
    </p:spTree>
    <p:extLst>
      <p:ext uri="{BB962C8B-B14F-4D97-AF65-F5344CB8AC3E}">
        <p14:creationId xmlns:p14="http://schemas.microsoft.com/office/powerpoint/2010/main" val="631738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74</a:t>
            </a:fld>
            <a:endParaRPr lang="pt-BR" sz="1200" b="0" strike="noStrike" spc="-1">
              <a:latin typeface="Arial"/>
            </a:endParaRPr>
          </a:p>
        </p:txBody>
      </p:sp>
    </p:spTree>
    <p:extLst>
      <p:ext uri="{BB962C8B-B14F-4D97-AF65-F5344CB8AC3E}">
        <p14:creationId xmlns:p14="http://schemas.microsoft.com/office/powerpoint/2010/main" val="322572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B3AD0D99-1321-4459-B8D4-EA48F394740B}" type="slidenum">
              <a:rPr lang="pt-BR" sz="1400" b="0" strike="noStrike" spc="-1" smtClean="0">
                <a:latin typeface="Times New Roman"/>
              </a:rPr>
              <a:pPr algn="r"/>
              <a:t>6</a:t>
            </a:fld>
            <a:endParaRPr lang="pt-BR" sz="1400" b="0" strike="noStrike" spc="-1">
              <a:latin typeface="Times New Roman"/>
            </a:endParaRPr>
          </a:p>
        </p:txBody>
      </p:sp>
    </p:spTree>
    <p:extLst>
      <p:ext uri="{BB962C8B-B14F-4D97-AF65-F5344CB8AC3E}">
        <p14:creationId xmlns:p14="http://schemas.microsoft.com/office/powerpoint/2010/main" val="2176416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75</a:t>
            </a:fld>
            <a:endParaRPr lang="pt-BR" sz="1200" b="0" strike="noStrike" spc="-1">
              <a:latin typeface="Arial"/>
            </a:endParaRPr>
          </a:p>
        </p:txBody>
      </p:sp>
    </p:spTree>
    <p:extLst>
      <p:ext uri="{BB962C8B-B14F-4D97-AF65-F5344CB8AC3E}">
        <p14:creationId xmlns:p14="http://schemas.microsoft.com/office/powerpoint/2010/main" val="3398585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76</a:t>
            </a:fld>
            <a:endParaRPr lang="pt-BR" sz="1200" b="0" strike="noStrike" spc="-1">
              <a:latin typeface="Arial"/>
            </a:endParaRPr>
          </a:p>
        </p:txBody>
      </p:sp>
    </p:spTree>
    <p:extLst>
      <p:ext uri="{BB962C8B-B14F-4D97-AF65-F5344CB8AC3E}">
        <p14:creationId xmlns:p14="http://schemas.microsoft.com/office/powerpoint/2010/main" val="1021711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77</a:t>
            </a:fld>
            <a:endParaRPr lang="pt-BR" sz="1200" b="0" strike="noStrike" spc="-1">
              <a:latin typeface="Arial"/>
            </a:endParaRPr>
          </a:p>
        </p:txBody>
      </p:sp>
    </p:spTree>
    <p:extLst>
      <p:ext uri="{BB962C8B-B14F-4D97-AF65-F5344CB8AC3E}">
        <p14:creationId xmlns:p14="http://schemas.microsoft.com/office/powerpoint/2010/main" val="4133534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78</a:t>
            </a:fld>
            <a:endParaRPr lang="pt-BR" sz="1200" b="0" strike="noStrike" spc="-1">
              <a:latin typeface="Arial"/>
            </a:endParaRPr>
          </a:p>
        </p:txBody>
      </p:sp>
    </p:spTree>
    <p:extLst>
      <p:ext uri="{BB962C8B-B14F-4D97-AF65-F5344CB8AC3E}">
        <p14:creationId xmlns:p14="http://schemas.microsoft.com/office/powerpoint/2010/main" val="1910766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ba0224c1b_0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dba0224c1b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f018ec09c_0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df018ec09c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5119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f018ec09c_0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df018ec09c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5119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f018ec09c_0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df018ec09c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5119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83</a:t>
            </a:fld>
            <a:endParaRPr lang="pt-BR" sz="1200" b="0" strike="noStrike" spc="-1">
              <a:latin typeface="Arial"/>
            </a:endParaRPr>
          </a:p>
        </p:txBody>
      </p:sp>
    </p:spTree>
    <p:extLst>
      <p:ext uri="{BB962C8B-B14F-4D97-AF65-F5344CB8AC3E}">
        <p14:creationId xmlns:p14="http://schemas.microsoft.com/office/powerpoint/2010/main" val="1686813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84</a:t>
            </a:fld>
            <a:endParaRPr lang="pt-BR" sz="1200" b="0" strike="noStrike" spc="-1">
              <a:latin typeface="Arial"/>
            </a:endParaRPr>
          </a:p>
        </p:txBody>
      </p:sp>
    </p:spTree>
    <p:extLst>
      <p:ext uri="{BB962C8B-B14F-4D97-AF65-F5344CB8AC3E}">
        <p14:creationId xmlns:p14="http://schemas.microsoft.com/office/powerpoint/2010/main" val="144815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B3AD0D99-1321-4459-B8D4-EA48F394740B}" type="slidenum">
              <a:rPr lang="pt-BR" sz="1400" b="0" strike="noStrike" spc="-1" smtClean="0">
                <a:latin typeface="Times New Roman"/>
              </a:rPr>
              <a:pPr algn="r"/>
              <a:t>10</a:t>
            </a:fld>
            <a:endParaRPr lang="pt-BR" sz="1400" b="0" strike="noStrike" spc="-1">
              <a:latin typeface="Times New Roman"/>
            </a:endParaRPr>
          </a:p>
        </p:txBody>
      </p:sp>
    </p:spTree>
    <p:extLst>
      <p:ext uri="{BB962C8B-B14F-4D97-AF65-F5344CB8AC3E}">
        <p14:creationId xmlns:p14="http://schemas.microsoft.com/office/powerpoint/2010/main" val="2560842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85</a:t>
            </a:fld>
            <a:endParaRPr lang="pt-BR" sz="1200" b="0" strike="noStrike" spc="-1">
              <a:latin typeface="Arial"/>
            </a:endParaRPr>
          </a:p>
        </p:txBody>
      </p:sp>
    </p:spTree>
    <p:extLst>
      <p:ext uri="{BB962C8B-B14F-4D97-AF65-F5344CB8AC3E}">
        <p14:creationId xmlns:p14="http://schemas.microsoft.com/office/powerpoint/2010/main" val="99406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87</a:t>
            </a:fld>
            <a:endParaRPr lang="pt-BR" sz="1200" b="0" strike="noStrike" spc="-1">
              <a:latin typeface="Arial"/>
            </a:endParaRPr>
          </a:p>
        </p:txBody>
      </p:sp>
    </p:spTree>
    <p:extLst>
      <p:ext uri="{BB962C8B-B14F-4D97-AF65-F5344CB8AC3E}">
        <p14:creationId xmlns:p14="http://schemas.microsoft.com/office/powerpoint/2010/main" val="3438293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88</a:t>
            </a:fld>
            <a:endParaRPr lang="pt-BR" sz="1200" b="0" strike="noStrike" spc="-1">
              <a:latin typeface="Arial"/>
            </a:endParaRPr>
          </a:p>
        </p:txBody>
      </p:sp>
    </p:spTree>
    <p:extLst>
      <p:ext uri="{BB962C8B-B14F-4D97-AF65-F5344CB8AC3E}">
        <p14:creationId xmlns:p14="http://schemas.microsoft.com/office/powerpoint/2010/main" val="234415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body"/>
          </p:nvPr>
        </p:nvSpPr>
        <p:spPr>
          <a:xfrm>
            <a:off x="680102" y="4715432"/>
            <a:ext cx="5436133" cy="4464568"/>
          </a:xfrm>
          <a:prstGeom prst="rect">
            <a:avLst/>
          </a:prstGeom>
        </p:spPr>
        <p:txBody>
          <a:bodyPr lIns="0" tIns="0" rIns="0" bIns="0"/>
          <a:lstStyle/>
          <a:p>
            <a:endParaRPr lang="pt-BR" sz="2000" b="0" strike="noStrike" spc="-1" dirty="0">
              <a:latin typeface="Arial"/>
            </a:endParaRPr>
          </a:p>
        </p:txBody>
      </p:sp>
      <p:sp>
        <p:nvSpPr>
          <p:cNvPr id="457" name="CustomShape 2"/>
          <p:cNvSpPr/>
          <p:nvPr/>
        </p:nvSpPr>
        <p:spPr>
          <a:xfrm>
            <a:off x="3850120" y="9427514"/>
            <a:ext cx="2944544" cy="495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E71E239-B3BE-4128-A8B7-E3593AF5DCB1}" type="slidenum">
              <a:rPr lang="pt-BR" sz="1200" b="0" strike="noStrike" spc="-1">
                <a:solidFill>
                  <a:srgbClr val="000000"/>
                </a:solidFill>
                <a:latin typeface="Times New Roman"/>
              </a:rPr>
              <a:pPr algn="r">
                <a:lnSpc>
                  <a:spcPct val="100000"/>
                </a:lnSpc>
              </a:pPr>
              <a:t>89</a:t>
            </a:fld>
            <a:endParaRPr lang="pt-BR" sz="1200" b="0" strike="noStrike" spc="-1">
              <a:latin typeface="Arial"/>
            </a:endParaRPr>
          </a:p>
        </p:txBody>
      </p:sp>
    </p:spTree>
    <p:extLst>
      <p:ext uri="{BB962C8B-B14F-4D97-AF65-F5344CB8AC3E}">
        <p14:creationId xmlns:p14="http://schemas.microsoft.com/office/powerpoint/2010/main" val="1141660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B3AD0D99-1321-4459-B8D4-EA48F394740B}" type="slidenum">
              <a:rPr lang="pt-BR" sz="1400" b="0" strike="noStrike" spc="-1" smtClean="0">
                <a:latin typeface="Times New Roman"/>
              </a:rPr>
              <a:pPr algn="r"/>
              <a:t>11</a:t>
            </a:fld>
            <a:endParaRPr lang="pt-BR" sz="1400" b="0" strike="noStrike" spc="-1">
              <a:latin typeface="Times New Roman"/>
            </a:endParaRPr>
          </a:p>
        </p:txBody>
      </p:sp>
    </p:spTree>
    <p:extLst>
      <p:ext uri="{BB962C8B-B14F-4D97-AF65-F5344CB8AC3E}">
        <p14:creationId xmlns:p14="http://schemas.microsoft.com/office/powerpoint/2010/main" val="3863733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B3AD0D99-1321-4459-B8D4-EA48F394740B}" type="slidenum">
              <a:rPr lang="pt-BR" sz="1400" b="0" strike="noStrike" spc="-1" smtClean="0">
                <a:latin typeface="Times New Roman"/>
              </a:rPr>
              <a:pPr algn="r"/>
              <a:t>28</a:t>
            </a:fld>
            <a:endParaRPr lang="pt-BR" sz="1400" b="0" strike="noStrike" spc="-1">
              <a:latin typeface="Times New Roman"/>
            </a:endParaRPr>
          </a:p>
        </p:txBody>
      </p:sp>
    </p:spTree>
    <p:extLst>
      <p:ext uri="{BB962C8B-B14F-4D97-AF65-F5344CB8AC3E}">
        <p14:creationId xmlns:p14="http://schemas.microsoft.com/office/powerpoint/2010/main" val="4011516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B3AD0D99-1321-4459-B8D4-EA48F394740B}" type="slidenum">
              <a:rPr lang="pt-BR" sz="1400" b="0" strike="noStrike" spc="-1" smtClean="0">
                <a:latin typeface="Times New Roman"/>
              </a:rPr>
              <a:pPr algn="r"/>
              <a:t>29</a:t>
            </a:fld>
            <a:endParaRPr lang="pt-BR" sz="1400" b="0" strike="noStrike" spc="-1">
              <a:latin typeface="Times New Roman"/>
            </a:endParaRPr>
          </a:p>
        </p:txBody>
      </p:sp>
    </p:spTree>
    <p:extLst>
      <p:ext uri="{BB962C8B-B14F-4D97-AF65-F5344CB8AC3E}">
        <p14:creationId xmlns:p14="http://schemas.microsoft.com/office/powerpoint/2010/main" val="27596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B3AD0D99-1321-4459-B8D4-EA48F394740B}" type="slidenum">
              <a:rPr lang="pt-BR" sz="1400" b="0" strike="noStrike" spc="-1" smtClean="0">
                <a:latin typeface="Times New Roman"/>
              </a:rPr>
              <a:pPr algn="r"/>
              <a:t>30</a:t>
            </a:fld>
            <a:endParaRPr lang="pt-BR" sz="1400" b="0" strike="noStrike" spc="-1">
              <a:latin typeface="Times New Roman"/>
            </a:endParaRPr>
          </a:p>
        </p:txBody>
      </p:sp>
    </p:spTree>
    <p:extLst>
      <p:ext uri="{BB962C8B-B14F-4D97-AF65-F5344CB8AC3E}">
        <p14:creationId xmlns:p14="http://schemas.microsoft.com/office/powerpoint/2010/main" val="3556245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B3AD0D99-1321-4459-B8D4-EA48F394740B}" type="slidenum">
              <a:rPr lang="pt-BR" sz="1400" b="0" strike="noStrike" spc="-1" smtClean="0">
                <a:latin typeface="Times New Roman"/>
              </a:rPr>
              <a:pPr algn="r"/>
              <a:t>31</a:t>
            </a:fld>
            <a:endParaRPr lang="pt-BR" sz="1400" b="0" strike="noStrike" spc="-1">
              <a:latin typeface="Times New Roman"/>
            </a:endParaRPr>
          </a:p>
        </p:txBody>
      </p:sp>
    </p:spTree>
    <p:extLst>
      <p:ext uri="{BB962C8B-B14F-4D97-AF65-F5344CB8AC3E}">
        <p14:creationId xmlns:p14="http://schemas.microsoft.com/office/powerpoint/2010/main" val="2003775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B3AD0D99-1321-4459-B8D4-EA48F394740B}" type="slidenum">
              <a:rPr lang="pt-BR" sz="1400" b="0" strike="noStrike" spc="-1" smtClean="0">
                <a:latin typeface="Times New Roman"/>
              </a:rPr>
              <a:pPr algn="r"/>
              <a:t>32</a:t>
            </a:fld>
            <a:endParaRPr lang="pt-BR" sz="1400" b="0" strike="noStrike" spc="-1">
              <a:latin typeface="Times New Roman"/>
            </a:endParaRPr>
          </a:p>
        </p:txBody>
      </p:sp>
    </p:spTree>
    <p:extLst>
      <p:ext uri="{BB962C8B-B14F-4D97-AF65-F5344CB8AC3E}">
        <p14:creationId xmlns:p14="http://schemas.microsoft.com/office/powerpoint/2010/main" val="3132616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pt-BR"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pt-BR" sz="3200" b="0" strike="noStrike" spc="-1">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pt-BR"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pt-BR"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pt-BR" sz="3200" b="0" strike="noStrike" spc="-1">
              <a:latin typeface="Arial"/>
            </a:endParaRPr>
          </a:p>
        </p:txBody>
      </p:sp>
      <p:sp>
        <p:nvSpPr>
          <p:cNvPr id="35"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pt-BR"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pt-BR" sz="3200" b="0" strike="noStrike" spc="-1">
              <a:latin typeface="Arial"/>
            </a:endParaRPr>
          </a:p>
        </p:txBody>
      </p:sp>
      <p:sp>
        <p:nvSpPr>
          <p:cNvPr id="37"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9"/>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a:xfrm>
            <a:off x="457200" y="6356352"/>
            <a:ext cx="2133600" cy="365125"/>
          </a:xfrm>
          <a:prstGeom prst="rect">
            <a:avLst/>
          </a:prstGeom>
        </p:spPr>
        <p:txBody>
          <a:bodyPr/>
          <a:lstStyle>
            <a:lvl1pPr>
              <a:defRPr/>
            </a:lvl1pPr>
          </a:lstStyle>
          <a:p>
            <a:pPr>
              <a:defRPr/>
            </a:pPr>
            <a:fld id="{0A60EB58-DE3E-4BB9-9C6D-DEE89D796626}" type="datetimeFigureOut">
              <a:rPr lang="en-US"/>
              <a:pPr>
                <a:defRPr/>
              </a:pPr>
              <a:t>11/4/2021</a:t>
            </a:fld>
            <a:endParaRPr lang="en-US"/>
          </a:p>
        </p:txBody>
      </p:sp>
      <p:sp>
        <p:nvSpPr>
          <p:cNvPr id="5" name="Espaço Reservado para Rodapé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8EF28732-726E-4F1C-B04D-44BE519B1C5E}" type="slidenum">
              <a:rPr lang="en-US" altLang="pt-BR"/>
              <a:pPr>
                <a:defRPr/>
              </a:pPr>
              <a:t>‹nº›</a:t>
            </a:fld>
            <a:endParaRPr lang="en-US" alt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5D2CB-5C05-4769-ACA7-6A9718BC79D8}"/>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BE75A8C8-4AF2-4117-BAA5-DD4A2A2B2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E38C008A-233A-4DA4-9619-98E4A9A8BC41}"/>
              </a:ext>
            </a:extLst>
          </p:cNvPr>
          <p:cNvSpPr>
            <a:spLocks noGrp="1"/>
          </p:cNvSpPr>
          <p:nvPr>
            <p:ph type="dt" sz="half" idx="10"/>
          </p:nvPr>
        </p:nvSpPr>
        <p:spPr/>
        <p:txBody>
          <a:bodyPr/>
          <a:lstStyle/>
          <a:p>
            <a:fld id="{AC88B236-03A3-419C-98D9-C504C3DDD327}" type="datetimeFigureOut">
              <a:rPr lang="pt-BR" smtClean="0"/>
              <a:pPr/>
              <a:t>04/11/2021</a:t>
            </a:fld>
            <a:endParaRPr lang="pt-BR"/>
          </a:p>
        </p:txBody>
      </p:sp>
      <p:sp>
        <p:nvSpPr>
          <p:cNvPr id="5" name="Footer Placeholder 4">
            <a:extLst>
              <a:ext uri="{FF2B5EF4-FFF2-40B4-BE49-F238E27FC236}">
                <a16:creationId xmlns:a16="http://schemas.microsoft.com/office/drawing/2014/main" id="{B8B3D15A-D2CE-4B24-B830-ED0AC68D2ACD}"/>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30B348B-FCEB-454C-B633-578F79D4304C}"/>
              </a:ext>
            </a:extLst>
          </p:cNvPr>
          <p:cNvSpPr>
            <a:spLocks noGrp="1"/>
          </p:cNvSpPr>
          <p:nvPr>
            <p:ph type="sldNum" sz="quarter" idx="12"/>
          </p:nvPr>
        </p:nvSpPr>
        <p:spPr/>
        <p:txBody>
          <a:bodyPr/>
          <a:lstStyle/>
          <a:p>
            <a:fld id="{2C6234AA-888A-428B-9DBE-A04CED85C636}" type="slidenum">
              <a:rPr lang="pt-BR" smtClean="0"/>
              <a:pPr/>
              <a:t>‹nº›</a:t>
            </a:fld>
            <a:endParaRPr lang="pt-BR"/>
          </a:p>
        </p:txBody>
      </p:sp>
    </p:spTree>
    <p:extLst>
      <p:ext uri="{BB962C8B-B14F-4D97-AF65-F5344CB8AC3E}">
        <p14:creationId xmlns:p14="http://schemas.microsoft.com/office/powerpoint/2010/main" val="2295188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189" lvl="0" indent="-342891">
              <a:spcBef>
                <a:spcPts val="0"/>
              </a:spcBef>
              <a:spcAft>
                <a:spcPts val="0"/>
              </a:spcAft>
              <a:buSzPts val="1800"/>
              <a:buChar char="●"/>
              <a:defRPr/>
            </a:lvl1pPr>
            <a:lvl2pPr marL="914377"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1"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PT" smtClean="0"/>
              <a:pPr/>
              <a:t>‹nº›</a:t>
            </a:fld>
            <a:endParaRPr lang="pt-PT"/>
          </a:p>
        </p:txBody>
      </p:sp>
    </p:spTree>
    <p:extLst>
      <p:ext uri="{BB962C8B-B14F-4D97-AF65-F5344CB8AC3E}">
        <p14:creationId xmlns:p14="http://schemas.microsoft.com/office/powerpoint/2010/main" val="1576322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pt-BR" sz="32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t-BR" sz="3200" b="0" strike="noStrike" spc="-1">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pt-B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pt-B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51"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pt-BR" sz="3200" b="0" strike="noStrike" spc="-1">
              <a:latin typeface="Arial"/>
            </a:endParaRPr>
          </a:p>
        </p:txBody>
      </p:sp>
      <p:sp>
        <p:nvSpPr>
          <p:cNvPr id="52"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t-BR" sz="3200" b="0" strike="noStrike" spc="-1">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pt-BR" sz="3200" b="0" strike="noStrike" spc="-1">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6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pt-BR" sz="3200" b="0" strike="noStrike" spc="-1">
              <a:latin typeface="Arial"/>
            </a:endParaRPr>
          </a:p>
        </p:txBody>
      </p:sp>
      <p:sp>
        <p:nvSpPr>
          <p:cNvPr id="68"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pt-BR"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pt-BR"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pt-BR" sz="3200" b="0" strike="noStrike" spc="-1">
              <a:latin typeface="Arial"/>
            </a:endParaRPr>
          </a:p>
        </p:txBody>
      </p:sp>
      <p:sp>
        <p:nvSpPr>
          <p:cNvPr id="73"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pt-BR"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pt-BR" sz="3200" b="0" strike="noStrike" spc="-1">
              <a:latin typeface="Arial"/>
            </a:endParaRPr>
          </a:p>
        </p:txBody>
      </p:sp>
      <p:sp>
        <p:nvSpPr>
          <p:cNvPr id="75"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13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9"/>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a:xfrm>
            <a:off x="457200" y="6356352"/>
            <a:ext cx="2133600" cy="365125"/>
          </a:xfrm>
          <a:prstGeom prst="rect">
            <a:avLst/>
          </a:prstGeom>
        </p:spPr>
        <p:txBody>
          <a:bodyPr/>
          <a:lstStyle>
            <a:lvl1pPr>
              <a:defRPr/>
            </a:lvl1pPr>
          </a:lstStyle>
          <a:p>
            <a:pPr>
              <a:defRPr/>
            </a:pPr>
            <a:fld id="{0A60EB58-DE3E-4BB9-9C6D-DEE89D796626}" type="datetimeFigureOut">
              <a:rPr lang="en-US"/>
              <a:pPr>
                <a:defRPr/>
              </a:pPr>
              <a:t>11/4/2021</a:t>
            </a:fld>
            <a:endParaRPr lang="en-US"/>
          </a:p>
        </p:txBody>
      </p:sp>
      <p:sp>
        <p:nvSpPr>
          <p:cNvPr id="5" name="Espaço Reservado para Rodapé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8EF28732-726E-4F1C-B04D-44BE519B1C5E}" type="slidenum">
              <a:rPr lang="en-US" altLang="pt-BR"/>
              <a:pPr>
                <a:defRPr/>
              </a:pPr>
              <a:t>‹nº›</a:t>
            </a:fld>
            <a:endParaRPr lang="en-US" altLang="pt-BR"/>
          </a:p>
        </p:txBody>
      </p:sp>
    </p:spTree>
    <p:extLst>
      <p:ext uri="{BB962C8B-B14F-4D97-AF65-F5344CB8AC3E}">
        <p14:creationId xmlns:p14="http://schemas.microsoft.com/office/powerpoint/2010/main" val="4277654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t-BR"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pt-B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pt-BR" sz="3200" b="0" strike="noStrike" spc="-1">
              <a:latin typeface="Arial"/>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t-BR"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pt-BR" sz="4400" b="0" strike="noStrike" spc="-1">
                <a:latin typeface="Arial"/>
              </a:rPr>
              <a:t>Clique para editar o formato do texto do título</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3200" b="0" strike="noStrike" spc="-1">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latin typeface="Arial"/>
              </a:rPr>
              <a:t>2.º nível da estrutura de tópicos</a:t>
            </a:r>
          </a:p>
          <a:p>
            <a:pPr marL="1296000" lvl="2" indent="-288000">
              <a:spcBef>
                <a:spcPts val="850"/>
              </a:spcBef>
              <a:buClr>
                <a:srgbClr val="000000"/>
              </a:buClr>
              <a:buSzPct val="45000"/>
              <a:buFont typeface="Wingdings" charset="2"/>
              <a:buChar char=""/>
            </a:pPr>
            <a:r>
              <a:rPr lang="pt-BR" sz="2400" b="0" strike="noStrike" spc="-1">
                <a:latin typeface="Arial"/>
              </a:rPr>
              <a:t>3.º nível da estrutura de tópicos</a:t>
            </a:r>
          </a:p>
          <a:p>
            <a:pPr marL="1728000" lvl="3" indent="-216000">
              <a:spcBef>
                <a:spcPts val="567"/>
              </a:spcBef>
              <a:buClr>
                <a:srgbClr val="000000"/>
              </a:buClr>
              <a:buSzPct val="75000"/>
              <a:buFont typeface="Symbol" charset="2"/>
              <a:buChar char=""/>
            </a:pPr>
            <a:r>
              <a:rPr lang="pt-BR" sz="2000" b="0" strike="noStrike" spc="-1">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7" r:id="rId13"/>
    <p:sldLayoutId id="2147483702" r:id="rId14"/>
    <p:sldLayoutId id="2147483706" r:id="rId15"/>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pt-BR" sz="4400" b="0" strike="noStrike" spc="-1">
                <a:latin typeface="Arial"/>
              </a:rPr>
              <a:t>Clique para editar o formato do texto do título</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3200" b="0" strike="noStrike" spc="-1">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latin typeface="Arial"/>
              </a:rPr>
              <a:t>2.º nível da estrutura de tópicos</a:t>
            </a:r>
          </a:p>
          <a:p>
            <a:pPr marL="1296000" lvl="2" indent="-288000">
              <a:spcBef>
                <a:spcPts val="850"/>
              </a:spcBef>
              <a:buClr>
                <a:srgbClr val="000000"/>
              </a:buClr>
              <a:buSzPct val="45000"/>
              <a:buFont typeface="Wingdings" charset="2"/>
              <a:buChar char=""/>
            </a:pPr>
            <a:r>
              <a:rPr lang="pt-BR" sz="2400" b="0" strike="noStrike" spc="-1">
                <a:latin typeface="Arial"/>
              </a:rPr>
              <a:t>3.º nível da estrutura de tópicos</a:t>
            </a:r>
          </a:p>
          <a:p>
            <a:pPr marL="1728000" lvl="3" indent="-216000">
              <a:spcBef>
                <a:spcPts val="567"/>
              </a:spcBef>
              <a:buClr>
                <a:srgbClr val="000000"/>
              </a:buClr>
              <a:buSzPct val="75000"/>
              <a:buFont typeface="Symbol" charset="2"/>
              <a:buChar char=""/>
            </a:pPr>
            <a:r>
              <a:rPr lang="pt-BR" sz="2000" b="0" strike="noStrike" spc="-1">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04" r:id="rId13"/>
    <p:sldLayoutId id="2147483705" r:id="rId14"/>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chart" Target="../charts/char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chart" Target="../charts/chart30.xml"/></Relationships>
</file>

<file path=ppt/slides/_rels/slide118.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chart" Target="../charts/chart32.xml"/></Relationships>
</file>

<file path=ppt/slides/_rels/slide1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jpeg"/><Relationship Id="rId1" Type="http://schemas.openxmlformats.org/officeDocument/2006/relationships/slideLayout" Target="../slideLayouts/slideLayout14.xml"/><Relationship Id="rId5" Type="http://schemas.openxmlformats.org/officeDocument/2006/relationships/image" Target="../media/image85.jpeg"/><Relationship Id="rId4" Type="http://schemas.openxmlformats.org/officeDocument/2006/relationships/image" Target="../media/image84.png"/></Relationships>
</file>

<file path=ppt/slides/_rels/slide1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jpeg"/><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1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jpe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104.png"/><Relationship Id="rId11" Type="http://schemas.openxmlformats.org/officeDocument/2006/relationships/image" Target="../media/image109.jpg"/><Relationship Id="rId5" Type="http://schemas.openxmlformats.org/officeDocument/2006/relationships/image" Target="../media/image103.png"/><Relationship Id="rId10" Type="http://schemas.openxmlformats.org/officeDocument/2006/relationships/image" Target="../media/image108.jpg"/><Relationship Id="rId4" Type="http://schemas.openxmlformats.org/officeDocument/2006/relationships/image" Target="../media/image102.jpg"/><Relationship Id="rId9" Type="http://schemas.openxmlformats.org/officeDocument/2006/relationships/image" Target="../media/image107.png"/><Relationship Id="rId14" Type="http://schemas.openxmlformats.org/officeDocument/2006/relationships/image" Target="../media/image112.png"/></Relationships>
</file>

<file path=ppt/slides/_rels/slide14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jp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108.jp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14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jp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108.jpg"/><Relationship Id="rId11" Type="http://schemas.openxmlformats.org/officeDocument/2006/relationships/image" Target="../media/image114.png"/><Relationship Id="rId5" Type="http://schemas.openxmlformats.org/officeDocument/2006/relationships/image" Target="../media/image107.png"/><Relationship Id="rId10" Type="http://schemas.openxmlformats.org/officeDocument/2006/relationships/image" Target="../media/image113.png"/><Relationship Id="rId4" Type="http://schemas.openxmlformats.org/officeDocument/2006/relationships/image" Target="../media/image106.png"/><Relationship Id="rId9" Type="http://schemas.openxmlformats.org/officeDocument/2006/relationships/image" Target="../media/image111.png"/></Relationships>
</file>

<file path=ppt/slides/_rels/slide14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jp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108.jp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14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jp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108.jp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1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1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4.jp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image" Target="../media/image121.jpg"/></Relationships>
</file>

<file path=ppt/slides/_rels/slide1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1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1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135.png"/></Relationships>
</file>

<file path=ppt/slides/_rels/slide1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1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17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3.jpeg"/><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4.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06.png"/><Relationship Id="rId2"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image" Target="../media/image151.png"/><Relationship Id="rId11" Type="http://schemas.openxmlformats.org/officeDocument/2006/relationships/image" Target="../media/image110.png"/><Relationship Id="rId5" Type="http://schemas.openxmlformats.org/officeDocument/2006/relationships/image" Target="../media/image150.png"/><Relationship Id="rId15" Type="http://schemas.openxmlformats.org/officeDocument/2006/relationships/image" Target="../media/image156.png"/><Relationship Id="rId10" Type="http://schemas.openxmlformats.org/officeDocument/2006/relationships/image" Target="../media/image109.jpg"/><Relationship Id="rId4" Type="http://schemas.openxmlformats.org/officeDocument/2006/relationships/image" Target="../media/image149.jfif"/><Relationship Id="rId9" Type="http://schemas.openxmlformats.org/officeDocument/2006/relationships/image" Target="../media/image105.png"/><Relationship Id="rId14" Type="http://schemas.openxmlformats.org/officeDocument/2006/relationships/image" Target="../media/image155.jfif"/></Relationships>
</file>

<file path=ppt/slides/_rels/slide1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chart" Target="../charts/chart8.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chart" Target="../charts/chart13.xml"/><Relationship Id="rId4" Type="http://schemas.openxmlformats.org/officeDocument/2006/relationships/chart" Target="../charts/char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image" Target="../media/image5.jpeg"/><Relationship Id="rId7" Type="http://schemas.openxmlformats.org/officeDocument/2006/relationships/chart" Target="../charts/chart17.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19.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21.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1.jpeg"/></Relationships>
</file>

<file path=ppt/slides/_rels/slide6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5.jpeg"/></Relationships>
</file>

<file path=ppt/slides/_rels/slide6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5.jpeg"/></Relationships>
</file>

<file path=ppt/slides/_rels/slide6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7.jpeg"/></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7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8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jpe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8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jpe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120" name="Imagem 6"/>
          <p:cNvPicPr/>
          <p:nvPr/>
        </p:nvPicPr>
        <p:blipFill>
          <a:blip r:embed="rId3" cstate="print"/>
          <a:stretch/>
        </p:blipFill>
        <p:spPr>
          <a:xfrm>
            <a:off x="0" y="0"/>
            <a:ext cx="9142560" cy="6858000"/>
          </a:xfrm>
          <a:prstGeom prst="rect">
            <a:avLst/>
          </a:prstGeom>
          <a:ln w="9360">
            <a:noFill/>
          </a:ln>
        </p:spPr>
      </p:pic>
      <p:sp>
        <p:nvSpPr>
          <p:cNvPr id="121" name="CustomShape 1"/>
          <p:cNvSpPr/>
          <p:nvPr/>
        </p:nvSpPr>
        <p:spPr>
          <a:xfrm>
            <a:off x="0" y="1989000"/>
            <a:ext cx="9142560" cy="48690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4000" b="1" strike="noStrike" spc="-1" dirty="0">
                <a:solidFill>
                  <a:srgbClr val="FFFFFF"/>
                </a:solidFill>
                <a:latin typeface="Arial Black"/>
                <a:ea typeface="DejaVu Sans"/>
              </a:rPr>
              <a:t>  </a:t>
            </a:r>
            <a:r>
              <a:rPr lang="pt-BR" sz="6600" b="1" strike="noStrike" spc="-1" dirty="0">
                <a:solidFill>
                  <a:srgbClr val="FFFFFF"/>
                </a:solidFill>
                <a:latin typeface="Calibri"/>
                <a:ea typeface="DejaVu Sans"/>
              </a:rPr>
              <a:t>Secretaria de Estado</a:t>
            </a:r>
            <a:endParaRPr lang="pt-BR" sz="6600" b="0" strike="noStrike" spc="-1" dirty="0">
              <a:latin typeface="Arial"/>
            </a:endParaRPr>
          </a:p>
          <a:p>
            <a:pPr algn="ctr">
              <a:lnSpc>
                <a:spcPct val="100000"/>
              </a:lnSpc>
            </a:pPr>
            <a:r>
              <a:rPr lang="pt-BR" sz="6600" b="1" strike="noStrike" spc="-1" dirty="0">
                <a:solidFill>
                  <a:srgbClr val="FFFFFF"/>
                </a:solidFill>
                <a:latin typeface="Calibri"/>
                <a:ea typeface="DejaVu Sans"/>
              </a:rPr>
              <a:t>da Saúde</a:t>
            </a:r>
            <a:endParaRPr lang="pt-BR" sz="6600" b="0" strike="noStrike" spc="-1" dirty="0">
              <a:latin typeface="Arial"/>
            </a:endParaRPr>
          </a:p>
          <a:p>
            <a:pPr algn="ctr">
              <a:lnSpc>
                <a:spcPct val="100000"/>
              </a:lnSpc>
            </a:pPr>
            <a:endParaRPr lang="pt-BR" sz="5400" b="0" strike="noStrike" spc="-1" dirty="0">
              <a:latin typeface="Arial"/>
            </a:endParaRPr>
          </a:p>
          <a:p>
            <a:pPr algn="ctr">
              <a:lnSpc>
                <a:spcPct val="100000"/>
              </a:lnSpc>
            </a:pPr>
            <a:r>
              <a:rPr lang="pt-BR" sz="4800" b="1" strike="noStrike" spc="-1" dirty="0">
                <a:solidFill>
                  <a:srgbClr val="FFFFFF"/>
                </a:solidFill>
                <a:latin typeface="Calibri"/>
                <a:ea typeface="DejaVu Sans"/>
              </a:rPr>
              <a:t>Audiência Pública</a:t>
            </a:r>
          </a:p>
          <a:p>
            <a:pPr algn="ctr">
              <a:lnSpc>
                <a:spcPct val="100000"/>
              </a:lnSpc>
            </a:pPr>
            <a:endParaRPr lang="pt-BR" sz="2800" b="0" strike="noStrike" spc="-1" dirty="0">
              <a:latin typeface="Arial"/>
            </a:endParaRPr>
          </a:p>
          <a:p>
            <a:pPr algn="ctr">
              <a:lnSpc>
                <a:spcPct val="100000"/>
              </a:lnSpc>
            </a:pPr>
            <a:r>
              <a:rPr lang="pt-BR" sz="3200" b="1" strike="noStrike" spc="-1" dirty="0">
                <a:solidFill>
                  <a:srgbClr val="FFFFFF"/>
                </a:solidFill>
                <a:latin typeface="Calibri"/>
                <a:ea typeface="DejaVu Sans"/>
              </a:rPr>
              <a:t>2º Quadrimestre/2021</a:t>
            </a:r>
            <a:endParaRPr lang="pt-BR" sz="3200" b="0" strike="noStrike" spc="-1" dirty="0">
              <a:latin typeface="Arial"/>
            </a:endParaRPr>
          </a:p>
        </p:txBody>
      </p:sp>
      <p:pic>
        <p:nvPicPr>
          <p:cNvPr id="122" name="Imagem 2"/>
          <p:cNvPicPr/>
          <p:nvPr/>
        </p:nvPicPr>
        <p:blipFill>
          <a:blip r:embed="rId4" cstate="print"/>
          <a:srcRect r="62780"/>
          <a:stretch/>
        </p:blipFill>
        <p:spPr>
          <a:xfrm>
            <a:off x="3740760" y="401760"/>
            <a:ext cx="1580040" cy="1585800"/>
          </a:xfrm>
          <a:prstGeom prst="rect">
            <a:avLst/>
          </a:prstGeom>
          <a:ln w="9360">
            <a:noFill/>
          </a:ln>
        </p:spPr>
      </p:pic>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repl">
                                        <p:cTn id="7" dur="500" fill="hold"/>
                                        <p:tgtEl>
                                          <p:spTgt spid="119"/>
                                        </p:tgtEl>
                                        <p:attrNameLst>
                                          <p:attrName>ppt_x</p:attrName>
                                        </p:attrNameLst>
                                      </p:cBhvr>
                                      <p:tavLst>
                                        <p:tav tm="0">
                                          <p:val>
                                            <p:strVal val="0-#ppt_w/2"/>
                                          </p:val>
                                        </p:tav>
                                        <p:tav tm="100000">
                                          <p:val>
                                            <p:strVal val="#ppt_x"/>
                                          </p:val>
                                        </p:tav>
                                      </p:tavLst>
                                    </p:anim>
                                    <p:anim calcmode="lin" valueType="num">
                                      <p:cBhvr additive="repl">
                                        <p:cTn id="8" dur="50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endParaRPr lang="pt-BR" dirty="0"/>
          </a:p>
        </p:txBody>
      </p:sp>
      <p:pic>
        <p:nvPicPr>
          <p:cNvPr id="228" name="Imagem 12"/>
          <p:cNvPicPr/>
          <p:nvPr/>
        </p:nvPicPr>
        <p:blipFill>
          <a:blip r:embed="rId3" cstate="print"/>
          <a:srcRect l="12634" r="15820"/>
          <a:stretch/>
        </p:blipFill>
        <p:spPr>
          <a:xfrm>
            <a:off x="7756920" y="180360"/>
            <a:ext cx="718560" cy="718560"/>
          </a:xfrm>
          <a:prstGeom prst="rect">
            <a:avLst/>
          </a:prstGeom>
          <a:ln>
            <a:noFill/>
          </a:ln>
        </p:spPr>
      </p:pic>
      <p:sp>
        <p:nvSpPr>
          <p:cNvPr id="229" name="CustomShape 2"/>
          <p:cNvSpPr/>
          <p:nvPr/>
        </p:nvSpPr>
        <p:spPr>
          <a:xfrm>
            <a:off x="374400" y="268560"/>
            <a:ext cx="8759880" cy="1006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85000"/>
              </a:lnSpc>
            </a:pPr>
            <a:r>
              <a:rPr lang="pt-BR" sz="3600" b="1" strike="noStrike" spc="-41" dirty="0">
                <a:solidFill>
                  <a:srgbClr val="0070C0"/>
                </a:solidFill>
                <a:latin typeface="Calibri"/>
                <a:ea typeface="DejaVu Sans"/>
              </a:rPr>
              <a:t>Produção Hospitalar </a:t>
            </a:r>
            <a:r>
              <a:rPr lang="pt-BR" sz="2800" b="1" strike="noStrike" spc="-41" dirty="0">
                <a:solidFill>
                  <a:srgbClr val="0070C0"/>
                </a:solidFill>
                <a:latin typeface="Calibri"/>
                <a:ea typeface="DejaVu Sans"/>
              </a:rPr>
              <a:t>(aprovada) </a:t>
            </a:r>
          </a:p>
        </p:txBody>
      </p:sp>
      <p:sp>
        <p:nvSpPr>
          <p:cNvPr id="231" name="Line 4"/>
          <p:cNvSpPr/>
          <p:nvPr/>
        </p:nvSpPr>
        <p:spPr>
          <a:xfrm>
            <a:off x="467280" y="989518"/>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10" name="CustomShape 3">
            <a:extLst>
              <a:ext uri="{FF2B5EF4-FFF2-40B4-BE49-F238E27FC236}">
                <a16:creationId xmlns:a16="http://schemas.microsoft.com/office/drawing/2014/main" id="{AC8D8AFC-393B-4083-B46D-4CCD31DEF8C5}"/>
              </a:ext>
            </a:extLst>
          </p:cNvPr>
          <p:cNvSpPr/>
          <p:nvPr/>
        </p:nvSpPr>
        <p:spPr>
          <a:xfrm>
            <a:off x="417960" y="6572520"/>
            <a:ext cx="7898456" cy="285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1" strike="noStrike" spc="-1" dirty="0">
                <a:solidFill>
                  <a:srgbClr val="FFFFFF"/>
                </a:solidFill>
                <a:latin typeface="Calibri"/>
                <a:ea typeface="DejaVu Sans"/>
              </a:rPr>
              <a:t>Fonte:</a:t>
            </a:r>
            <a:r>
              <a:rPr lang="pt-BR" sz="1200" b="0" strike="noStrike" spc="-1" dirty="0">
                <a:solidFill>
                  <a:srgbClr val="FFFFFF"/>
                </a:solidFill>
                <a:latin typeface="Calibri"/>
                <a:ea typeface="DejaVu Sans"/>
              </a:rPr>
              <a:t> TABNET</a:t>
            </a:r>
            <a:r>
              <a:rPr lang="pt-BR" sz="1200" spc="-1" dirty="0">
                <a:solidFill>
                  <a:srgbClr val="FFFFFF"/>
                </a:solidFill>
                <a:latin typeface="Calibri"/>
                <a:ea typeface="DejaVu Sans"/>
              </a:rPr>
              <a:t>/SESA - </a:t>
            </a:r>
            <a:r>
              <a:rPr lang="pt-BR" sz="1200" b="0" strike="noStrike" spc="-1" dirty="0">
                <a:solidFill>
                  <a:srgbClr val="FFFFFF"/>
                </a:solidFill>
                <a:latin typeface="Calibri"/>
                <a:ea typeface="DejaVu Sans"/>
              </a:rPr>
              <a:t>SIA/SIH. Dados preliminares, sujeitos a alterações. </a:t>
            </a:r>
            <a:r>
              <a:rPr lang="pt-BR" sz="1200" spc="-1" dirty="0">
                <a:solidFill>
                  <a:srgbClr val="FFFFFF"/>
                </a:solidFill>
                <a:latin typeface="Calibri"/>
                <a:ea typeface="DejaVu Sans"/>
              </a:rPr>
              <a:t>Acesso em 03/11/2021.</a:t>
            </a:r>
            <a:endParaRPr lang="pt-BR" sz="1200" b="0" strike="noStrike" spc="-1" dirty="0">
              <a:latin typeface="Arial"/>
            </a:endParaRPr>
          </a:p>
        </p:txBody>
      </p:sp>
      <p:graphicFrame>
        <p:nvGraphicFramePr>
          <p:cNvPr id="2" name="Tabela 1">
            <a:extLst>
              <a:ext uri="{FF2B5EF4-FFF2-40B4-BE49-F238E27FC236}">
                <a16:creationId xmlns:a16="http://schemas.microsoft.com/office/drawing/2014/main" id="{CA250C2D-E4FF-47B0-B375-53465A795702}"/>
              </a:ext>
            </a:extLst>
          </p:cNvPr>
          <p:cNvGraphicFramePr>
            <a:graphicFrameLocks noGrp="1"/>
          </p:cNvGraphicFramePr>
          <p:nvPr>
            <p:extLst>
              <p:ext uri="{D42A27DB-BD31-4B8C-83A1-F6EECF244321}">
                <p14:modId xmlns:p14="http://schemas.microsoft.com/office/powerpoint/2010/main" val="3165287689"/>
              </p:ext>
            </p:extLst>
          </p:nvPr>
        </p:nvGraphicFramePr>
        <p:xfrm>
          <a:off x="807173" y="1461128"/>
          <a:ext cx="7894334" cy="3935743"/>
        </p:xfrm>
        <a:graphic>
          <a:graphicData uri="http://schemas.openxmlformats.org/drawingml/2006/table">
            <a:tbl>
              <a:tblPr firstRow="1" bandRow="1">
                <a:tableStyleId>{5C22544A-7EE6-4342-B048-85BDC9FD1C3A}</a:tableStyleId>
              </a:tblPr>
              <a:tblGrid>
                <a:gridCol w="1916770">
                  <a:extLst>
                    <a:ext uri="{9D8B030D-6E8A-4147-A177-3AD203B41FA5}">
                      <a16:colId xmlns:a16="http://schemas.microsoft.com/office/drawing/2014/main" val="3891353903"/>
                    </a:ext>
                  </a:extLst>
                </a:gridCol>
                <a:gridCol w="1826478">
                  <a:extLst>
                    <a:ext uri="{9D8B030D-6E8A-4147-A177-3AD203B41FA5}">
                      <a16:colId xmlns:a16="http://schemas.microsoft.com/office/drawing/2014/main" val="1218670032"/>
                    </a:ext>
                  </a:extLst>
                </a:gridCol>
                <a:gridCol w="1826478">
                  <a:extLst>
                    <a:ext uri="{9D8B030D-6E8A-4147-A177-3AD203B41FA5}">
                      <a16:colId xmlns:a16="http://schemas.microsoft.com/office/drawing/2014/main" val="972272444"/>
                    </a:ext>
                  </a:extLst>
                </a:gridCol>
                <a:gridCol w="2324608">
                  <a:extLst>
                    <a:ext uri="{9D8B030D-6E8A-4147-A177-3AD203B41FA5}">
                      <a16:colId xmlns:a16="http://schemas.microsoft.com/office/drawing/2014/main" val="1819649627"/>
                    </a:ext>
                  </a:extLst>
                </a:gridCol>
              </a:tblGrid>
              <a:tr h="965411">
                <a:tc>
                  <a:txBody>
                    <a:bodyPr/>
                    <a:lstStyle/>
                    <a:p>
                      <a:pPr marL="0" marR="0" lvl="0" indent="0" algn="ctr" defTabSz="914400" eaLnBrk="1" fontAlgn="auto" latinLnBrk="0" hangingPunct="1">
                        <a:lnSpc>
                          <a:spcPct val="114000"/>
                        </a:lnSpc>
                        <a:spcBef>
                          <a:spcPts val="0"/>
                        </a:spcBef>
                        <a:spcAft>
                          <a:spcPts val="0"/>
                        </a:spcAft>
                        <a:buClrTx/>
                        <a:buSzTx/>
                        <a:buFontTx/>
                        <a:buNone/>
                        <a:tabLst/>
                        <a:defRPr/>
                      </a:pPr>
                      <a:r>
                        <a:rPr lang="pt-BR" sz="1800" b="1" strike="noStrike" spc="-1" dirty="0">
                          <a:solidFill>
                            <a:srgbClr val="FFFFFF"/>
                          </a:solidFill>
                          <a:latin typeface="Calibri"/>
                          <a:ea typeface="+mn-ea"/>
                          <a:cs typeface="+mn-cs"/>
                        </a:rPr>
                        <a:t>Gestão </a:t>
                      </a:r>
                    </a:p>
                  </a:txBody>
                  <a:tcPr anchor="ctr">
                    <a:solidFill>
                      <a:srgbClr val="0070C0"/>
                    </a:solidFill>
                  </a:tcPr>
                </a:tc>
                <a:tc>
                  <a:txBody>
                    <a:bodyPr/>
                    <a:lstStyle/>
                    <a:p>
                      <a:pPr algn="ctr">
                        <a:lnSpc>
                          <a:spcPct val="100000"/>
                        </a:lnSpc>
                      </a:pPr>
                      <a:r>
                        <a:rPr lang="pt-BR" sz="1800" b="1" strike="noStrike" spc="-1" dirty="0">
                          <a:solidFill>
                            <a:srgbClr val="FFFFFF"/>
                          </a:solidFill>
                          <a:latin typeface="Calibri"/>
                          <a:ea typeface="+mn-ea"/>
                          <a:cs typeface="+mn-cs"/>
                        </a:rPr>
                        <a:t>2º Quadrimestre </a:t>
                      </a:r>
                    </a:p>
                    <a:p>
                      <a:pPr algn="ctr">
                        <a:lnSpc>
                          <a:spcPct val="100000"/>
                        </a:lnSpc>
                      </a:pPr>
                      <a:r>
                        <a:rPr lang="pt-BR" sz="1800" b="1" strike="noStrike" spc="-1" dirty="0">
                          <a:solidFill>
                            <a:srgbClr val="FFFFFF"/>
                          </a:solidFill>
                          <a:latin typeface="Calibri"/>
                          <a:ea typeface="+mn-ea"/>
                          <a:cs typeface="+mn-cs"/>
                        </a:rPr>
                        <a:t>2019</a:t>
                      </a:r>
                    </a:p>
                  </a:txBody>
                  <a:tcPr anchor="ctr">
                    <a:solidFill>
                      <a:srgbClr val="0070C0"/>
                    </a:solidFill>
                  </a:tcPr>
                </a:tc>
                <a:tc>
                  <a:txBody>
                    <a:bodyPr/>
                    <a:lstStyle/>
                    <a:p>
                      <a:pPr algn="ctr">
                        <a:lnSpc>
                          <a:spcPct val="100000"/>
                        </a:lnSpc>
                      </a:pPr>
                      <a:r>
                        <a:rPr lang="pt-BR" sz="1800" b="1" strike="noStrike" spc="-1" dirty="0">
                          <a:solidFill>
                            <a:srgbClr val="FFFFFF"/>
                          </a:solidFill>
                          <a:latin typeface="Calibri"/>
                          <a:ea typeface="+mn-ea"/>
                          <a:cs typeface="+mn-cs"/>
                        </a:rPr>
                        <a:t>2º Quadrimestre </a:t>
                      </a:r>
                    </a:p>
                    <a:p>
                      <a:pPr algn="ctr">
                        <a:lnSpc>
                          <a:spcPct val="100000"/>
                        </a:lnSpc>
                      </a:pPr>
                      <a:r>
                        <a:rPr lang="pt-BR" sz="1800" b="1" strike="noStrike" spc="-1" dirty="0">
                          <a:solidFill>
                            <a:srgbClr val="FFFFFF"/>
                          </a:solidFill>
                          <a:latin typeface="Calibri"/>
                          <a:ea typeface="+mn-ea"/>
                          <a:cs typeface="+mn-cs"/>
                        </a:rPr>
                        <a:t>2020 </a:t>
                      </a:r>
                    </a:p>
                  </a:txBody>
                  <a:tcPr anchor="ctr">
                    <a:solidFill>
                      <a:srgbClr val="0070C0"/>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pt-BR" sz="1800" b="1" strike="noStrike" spc="-1" dirty="0">
                          <a:solidFill>
                            <a:srgbClr val="FFFFFF"/>
                          </a:solidFill>
                          <a:latin typeface="Calibri"/>
                          <a:ea typeface="+mn-ea"/>
                          <a:cs typeface="+mn-cs"/>
                        </a:rPr>
                        <a:t>2º Quadrimestre</a:t>
                      </a:r>
                    </a:p>
                    <a:p>
                      <a:pPr algn="ctr">
                        <a:lnSpc>
                          <a:spcPct val="100000"/>
                        </a:lnSpc>
                      </a:pPr>
                      <a:r>
                        <a:rPr lang="pt-BR" sz="1800" b="1" strike="noStrike" spc="-1" dirty="0">
                          <a:solidFill>
                            <a:srgbClr val="FFFFFF"/>
                          </a:solidFill>
                          <a:latin typeface="Calibri"/>
                          <a:ea typeface="+mn-ea"/>
                          <a:cs typeface="+mn-cs"/>
                        </a:rPr>
                        <a:t>2021 </a:t>
                      </a:r>
                    </a:p>
                  </a:txBody>
                  <a:tcPr anchor="ctr">
                    <a:solidFill>
                      <a:srgbClr val="0070C0"/>
                    </a:solidFill>
                  </a:tcPr>
                </a:tc>
                <a:extLst>
                  <a:ext uri="{0D108BD9-81ED-4DB2-BD59-A6C34878D82A}">
                    <a16:rowId xmlns:a16="http://schemas.microsoft.com/office/drawing/2014/main" val="294003929"/>
                  </a:ext>
                </a:extLst>
              </a:tr>
              <a:tr h="939530">
                <a:tc>
                  <a:txBody>
                    <a:bodyPr/>
                    <a:lstStyle/>
                    <a:p>
                      <a:pPr algn="l"/>
                      <a:r>
                        <a:rPr lang="pt-BR" sz="2000" b="0" strike="noStrike" spc="-1" dirty="0">
                          <a:solidFill>
                            <a:srgbClr val="000000"/>
                          </a:solidFill>
                          <a:latin typeface="Calibri" pitchFamily="34" charset="0"/>
                        </a:rPr>
                        <a:t>Estadual</a:t>
                      </a:r>
                      <a:endParaRPr lang="pt-BR" sz="2000" b="0" strike="noStrike" dirty="0"/>
                    </a:p>
                  </a:txBody>
                  <a:tcPr anchor="ctr">
                    <a:lnB w="12700" cmpd="sng">
                      <a:noFill/>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b="0" strike="noStrike" dirty="0">
                          <a:latin typeface="Calibri" panose="020F0502020204030204" pitchFamily="34" charset="0"/>
                          <a:cs typeface="Calibri" panose="020F0502020204030204" pitchFamily="34" charset="0"/>
                        </a:rPr>
                        <a:t>59.099</a:t>
                      </a:r>
                    </a:p>
                  </a:txBody>
                  <a:tcPr anchor="ctr">
                    <a:lnB w="12700" cmpd="sng">
                      <a:noFill/>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b="0" strike="noStrike" dirty="0">
                          <a:latin typeface="Calibri" panose="020F0502020204030204" pitchFamily="34" charset="0"/>
                          <a:cs typeface="Calibri" panose="020F0502020204030204" pitchFamily="34" charset="0"/>
                        </a:rPr>
                        <a:t>49.130</a:t>
                      </a:r>
                    </a:p>
                  </a:txBody>
                  <a:tcPr anchor="ctr">
                    <a:lnB w="12700" cmpd="sng">
                      <a:noFill/>
                    </a:lnB>
                    <a:solidFill>
                      <a:schemeClr val="accent2">
                        <a:lumMod val="20000"/>
                        <a:lumOff val="80000"/>
                      </a:schemeClr>
                    </a:solidFill>
                  </a:tcPr>
                </a:tc>
                <a:tc>
                  <a:txBody>
                    <a:bodyPr/>
                    <a:lstStyle/>
                    <a:p>
                      <a:pPr algn="ctr"/>
                      <a:r>
                        <a:rPr lang="pt-BR" sz="2000" b="1" strike="noStrike" dirty="0">
                          <a:latin typeface="Calibri" panose="020F0502020204030204" pitchFamily="34" charset="0"/>
                          <a:cs typeface="Calibri" panose="020F0502020204030204" pitchFamily="34" charset="0"/>
                        </a:rPr>
                        <a:t>63.787</a:t>
                      </a:r>
                    </a:p>
                  </a:txBody>
                  <a:tcPr anchor="ctr">
                    <a:lnB w="12700" cmpd="sng">
                      <a:noFill/>
                    </a:lnB>
                    <a:solidFill>
                      <a:schemeClr val="accent2">
                        <a:lumMod val="20000"/>
                        <a:lumOff val="80000"/>
                      </a:schemeClr>
                    </a:solidFill>
                  </a:tcPr>
                </a:tc>
                <a:extLst>
                  <a:ext uri="{0D108BD9-81ED-4DB2-BD59-A6C34878D82A}">
                    <a16:rowId xmlns:a16="http://schemas.microsoft.com/office/drawing/2014/main" val="2277801568"/>
                  </a:ext>
                </a:extLst>
              </a:tr>
              <a:tr h="1015401">
                <a:tc>
                  <a:txBody>
                    <a:bodyPr/>
                    <a:lstStyle/>
                    <a:p>
                      <a:pPr>
                        <a:lnSpc>
                          <a:spcPct val="115000"/>
                        </a:lnSpc>
                        <a:spcBef>
                          <a:spcPts val="1001"/>
                        </a:spcBef>
                      </a:pPr>
                      <a:r>
                        <a:rPr lang="pt-BR" sz="2000" b="0" strike="noStrike" spc="-1" dirty="0">
                          <a:solidFill>
                            <a:srgbClr val="000000"/>
                          </a:solidFill>
                          <a:latin typeface="Calibri" pitchFamily="34" charset="0"/>
                          <a:ea typeface="Times New Roman"/>
                        </a:rPr>
                        <a:t> Municipal</a:t>
                      </a:r>
                      <a:endParaRPr lang="pt-BR" sz="2000" b="0" strike="noStrike" spc="-1" dirty="0">
                        <a:latin typeface="Calibri" pitchFamily="34" charset="0"/>
                      </a:endParaRPr>
                    </a:p>
                  </a:txBody>
                  <a:tcPr marL="44280" marR="4428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lnSpc>
                          <a:spcPct val="115000"/>
                        </a:lnSpc>
                        <a:spcBef>
                          <a:spcPts val="1001"/>
                        </a:spcBef>
                      </a:pPr>
                      <a:r>
                        <a:rPr lang="pt-BR" sz="2000" b="0" strike="noStrike" kern="1200" spc="-1" dirty="0">
                          <a:solidFill>
                            <a:schemeClr val="tx1"/>
                          </a:solidFill>
                          <a:latin typeface="Calibri" panose="020F0502020204030204" pitchFamily="34" charset="0"/>
                          <a:ea typeface="Times New Roman"/>
                          <a:cs typeface="Calibri" panose="020F0502020204030204" pitchFamily="34" charset="0"/>
                        </a:rPr>
                        <a:t>25.761</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lnSpc>
                          <a:spcPct val="115000"/>
                        </a:lnSpc>
                        <a:spcBef>
                          <a:spcPts val="1001"/>
                        </a:spcBef>
                      </a:pPr>
                      <a:r>
                        <a:rPr lang="pt-BR" sz="2000" b="0" strike="noStrike" kern="1200" spc="-1" dirty="0">
                          <a:solidFill>
                            <a:schemeClr val="tx1"/>
                          </a:solidFill>
                          <a:latin typeface="Calibri" panose="020F0502020204030204" pitchFamily="34" charset="0"/>
                          <a:ea typeface="Times New Roman"/>
                          <a:cs typeface="Calibri" panose="020F0502020204030204" pitchFamily="34" charset="0"/>
                        </a:rPr>
                        <a:t>20.565</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15000"/>
                        </a:lnSpc>
                        <a:spcBef>
                          <a:spcPts val="1001"/>
                        </a:spcBef>
                        <a:spcAft>
                          <a:spcPts val="0"/>
                        </a:spcAft>
                        <a:buClrTx/>
                        <a:buSzTx/>
                        <a:buFontTx/>
                        <a:buNone/>
                        <a:tabLst/>
                        <a:defRPr/>
                      </a:pPr>
                      <a:r>
                        <a:rPr lang="pt-BR" sz="2000" b="1" strike="noStrike" kern="1200" spc="-1" dirty="0">
                          <a:solidFill>
                            <a:schemeClr val="tx1"/>
                          </a:solidFill>
                          <a:latin typeface="Calibri" panose="020F0502020204030204" pitchFamily="34" charset="0"/>
                          <a:ea typeface="Times New Roman"/>
                          <a:cs typeface="Calibri" panose="020F0502020204030204" pitchFamily="34" charset="0"/>
                        </a:rPr>
                        <a:t>24.067</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5953385"/>
                  </a:ext>
                </a:extLst>
              </a:tr>
              <a:tr h="1015401">
                <a:tc>
                  <a:txBody>
                    <a:bodyPr/>
                    <a:lstStyle/>
                    <a:p>
                      <a:pPr>
                        <a:lnSpc>
                          <a:spcPct val="115000"/>
                        </a:lnSpc>
                        <a:spcBef>
                          <a:spcPts val="1001"/>
                        </a:spcBef>
                      </a:pPr>
                      <a:r>
                        <a:rPr lang="pt-BR" sz="2000" b="0" strike="noStrike" spc="-1" dirty="0">
                          <a:latin typeface="Calibri" pitchFamily="34" charset="0"/>
                        </a:rPr>
                        <a:t>Total</a:t>
                      </a:r>
                    </a:p>
                  </a:txBody>
                  <a:tcPr marL="44280" marR="4428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b" latinLnBrk="0" hangingPunct="1">
                        <a:lnSpc>
                          <a:spcPct val="115000"/>
                        </a:lnSpc>
                        <a:spcBef>
                          <a:spcPts val="1001"/>
                        </a:spcBef>
                      </a:pPr>
                      <a:r>
                        <a:rPr lang="pt-BR" sz="2000" b="0" strike="noStrike" kern="1200" spc="-1" dirty="0">
                          <a:solidFill>
                            <a:schemeClr val="tx1"/>
                          </a:solidFill>
                          <a:latin typeface="Calibri" panose="020F0502020204030204" pitchFamily="34" charset="0"/>
                          <a:ea typeface="Times New Roman"/>
                          <a:cs typeface="Calibri" panose="020F0502020204030204" pitchFamily="34" charset="0"/>
                        </a:rPr>
                        <a:t>84.960</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b" latinLnBrk="0" hangingPunct="1">
                        <a:lnSpc>
                          <a:spcPct val="115000"/>
                        </a:lnSpc>
                        <a:spcBef>
                          <a:spcPts val="1001"/>
                        </a:spcBef>
                      </a:pPr>
                      <a:r>
                        <a:rPr lang="pt-BR" sz="2000" b="0" strike="noStrike" kern="1200" spc="-1" dirty="0">
                          <a:solidFill>
                            <a:schemeClr val="tx1"/>
                          </a:solidFill>
                          <a:latin typeface="Calibri" panose="020F0502020204030204" pitchFamily="34" charset="0"/>
                          <a:ea typeface="Times New Roman"/>
                          <a:cs typeface="Calibri" panose="020F0502020204030204" pitchFamily="34" charset="0"/>
                        </a:rPr>
                        <a:t>69.695</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b" latinLnBrk="0" hangingPunct="1">
                        <a:lnSpc>
                          <a:spcPct val="115000"/>
                        </a:lnSpc>
                        <a:spcBef>
                          <a:spcPts val="1001"/>
                        </a:spcBef>
                        <a:spcAft>
                          <a:spcPts val="0"/>
                        </a:spcAft>
                        <a:buClrTx/>
                        <a:buSzTx/>
                        <a:buFontTx/>
                        <a:buNone/>
                        <a:tabLst/>
                        <a:defRPr/>
                      </a:pPr>
                      <a:r>
                        <a:rPr lang="pt-BR" sz="2000" b="1" strike="noStrike" kern="1200" spc="-1" dirty="0">
                          <a:solidFill>
                            <a:schemeClr val="tx1"/>
                          </a:solidFill>
                          <a:latin typeface="Calibri" panose="020F0502020204030204" pitchFamily="34" charset="0"/>
                          <a:ea typeface="Times New Roman"/>
                          <a:cs typeface="Calibri" panose="020F0502020204030204" pitchFamily="34" charset="0"/>
                        </a:rPr>
                        <a:t>87.854</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50754228"/>
                  </a:ext>
                </a:extLst>
              </a:tr>
            </a:tbl>
          </a:graphicData>
        </a:graphic>
      </p:graphicFrame>
    </p:spTree>
    <p:extLst>
      <p:ext uri="{BB962C8B-B14F-4D97-AF65-F5344CB8AC3E}">
        <p14:creationId xmlns:p14="http://schemas.microsoft.com/office/powerpoint/2010/main" val="390435874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SESA DIGITAL</a:t>
            </a:r>
            <a:endParaRPr lang="pt-BR" sz="3600" b="0" strike="noStrike" spc="-1" dirty="0">
              <a:solidFill>
                <a:srgbClr val="FF0000"/>
              </a:solidFill>
              <a:latin typeface="Arial"/>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8" name="CustomShape 1">
            <a:extLst>
              <a:ext uri="{FF2B5EF4-FFF2-40B4-BE49-F238E27FC236}">
                <a16:creationId xmlns:a16="http://schemas.microsoft.com/office/drawing/2014/main" id="{4E675AE3-22D3-47E5-8173-990AC1D28B0E}"/>
              </a:ext>
            </a:extLst>
          </p:cNvPr>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sp>
        <p:nvSpPr>
          <p:cNvPr id="14" name="CaixaDeTexto 13">
            <a:extLst>
              <a:ext uri="{FF2B5EF4-FFF2-40B4-BE49-F238E27FC236}">
                <a16:creationId xmlns:a16="http://schemas.microsoft.com/office/drawing/2014/main" id="{490AAE9C-7296-426A-A0EC-110FEEA31B8C}"/>
              </a:ext>
            </a:extLst>
          </p:cNvPr>
          <p:cNvSpPr txBox="1"/>
          <p:nvPr/>
        </p:nvSpPr>
        <p:spPr>
          <a:xfrm>
            <a:off x="1187624" y="1954466"/>
            <a:ext cx="6768752" cy="3359061"/>
          </a:xfrm>
          <a:prstGeom prst="rect">
            <a:avLst/>
          </a:prstGeom>
          <a:noFill/>
        </p:spPr>
        <p:txBody>
          <a:bodyPr wrap="square">
            <a:spAutoFit/>
          </a:bodyPr>
          <a:lstStyle/>
          <a:p>
            <a:pPr algn="just">
              <a:lnSpc>
                <a:spcPct val="150000"/>
              </a:lnSpc>
              <a:spcAft>
                <a:spcPts val="800"/>
              </a:spcAft>
            </a:pPr>
            <a:r>
              <a:rPr lang="pt-BR" sz="2400" b="1" i="1" dirty="0">
                <a:solidFill>
                  <a:schemeClr val="accent1">
                    <a:lumMod val="75000"/>
                  </a:schemeClr>
                </a:solidFill>
                <a:effectLst/>
                <a:latin typeface="Calibri Light" panose="020F0302020204030204" pitchFamily="34" charset="0"/>
                <a:ea typeface="Calibri" panose="020F0502020204030204" pitchFamily="34" charset="0"/>
                <a:cs typeface="Times New Roman" panose="02020603050405020304" pitchFamily="18" charset="0"/>
              </a:rPr>
              <a:t>Promover ações e serviços contribuindo para que todo cidadão tenha o direito a serviços digitais, acessíveis inclusive por dispositivos móveis. Simplificando os procedimentos de solicitação, oferta e acompanhamento dos serviços públicos, com foco na universalização do acesso e no autosserviço.</a:t>
            </a:r>
            <a:endParaRPr lang="pt-BR" sz="2400" b="1" i="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58880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SESA DIGITAL</a:t>
            </a:r>
            <a:endParaRPr lang="pt-BR" sz="3600" b="0" strike="noStrike" spc="-1" dirty="0">
              <a:solidFill>
                <a:srgbClr val="FF0000"/>
              </a:solidFill>
              <a:latin typeface="Arial"/>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8" name="CustomShape 1">
            <a:extLst>
              <a:ext uri="{FF2B5EF4-FFF2-40B4-BE49-F238E27FC236}">
                <a16:creationId xmlns:a16="http://schemas.microsoft.com/office/drawing/2014/main" id="{4E675AE3-22D3-47E5-8173-990AC1D28B0E}"/>
              </a:ext>
            </a:extLst>
          </p:cNvPr>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pic>
        <p:nvPicPr>
          <p:cNvPr id="5" name="Imagem 4">
            <a:extLst>
              <a:ext uri="{FF2B5EF4-FFF2-40B4-BE49-F238E27FC236}">
                <a16:creationId xmlns:a16="http://schemas.microsoft.com/office/drawing/2014/main" id="{00690885-2E82-44F8-B2AD-7B8438E4CA9A}"/>
              </a:ext>
            </a:extLst>
          </p:cNvPr>
          <p:cNvPicPr>
            <a:picLocks noChangeAspect="1"/>
          </p:cNvPicPr>
          <p:nvPr/>
        </p:nvPicPr>
        <p:blipFill>
          <a:blip r:embed="rId3"/>
          <a:stretch>
            <a:fillRect/>
          </a:stretch>
        </p:blipFill>
        <p:spPr>
          <a:xfrm>
            <a:off x="1691680" y="1224311"/>
            <a:ext cx="6352182" cy="4862164"/>
          </a:xfrm>
          <a:prstGeom prst="rect">
            <a:avLst/>
          </a:prstGeom>
        </p:spPr>
      </p:pic>
    </p:spTree>
    <p:extLst>
      <p:ext uri="{BB962C8B-B14F-4D97-AF65-F5344CB8AC3E}">
        <p14:creationId xmlns:p14="http://schemas.microsoft.com/office/powerpoint/2010/main" val="40319447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SESA DIGITAL</a:t>
            </a:r>
            <a:endParaRPr lang="pt-BR" sz="3600" b="0" strike="noStrike" spc="-1" dirty="0">
              <a:solidFill>
                <a:srgbClr val="FF0000"/>
              </a:solidFill>
              <a:latin typeface="Arial"/>
            </a:endParaRPr>
          </a:p>
        </p:txBody>
      </p:sp>
      <p:sp>
        <p:nvSpPr>
          <p:cNvPr id="8" name="CustomShape 1">
            <a:extLst>
              <a:ext uri="{FF2B5EF4-FFF2-40B4-BE49-F238E27FC236}">
                <a16:creationId xmlns:a16="http://schemas.microsoft.com/office/drawing/2014/main" id="{4E675AE3-22D3-47E5-8173-990AC1D28B0E}"/>
              </a:ext>
            </a:extLst>
          </p:cNvPr>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sp>
        <p:nvSpPr>
          <p:cNvPr id="9" name="Line 5">
            <a:extLst>
              <a:ext uri="{FF2B5EF4-FFF2-40B4-BE49-F238E27FC236}">
                <a16:creationId xmlns:a16="http://schemas.microsoft.com/office/drawing/2014/main" id="{13DE0B8F-D1F5-4A1E-AC27-68E14E5D56BB}"/>
              </a:ext>
            </a:extLst>
          </p:cNvPr>
          <p:cNvSpPr/>
          <p:nvPr/>
        </p:nvSpPr>
        <p:spPr>
          <a:xfrm flipV="1">
            <a:off x="455872" y="904749"/>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pic>
        <p:nvPicPr>
          <p:cNvPr id="10" name="Imagem 9">
            <a:extLst>
              <a:ext uri="{FF2B5EF4-FFF2-40B4-BE49-F238E27FC236}">
                <a16:creationId xmlns:a16="http://schemas.microsoft.com/office/drawing/2014/main" id="{0BB9E77E-0457-46B1-A59A-C88CEB1724F9}"/>
              </a:ext>
            </a:extLst>
          </p:cNvPr>
          <p:cNvPicPr>
            <a:picLocks noChangeAspect="1"/>
          </p:cNvPicPr>
          <p:nvPr/>
        </p:nvPicPr>
        <p:blipFill>
          <a:blip r:embed="rId3"/>
          <a:stretch>
            <a:fillRect/>
          </a:stretch>
        </p:blipFill>
        <p:spPr>
          <a:xfrm>
            <a:off x="952500" y="1167854"/>
            <a:ext cx="6715844" cy="4904333"/>
          </a:xfrm>
          <a:prstGeom prst="rect">
            <a:avLst/>
          </a:prstGeom>
        </p:spPr>
      </p:pic>
    </p:spTree>
    <p:extLst>
      <p:ext uri="{BB962C8B-B14F-4D97-AF65-F5344CB8AC3E}">
        <p14:creationId xmlns:p14="http://schemas.microsoft.com/office/powerpoint/2010/main" val="5333070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SESA DIGITAL</a:t>
            </a:r>
            <a:endParaRPr lang="pt-BR" sz="3600" b="0" strike="noStrike" spc="-1" dirty="0">
              <a:solidFill>
                <a:srgbClr val="FF0000"/>
              </a:solidFill>
              <a:latin typeface="Arial"/>
            </a:endParaRPr>
          </a:p>
        </p:txBody>
      </p:sp>
      <p:sp>
        <p:nvSpPr>
          <p:cNvPr id="8" name="CustomShape 1">
            <a:extLst>
              <a:ext uri="{FF2B5EF4-FFF2-40B4-BE49-F238E27FC236}">
                <a16:creationId xmlns:a16="http://schemas.microsoft.com/office/drawing/2014/main" id="{4E675AE3-22D3-47E5-8173-990AC1D28B0E}"/>
              </a:ext>
            </a:extLst>
          </p:cNvPr>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sp>
        <p:nvSpPr>
          <p:cNvPr id="9" name="Line 5">
            <a:extLst>
              <a:ext uri="{FF2B5EF4-FFF2-40B4-BE49-F238E27FC236}">
                <a16:creationId xmlns:a16="http://schemas.microsoft.com/office/drawing/2014/main" id="{13DE0B8F-D1F5-4A1E-AC27-68E14E5D56BB}"/>
              </a:ext>
            </a:extLst>
          </p:cNvPr>
          <p:cNvSpPr/>
          <p:nvPr/>
        </p:nvSpPr>
        <p:spPr>
          <a:xfrm flipV="1">
            <a:off x="455872" y="904749"/>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pic>
        <p:nvPicPr>
          <p:cNvPr id="10" name="Imagem 9">
            <a:extLst>
              <a:ext uri="{FF2B5EF4-FFF2-40B4-BE49-F238E27FC236}">
                <a16:creationId xmlns:a16="http://schemas.microsoft.com/office/drawing/2014/main" id="{421E26D3-0D03-47C5-909C-710A943F9C2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601076"/>
            <a:ext cx="6768752" cy="3655848"/>
          </a:xfrm>
          <a:prstGeom prst="rect">
            <a:avLst/>
          </a:prstGeom>
          <a:noFill/>
          <a:ln>
            <a:solidFill>
              <a:schemeClr val="tx1"/>
            </a:solidFill>
          </a:ln>
          <a:effectLst>
            <a:softEdge rad="12700"/>
          </a:effectLst>
        </p:spPr>
      </p:pic>
      <p:sp>
        <p:nvSpPr>
          <p:cNvPr id="11" name="CustomShape 2">
            <a:extLst>
              <a:ext uri="{FF2B5EF4-FFF2-40B4-BE49-F238E27FC236}">
                <a16:creationId xmlns:a16="http://schemas.microsoft.com/office/drawing/2014/main" id="{F07547BC-90E2-42A1-AF64-FB2672EC5B99}"/>
              </a:ext>
            </a:extLst>
          </p:cNvPr>
          <p:cNvSpPr/>
          <p:nvPr/>
        </p:nvSpPr>
        <p:spPr>
          <a:xfrm>
            <a:off x="456317" y="1005582"/>
            <a:ext cx="8364600" cy="33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b="1" strike="noStrike" spc="-41" dirty="0">
                <a:solidFill>
                  <a:srgbClr val="0070C0"/>
                </a:solidFill>
                <a:latin typeface="Calibri"/>
                <a:ea typeface="DejaVu Sans"/>
              </a:rPr>
              <a:t>Painel Ocupação de Leitos</a:t>
            </a:r>
            <a:endParaRPr lang="pt-BR" b="0" strike="noStrike" spc="-1" dirty="0">
              <a:solidFill>
                <a:srgbClr val="FF0000"/>
              </a:solidFill>
              <a:latin typeface="Arial"/>
            </a:endParaRPr>
          </a:p>
        </p:txBody>
      </p:sp>
    </p:spTree>
    <p:extLst>
      <p:ext uri="{BB962C8B-B14F-4D97-AF65-F5344CB8AC3E}">
        <p14:creationId xmlns:p14="http://schemas.microsoft.com/office/powerpoint/2010/main" val="25733957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SESA DIGITAL</a:t>
            </a:r>
            <a:endParaRPr lang="pt-BR" sz="3600" b="0" strike="noStrike" spc="-1" dirty="0">
              <a:solidFill>
                <a:srgbClr val="FF0000"/>
              </a:solidFill>
              <a:latin typeface="Arial"/>
            </a:endParaRPr>
          </a:p>
        </p:txBody>
      </p:sp>
      <p:sp>
        <p:nvSpPr>
          <p:cNvPr id="8" name="CustomShape 1">
            <a:extLst>
              <a:ext uri="{FF2B5EF4-FFF2-40B4-BE49-F238E27FC236}">
                <a16:creationId xmlns:a16="http://schemas.microsoft.com/office/drawing/2014/main" id="{4E675AE3-22D3-47E5-8173-990AC1D28B0E}"/>
              </a:ext>
            </a:extLst>
          </p:cNvPr>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sp>
        <p:nvSpPr>
          <p:cNvPr id="9" name="Line 5">
            <a:extLst>
              <a:ext uri="{FF2B5EF4-FFF2-40B4-BE49-F238E27FC236}">
                <a16:creationId xmlns:a16="http://schemas.microsoft.com/office/drawing/2014/main" id="{13DE0B8F-D1F5-4A1E-AC27-68E14E5D56BB}"/>
              </a:ext>
            </a:extLst>
          </p:cNvPr>
          <p:cNvSpPr/>
          <p:nvPr/>
        </p:nvSpPr>
        <p:spPr>
          <a:xfrm flipV="1">
            <a:off x="455872" y="904749"/>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1" name="CustomShape 2">
            <a:extLst>
              <a:ext uri="{FF2B5EF4-FFF2-40B4-BE49-F238E27FC236}">
                <a16:creationId xmlns:a16="http://schemas.microsoft.com/office/drawing/2014/main" id="{F07547BC-90E2-42A1-AF64-FB2672EC5B99}"/>
              </a:ext>
            </a:extLst>
          </p:cNvPr>
          <p:cNvSpPr/>
          <p:nvPr/>
        </p:nvSpPr>
        <p:spPr>
          <a:xfrm>
            <a:off x="456317" y="1005582"/>
            <a:ext cx="8364600" cy="33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b="1" strike="noStrike" spc="-41" dirty="0">
                <a:solidFill>
                  <a:srgbClr val="0070C0"/>
                </a:solidFill>
                <a:latin typeface="Calibri"/>
                <a:ea typeface="DejaVu Sans"/>
              </a:rPr>
              <a:t>Painel de Monitoramento de Insumos</a:t>
            </a:r>
            <a:endParaRPr lang="pt-BR" b="0" strike="noStrike" spc="-1" dirty="0">
              <a:solidFill>
                <a:srgbClr val="FF0000"/>
              </a:solidFill>
              <a:latin typeface="Arial"/>
            </a:endParaRPr>
          </a:p>
        </p:txBody>
      </p:sp>
      <p:pic>
        <p:nvPicPr>
          <p:cNvPr id="12" name="Imagem 11">
            <a:extLst>
              <a:ext uri="{FF2B5EF4-FFF2-40B4-BE49-F238E27FC236}">
                <a16:creationId xmlns:a16="http://schemas.microsoft.com/office/drawing/2014/main" id="{C8A32EA4-4A32-4BED-AB80-3B740544B12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76425" y="1881187"/>
            <a:ext cx="5391150" cy="3095625"/>
          </a:xfrm>
          <a:prstGeom prst="rect">
            <a:avLst/>
          </a:prstGeom>
          <a:noFill/>
          <a:ln>
            <a:solidFill>
              <a:schemeClr val="tx1"/>
            </a:solidFill>
          </a:ln>
          <a:effectLst>
            <a:softEdge rad="12700"/>
          </a:effectLst>
        </p:spPr>
      </p:pic>
    </p:spTree>
    <p:extLst>
      <p:ext uri="{BB962C8B-B14F-4D97-AF65-F5344CB8AC3E}">
        <p14:creationId xmlns:p14="http://schemas.microsoft.com/office/powerpoint/2010/main" val="39897265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SESA DIGITAL</a:t>
            </a:r>
            <a:endParaRPr lang="pt-BR" sz="3600" b="0" strike="noStrike" spc="-1" dirty="0">
              <a:solidFill>
                <a:srgbClr val="FF0000"/>
              </a:solidFill>
              <a:latin typeface="Arial"/>
            </a:endParaRPr>
          </a:p>
        </p:txBody>
      </p:sp>
      <p:sp>
        <p:nvSpPr>
          <p:cNvPr id="8" name="CustomShape 1">
            <a:extLst>
              <a:ext uri="{FF2B5EF4-FFF2-40B4-BE49-F238E27FC236}">
                <a16:creationId xmlns:a16="http://schemas.microsoft.com/office/drawing/2014/main" id="{4E675AE3-22D3-47E5-8173-990AC1D28B0E}"/>
              </a:ext>
            </a:extLst>
          </p:cNvPr>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sp>
        <p:nvSpPr>
          <p:cNvPr id="9" name="Line 5">
            <a:extLst>
              <a:ext uri="{FF2B5EF4-FFF2-40B4-BE49-F238E27FC236}">
                <a16:creationId xmlns:a16="http://schemas.microsoft.com/office/drawing/2014/main" id="{13DE0B8F-D1F5-4A1E-AC27-68E14E5D56BB}"/>
              </a:ext>
            </a:extLst>
          </p:cNvPr>
          <p:cNvSpPr/>
          <p:nvPr/>
        </p:nvSpPr>
        <p:spPr>
          <a:xfrm flipV="1">
            <a:off x="455872" y="904749"/>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1" name="CustomShape 2">
            <a:extLst>
              <a:ext uri="{FF2B5EF4-FFF2-40B4-BE49-F238E27FC236}">
                <a16:creationId xmlns:a16="http://schemas.microsoft.com/office/drawing/2014/main" id="{F07547BC-90E2-42A1-AF64-FB2672EC5B99}"/>
              </a:ext>
            </a:extLst>
          </p:cNvPr>
          <p:cNvSpPr/>
          <p:nvPr/>
        </p:nvSpPr>
        <p:spPr>
          <a:xfrm>
            <a:off x="456317" y="1005582"/>
            <a:ext cx="8364600" cy="33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b="1" strike="noStrike" spc="-41" dirty="0">
                <a:solidFill>
                  <a:srgbClr val="0070C0"/>
                </a:solidFill>
                <a:latin typeface="Calibri"/>
                <a:ea typeface="DejaVu Sans"/>
              </a:rPr>
              <a:t>Vacina e Confia</a:t>
            </a:r>
            <a:endParaRPr lang="pt-BR" b="0" strike="noStrike" spc="-1" dirty="0">
              <a:solidFill>
                <a:srgbClr val="FF0000"/>
              </a:solidFill>
              <a:latin typeface="Arial"/>
            </a:endParaRPr>
          </a:p>
        </p:txBody>
      </p:sp>
      <p:pic>
        <p:nvPicPr>
          <p:cNvPr id="10" name="Imagem 9">
            <a:extLst>
              <a:ext uri="{FF2B5EF4-FFF2-40B4-BE49-F238E27FC236}">
                <a16:creationId xmlns:a16="http://schemas.microsoft.com/office/drawing/2014/main" id="{709E6F4D-2A34-4C10-8162-9A2A3D53822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116705"/>
            <a:ext cx="5520108" cy="2752638"/>
          </a:xfrm>
          <a:prstGeom prst="rect">
            <a:avLst/>
          </a:prstGeom>
          <a:noFill/>
          <a:ln>
            <a:solidFill>
              <a:schemeClr val="tx1"/>
            </a:solidFill>
          </a:ln>
          <a:effectLst>
            <a:softEdge rad="12700"/>
          </a:effectLst>
        </p:spPr>
      </p:pic>
      <p:pic>
        <p:nvPicPr>
          <p:cNvPr id="12" name="Espaço Reservado para Conteúdo 6">
            <a:extLst>
              <a:ext uri="{FF2B5EF4-FFF2-40B4-BE49-F238E27FC236}">
                <a16:creationId xmlns:a16="http://schemas.microsoft.com/office/drawing/2014/main" id="{8D4FCE57-41FF-4BAD-B4BA-E8EACC7499CB}"/>
              </a:ext>
            </a:extLst>
          </p:cNvPr>
          <p:cNvPicPr>
            <a:picLocks noChangeAspect="1"/>
          </p:cNvPicPr>
          <p:nvPr/>
        </p:nvPicPr>
        <p:blipFill>
          <a:blip r:embed="rId4"/>
          <a:stretch>
            <a:fillRect/>
          </a:stretch>
        </p:blipFill>
        <p:spPr>
          <a:xfrm>
            <a:off x="2411760" y="4149080"/>
            <a:ext cx="4320479" cy="2304257"/>
          </a:xfrm>
          <a:prstGeom prst="rect">
            <a:avLst/>
          </a:prstGeom>
        </p:spPr>
      </p:pic>
    </p:spTree>
    <p:extLst>
      <p:ext uri="{BB962C8B-B14F-4D97-AF65-F5344CB8AC3E}">
        <p14:creationId xmlns:p14="http://schemas.microsoft.com/office/powerpoint/2010/main" val="8084174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SESA DIGITAL</a:t>
            </a:r>
            <a:endParaRPr lang="pt-BR" sz="3600" b="0" strike="noStrike" spc="-1" dirty="0">
              <a:solidFill>
                <a:srgbClr val="FF0000"/>
              </a:solidFill>
              <a:latin typeface="Arial"/>
            </a:endParaRPr>
          </a:p>
        </p:txBody>
      </p:sp>
      <p:sp>
        <p:nvSpPr>
          <p:cNvPr id="8" name="CustomShape 1">
            <a:extLst>
              <a:ext uri="{FF2B5EF4-FFF2-40B4-BE49-F238E27FC236}">
                <a16:creationId xmlns:a16="http://schemas.microsoft.com/office/drawing/2014/main" id="{4E675AE3-22D3-47E5-8173-990AC1D28B0E}"/>
              </a:ext>
            </a:extLst>
          </p:cNvPr>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sp>
        <p:nvSpPr>
          <p:cNvPr id="9" name="Line 5">
            <a:extLst>
              <a:ext uri="{FF2B5EF4-FFF2-40B4-BE49-F238E27FC236}">
                <a16:creationId xmlns:a16="http://schemas.microsoft.com/office/drawing/2014/main" id="{13DE0B8F-D1F5-4A1E-AC27-68E14E5D56BB}"/>
              </a:ext>
            </a:extLst>
          </p:cNvPr>
          <p:cNvSpPr/>
          <p:nvPr/>
        </p:nvSpPr>
        <p:spPr>
          <a:xfrm flipV="1">
            <a:off x="455872" y="904749"/>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1" name="CustomShape 2">
            <a:extLst>
              <a:ext uri="{FF2B5EF4-FFF2-40B4-BE49-F238E27FC236}">
                <a16:creationId xmlns:a16="http://schemas.microsoft.com/office/drawing/2014/main" id="{F07547BC-90E2-42A1-AF64-FB2672EC5B99}"/>
              </a:ext>
            </a:extLst>
          </p:cNvPr>
          <p:cNvSpPr/>
          <p:nvPr/>
        </p:nvSpPr>
        <p:spPr>
          <a:xfrm>
            <a:off x="456317" y="1005582"/>
            <a:ext cx="8364600" cy="33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b="1" spc="-41" dirty="0">
                <a:solidFill>
                  <a:srgbClr val="0070C0"/>
                </a:solidFill>
                <a:latin typeface="Calibri"/>
              </a:rPr>
              <a:t>Portal Vigilância Sanitária</a:t>
            </a:r>
            <a:endParaRPr lang="pt-BR" b="0" strike="noStrike" spc="-1" dirty="0">
              <a:solidFill>
                <a:srgbClr val="FF0000"/>
              </a:solidFill>
              <a:latin typeface="Arial"/>
            </a:endParaRPr>
          </a:p>
        </p:txBody>
      </p:sp>
      <p:pic>
        <p:nvPicPr>
          <p:cNvPr id="12" name="Imagem 11">
            <a:extLst>
              <a:ext uri="{FF2B5EF4-FFF2-40B4-BE49-F238E27FC236}">
                <a16:creationId xmlns:a16="http://schemas.microsoft.com/office/drawing/2014/main" id="{DE5A0FA6-1F4A-4A36-BAC9-7794CB116D7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76742" y="1812924"/>
            <a:ext cx="5935618" cy="3704307"/>
          </a:xfrm>
          <a:prstGeom prst="rect">
            <a:avLst/>
          </a:prstGeom>
          <a:noFill/>
          <a:ln>
            <a:solidFill>
              <a:schemeClr val="tx1"/>
            </a:solidFill>
          </a:ln>
          <a:effectLst>
            <a:softEdge rad="12700"/>
          </a:effectLst>
        </p:spPr>
      </p:pic>
    </p:spTree>
    <p:extLst>
      <p:ext uri="{BB962C8B-B14F-4D97-AF65-F5344CB8AC3E}">
        <p14:creationId xmlns:p14="http://schemas.microsoft.com/office/powerpoint/2010/main" val="12248965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SESA DIGITAL</a:t>
            </a:r>
            <a:endParaRPr lang="pt-BR" sz="3600" b="0" strike="noStrike" spc="-1" dirty="0">
              <a:solidFill>
                <a:srgbClr val="FF0000"/>
              </a:solidFill>
              <a:latin typeface="Arial"/>
            </a:endParaRPr>
          </a:p>
        </p:txBody>
      </p:sp>
      <p:sp>
        <p:nvSpPr>
          <p:cNvPr id="8" name="CustomShape 1">
            <a:extLst>
              <a:ext uri="{FF2B5EF4-FFF2-40B4-BE49-F238E27FC236}">
                <a16:creationId xmlns:a16="http://schemas.microsoft.com/office/drawing/2014/main" id="{4E675AE3-22D3-47E5-8173-990AC1D28B0E}"/>
              </a:ext>
            </a:extLst>
          </p:cNvPr>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sp>
        <p:nvSpPr>
          <p:cNvPr id="9" name="Line 5">
            <a:extLst>
              <a:ext uri="{FF2B5EF4-FFF2-40B4-BE49-F238E27FC236}">
                <a16:creationId xmlns:a16="http://schemas.microsoft.com/office/drawing/2014/main" id="{13DE0B8F-D1F5-4A1E-AC27-68E14E5D56BB}"/>
              </a:ext>
            </a:extLst>
          </p:cNvPr>
          <p:cNvSpPr/>
          <p:nvPr/>
        </p:nvSpPr>
        <p:spPr>
          <a:xfrm flipV="1">
            <a:off x="455872" y="904749"/>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1" name="CustomShape 2">
            <a:extLst>
              <a:ext uri="{FF2B5EF4-FFF2-40B4-BE49-F238E27FC236}">
                <a16:creationId xmlns:a16="http://schemas.microsoft.com/office/drawing/2014/main" id="{F07547BC-90E2-42A1-AF64-FB2672EC5B99}"/>
              </a:ext>
            </a:extLst>
          </p:cNvPr>
          <p:cNvSpPr/>
          <p:nvPr/>
        </p:nvSpPr>
        <p:spPr>
          <a:xfrm>
            <a:off x="456317" y="1005582"/>
            <a:ext cx="8364600" cy="33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b="1" spc="-41" dirty="0">
                <a:solidFill>
                  <a:srgbClr val="0070C0"/>
                </a:solidFill>
                <a:latin typeface="Calibri"/>
              </a:rPr>
              <a:t>Agendamento RT - PCR</a:t>
            </a:r>
            <a:endParaRPr lang="pt-BR" b="0" strike="noStrike" spc="-1" dirty="0">
              <a:solidFill>
                <a:srgbClr val="FF0000"/>
              </a:solidFill>
              <a:latin typeface="Arial"/>
            </a:endParaRPr>
          </a:p>
        </p:txBody>
      </p:sp>
      <p:pic>
        <p:nvPicPr>
          <p:cNvPr id="10" name="Imagem 9">
            <a:extLst>
              <a:ext uri="{FF2B5EF4-FFF2-40B4-BE49-F238E27FC236}">
                <a16:creationId xmlns:a16="http://schemas.microsoft.com/office/drawing/2014/main" id="{E2FB6AD0-3A14-421B-8332-1E3DB556840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2132856"/>
            <a:ext cx="6120680" cy="3024336"/>
          </a:xfrm>
          <a:prstGeom prst="rect">
            <a:avLst/>
          </a:prstGeom>
          <a:noFill/>
          <a:ln>
            <a:solidFill>
              <a:schemeClr val="tx1"/>
            </a:solidFill>
          </a:ln>
          <a:effectLst>
            <a:softEdge rad="12700"/>
          </a:effectLst>
        </p:spPr>
      </p:pic>
    </p:spTree>
    <p:extLst>
      <p:ext uri="{BB962C8B-B14F-4D97-AF65-F5344CB8AC3E}">
        <p14:creationId xmlns:p14="http://schemas.microsoft.com/office/powerpoint/2010/main" val="3018223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SESA DIGITAL</a:t>
            </a:r>
            <a:endParaRPr lang="pt-BR" sz="3600" b="0" strike="noStrike" spc="-1" dirty="0">
              <a:solidFill>
                <a:srgbClr val="FF0000"/>
              </a:solidFill>
              <a:latin typeface="Arial"/>
            </a:endParaRPr>
          </a:p>
        </p:txBody>
      </p:sp>
      <p:sp>
        <p:nvSpPr>
          <p:cNvPr id="8" name="CustomShape 1">
            <a:extLst>
              <a:ext uri="{FF2B5EF4-FFF2-40B4-BE49-F238E27FC236}">
                <a16:creationId xmlns:a16="http://schemas.microsoft.com/office/drawing/2014/main" id="{4E675AE3-22D3-47E5-8173-990AC1D28B0E}"/>
              </a:ext>
            </a:extLst>
          </p:cNvPr>
          <p:cNvSpPr/>
          <p:nvPr/>
        </p:nvSpPr>
        <p:spPr>
          <a:xfrm>
            <a:off x="1440" y="6576480"/>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sp>
        <p:nvSpPr>
          <p:cNvPr id="9" name="Line 5">
            <a:extLst>
              <a:ext uri="{FF2B5EF4-FFF2-40B4-BE49-F238E27FC236}">
                <a16:creationId xmlns:a16="http://schemas.microsoft.com/office/drawing/2014/main" id="{13DE0B8F-D1F5-4A1E-AC27-68E14E5D56BB}"/>
              </a:ext>
            </a:extLst>
          </p:cNvPr>
          <p:cNvSpPr/>
          <p:nvPr/>
        </p:nvSpPr>
        <p:spPr>
          <a:xfrm flipV="1">
            <a:off x="455872" y="904749"/>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1" name="CustomShape 2">
            <a:extLst>
              <a:ext uri="{FF2B5EF4-FFF2-40B4-BE49-F238E27FC236}">
                <a16:creationId xmlns:a16="http://schemas.microsoft.com/office/drawing/2014/main" id="{F07547BC-90E2-42A1-AF64-FB2672EC5B99}"/>
              </a:ext>
            </a:extLst>
          </p:cNvPr>
          <p:cNvSpPr/>
          <p:nvPr/>
        </p:nvSpPr>
        <p:spPr>
          <a:xfrm>
            <a:off x="456317" y="1005582"/>
            <a:ext cx="8364600" cy="33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b="1" spc="-41" dirty="0">
                <a:solidFill>
                  <a:srgbClr val="0070C0"/>
                </a:solidFill>
                <a:latin typeface="Calibri"/>
              </a:rPr>
              <a:t>Painel Agendamento RT-PCR</a:t>
            </a:r>
            <a:endParaRPr lang="pt-BR" b="0" strike="noStrike" spc="-1" dirty="0">
              <a:solidFill>
                <a:srgbClr val="FF0000"/>
              </a:solidFill>
              <a:latin typeface="Arial"/>
            </a:endParaRPr>
          </a:p>
        </p:txBody>
      </p:sp>
      <p:pic>
        <p:nvPicPr>
          <p:cNvPr id="4" name="Imagem 3">
            <a:extLst>
              <a:ext uri="{FF2B5EF4-FFF2-40B4-BE49-F238E27FC236}">
                <a16:creationId xmlns:a16="http://schemas.microsoft.com/office/drawing/2014/main" id="{2B0C7361-60B6-4BB0-95C6-48E7ABCDF78E}"/>
              </a:ext>
            </a:extLst>
          </p:cNvPr>
          <p:cNvPicPr>
            <a:picLocks noChangeAspect="1"/>
          </p:cNvPicPr>
          <p:nvPr/>
        </p:nvPicPr>
        <p:blipFill>
          <a:blip r:embed="rId3"/>
          <a:stretch>
            <a:fillRect/>
          </a:stretch>
        </p:blipFill>
        <p:spPr>
          <a:xfrm>
            <a:off x="179512" y="1668600"/>
            <a:ext cx="8964488" cy="3592744"/>
          </a:xfrm>
          <a:prstGeom prst="rect">
            <a:avLst/>
          </a:prstGeom>
        </p:spPr>
      </p:pic>
    </p:spTree>
    <p:extLst>
      <p:ext uri="{BB962C8B-B14F-4D97-AF65-F5344CB8AC3E}">
        <p14:creationId xmlns:p14="http://schemas.microsoft.com/office/powerpoint/2010/main" val="42771845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SESA DIGITAL</a:t>
            </a:r>
            <a:endParaRPr lang="pt-BR" sz="3600" b="0" strike="noStrike" spc="-1" dirty="0">
              <a:solidFill>
                <a:srgbClr val="FF0000"/>
              </a:solidFill>
              <a:latin typeface="Arial"/>
            </a:endParaRPr>
          </a:p>
        </p:txBody>
      </p:sp>
      <p:sp>
        <p:nvSpPr>
          <p:cNvPr id="8" name="CustomShape 1">
            <a:extLst>
              <a:ext uri="{FF2B5EF4-FFF2-40B4-BE49-F238E27FC236}">
                <a16:creationId xmlns:a16="http://schemas.microsoft.com/office/drawing/2014/main" id="{4E675AE3-22D3-47E5-8173-990AC1D28B0E}"/>
              </a:ext>
            </a:extLst>
          </p:cNvPr>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sp>
        <p:nvSpPr>
          <p:cNvPr id="9" name="Line 5">
            <a:extLst>
              <a:ext uri="{FF2B5EF4-FFF2-40B4-BE49-F238E27FC236}">
                <a16:creationId xmlns:a16="http://schemas.microsoft.com/office/drawing/2014/main" id="{13DE0B8F-D1F5-4A1E-AC27-68E14E5D56BB}"/>
              </a:ext>
            </a:extLst>
          </p:cNvPr>
          <p:cNvSpPr/>
          <p:nvPr/>
        </p:nvSpPr>
        <p:spPr>
          <a:xfrm flipV="1">
            <a:off x="455872" y="904749"/>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1" name="CustomShape 2">
            <a:extLst>
              <a:ext uri="{FF2B5EF4-FFF2-40B4-BE49-F238E27FC236}">
                <a16:creationId xmlns:a16="http://schemas.microsoft.com/office/drawing/2014/main" id="{F07547BC-90E2-42A1-AF64-FB2672EC5B99}"/>
              </a:ext>
            </a:extLst>
          </p:cNvPr>
          <p:cNvSpPr/>
          <p:nvPr/>
        </p:nvSpPr>
        <p:spPr>
          <a:xfrm>
            <a:off x="456317" y="1005582"/>
            <a:ext cx="8364600" cy="33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b="1" spc="-41" dirty="0">
                <a:solidFill>
                  <a:srgbClr val="0070C0"/>
                </a:solidFill>
                <a:latin typeface="Calibri"/>
              </a:rPr>
              <a:t>Painel Mandados Judiciais</a:t>
            </a:r>
            <a:endParaRPr lang="pt-BR" b="0" strike="noStrike" spc="-1" dirty="0">
              <a:solidFill>
                <a:srgbClr val="FF0000"/>
              </a:solidFill>
              <a:latin typeface="Arial"/>
            </a:endParaRPr>
          </a:p>
        </p:txBody>
      </p:sp>
      <p:pic>
        <p:nvPicPr>
          <p:cNvPr id="3" name="Imagem 2">
            <a:extLst>
              <a:ext uri="{FF2B5EF4-FFF2-40B4-BE49-F238E27FC236}">
                <a16:creationId xmlns:a16="http://schemas.microsoft.com/office/drawing/2014/main" id="{7400C04E-FA72-4B9C-9E0E-D2B0EF900A7B}"/>
              </a:ext>
            </a:extLst>
          </p:cNvPr>
          <p:cNvPicPr>
            <a:picLocks noChangeAspect="1"/>
          </p:cNvPicPr>
          <p:nvPr/>
        </p:nvPicPr>
        <p:blipFill>
          <a:blip r:embed="rId3"/>
          <a:stretch>
            <a:fillRect/>
          </a:stretch>
        </p:blipFill>
        <p:spPr>
          <a:xfrm>
            <a:off x="323528" y="2154458"/>
            <a:ext cx="8820472" cy="2646142"/>
          </a:xfrm>
          <a:prstGeom prst="rect">
            <a:avLst/>
          </a:prstGeom>
        </p:spPr>
      </p:pic>
    </p:spTree>
    <p:extLst>
      <p:ext uri="{BB962C8B-B14F-4D97-AF65-F5344CB8AC3E}">
        <p14:creationId xmlns:p14="http://schemas.microsoft.com/office/powerpoint/2010/main" val="2016049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endParaRPr lang="pt-BR" dirty="0"/>
          </a:p>
        </p:txBody>
      </p:sp>
      <p:pic>
        <p:nvPicPr>
          <p:cNvPr id="228" name="Imagem 12"/>
          <p:cNvPicPr/>
          <p:nvPr/>
        </p:nvPicPr>
        <p:blipFill>
          <a:blip r:embed="rId3" cstate="print"/>
          <a:srcRect l="12634" r="15820"/>
          <a:stretch/>
        </p:blipFill>
        <p:spPr>
          <a:xfrm>
            <a:off x="7756920" y="180360"/>
            <a:ext cx="718560" cy="718560"/>
          </a:xfrm>
          <a:prstGeom prst="rect">
            <a:avLst/>
          </a:prstGeom>
          <a:ln>
            <a:noFill/>
          </a:ln>
        </p:spPr>
      </p:pic>
      <p:sp>
        <p:nvSpPr>
          <p:cNvPr id="229" name="CustomShape 2"/>
          <p:cNvSpPr/>
          <p:nvPr/>
        </p:nvSpPr>
        <p:spPr>
          <a:xfrm>
            <a:off x="374400" y="268560"/>
            <a:ext cx="8759880" cy="1006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85000"/>
              </a:lnSpc>
            </a:pPr>
            <a:r>
              <a:rPr lang="pt-BR" sz="3600" b="1" strike="noStrike" spc="-41" dirty="0">
                <a:solidFill>
                  <a:srgbClr val="0070C0"/>
                </a:solidFill>
                <a:latin typeface="Calibri"/>
                <a:ea typeface="DejaVu Sans"/>
              </a:rPr>
              <a:t>Produção Ambulatorial </a:t>
            </a:r>
            <a:r>
              <a:rPr lang="pt-BR" sz="2800" b="1" strike="noStrike" spc="-41" dirty="0">
                <a:solidFill>
                  <a:srgbClr val="0070C0"/>
                </a:solidFill>
                <a:latin typeface="Calibri"/>
                <a:ea typeface="DejaVu Sans"/>
              </a:rPr>
              <a:t>(aprovada)</a:t>
            </a:r>
          </a:p>
        </p:txBody>
      </p:sp>
      <p:sp>
        <p:nvSpPr>
          <p:cNvPr id="231" name="Line 4"/>
          <p:cNvSpPr/>
          <p:nvPr/>
        </p:nvSpPr>
        <p:spPr>
          <a:xfrm>
            <a:off x="467280" y="989518"/>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10" name="CustomShape 3">
            <a:extLst>
              <a:ext uri="{FF2B5EF4-FFF2-40B4-BE49-F238E27FC236}">
                <a16:creationId xmlns:a16="http://schemas.microsoft.com/office/drawing/2014/main" id="{AC8D8AFC-393B-4083-B46D-4CCD31DEF8C5}"/>
              </a:ext>
            </a:extLst>
          </p:cNvPr>
          <p:cNvSpPr/>
          <p:nvPr/>
        </p:nvSpPr>
        <p:spPr>
          <a:xfrm>
            <a:off x="417960" y="6572520"/>
            <a:ext cx="7898456" cy="285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r>
              <a:rPr lang="pt-BR" sz="1200" b="1" strike="noStrike" spc="-1" dirty="0">
                <a:solidFill>
                  <a:srgbClr val="FFFFFF"/>
                </a:solidFill>
                <a:latin typeface="Calibri"/>
                <a:ea typeface="DejaVu Sans"/>
              </a:rPr>
              <a:t>Fonte:</a:t>
            </a:r>
            <a:r>
              <a:rPr lang="pt-BR" sz="1200" b="0" strike="noStrike" spc="-1" dirty="0">
                <a:solidFill>
                  <a:srgbClr val="FFFFFF"/>
                </a:solidFill>
                <a:latin typeface="Calibri"/>
                <a:ea typeface="DejaVu Sans"/>
              </a:rPr>
              <a:t> TABNET</a:t>
            </a:r>
            <a:r>
              <a:rPr lang="pt-BR" sz="1200" spc="-1" dirty="0">
                <a:solidFill>
                  <a:srgbClr val="FFFFFF"/>
                </a:solidFill>
                <a:latin typeface="Calibri"/>
                <a:ea typeface="DejaVu Sans"/>
              </a:rPr>
              <a:t>/SESA - </a:t>
            </a:r>
            <a:r>
              <a:rPr lang="pt-BR" sz="1200" b="0" strike="noStrike" spc="-1" dirty="0">
                <a:solidFill>
                  <a:srgbClr val="FFFFFF"/>
                </a:solidFill>
                <a:latin typeface="Calibri"/>
                <a:ea typeface="DejaVu Sans"/>
              </a:rPr>
              <a:t>SIA/SIH. Dados preliminares, sujeitos a alterações. </a:t>
            </a:r>
            <a:r>
              <a:rPr lang="pt-BR" sz="1200" spc="-1" dirty="0">
                <a:solidFill>
                  <a:srgbClr val="FFFFFF"/>
                </a:solidFill>
                <a:latin typeface="Calibri"/>
                <a:ea typeface="DejaVu Sans"/>
              </a:rPr>
              <a:t>Acesso em 03/11/2021.</a:t>
            </a:r>
            <a:endParaRPr lang="pt-BR" sz="1200" b="0" strike="noStrike" spc="-1" dirty="0">
              <a:latin typeface="Arial"/>
            </a:endParaRPr>
          </a:p>
          <a:p>
            <a:pPr>
              <a:lnSpc>
                <a:spcPct val="100000"/>
              </a:lnSpc>
            </a:pPr>
            <a:endParaRPr lang="pt-BR" sz="1200" b="0" strike="noStrike" spc="-1" dirty="0">
              <a:latin typeface="Arial"/>
            </a:endParaRPr>
          </a:p>
        </p:txBody>
      </p:sp>
      <p:graphicFrame>
        <p:nvGraphicFramePr>
          <p:cNvPr id="12" name="Tabela 2">
            <a:extLst>
              <a:ext uri="{FF2B5EF4-FFF2-40B4-BE49-F238E27FC236}">
                <a16:creationId xmlns:a16="http://schemas.microsoft.com/office/drawing/2014/main" id="{860766E7-D07D-4CEE-A258-6290DFF9AADB}"/>
              </a:ext>
            </a:extLst>
          </p:cNvPr>
          <p:cNvGraphicFramePr>
            <a:graphicFrameLocks noGrp="1"/>
          </p:cNvGraphicFramePr>
          <p:nvPr>
            <p:extLst>
              <p:ext uri="{D42A27DB-BD31-4B8C-83A1-F6EECF244321}">
                <p14:modId xmlns:p14="http://schemas.microsoft.com/office/powerpoint/2010/main" val="1010091904"/>
              </p:ext>
            </p:extLst>
          </p:nvPr>
        </p:nvGraphicFramePr>
        <p:xfrm>
          <a:off x="624113" y="1293456"/>
          <a:ext cx="7894334" cy="3935743"/>
        </p:xfrm>
        <a:graphic>
          <a:graphicData uri="http://schemas.openxmlformats.org/drawingml/2006/table">
            <a:tbl>
              <a:tblPr firstRow="1" bandRow="1">
                <a:tableStyleId>{5C22544A-7EE6-4342-B048-85BDC9FD1C3A}</a:tableStyleId>
              </a:tblPr>
              <a:tblGrid>
                <a:gridCol w="1916770">
                  <a:extLst>
                    <a:ext uri="{9D8B030D-6E8A-4147-A177-3AD203B41FA5}">
                      <a16:colId xmlns:a16="http://schemas.microsoft.com/office/drawing/2014/main" val="2676213959"/>
                    </a:ext>
                  </a:extLst>
                </a:gridCol>
                <a:gridCol w="1826478">
                  <a:extLst>
                    <a:ext uri="{9D8B030D-6E8A-4147-A177-3AD203B41FA5}">
                      <a16:colId xmlns:a16="http://schemas.microsoft.com/office/drawing/2014/main" val="426545958"/>
                    </a:ext>
                  </a:extLst>
                </a:gridCol>
                <a:gridCol w="1826478">
                  <a:extLst>
                    <a:ext uri="{9D8B030D-6E8A-4147-A177-3AD203B41FA5}">
                      <a16:colId xmlns:a16="http://schemas.microsoft.com/office/drawing/2014/main" val="4070743228"/>
                    </a:ext>
                  </a:extLst>
                </a:gridCol>
                <a:gridCol w="2324608">
                  <a:extLst>
                    <a:ext uri="{9D8B030D-6E8A-4147-A177-3AD203B41FA5}">
                      <a16:colId xmlns:a16="http://schemas.microsoft.com/office/drawing/2014/main" val="488113157"/>
                    </a:ext>
                  </a:extLst>
                </a:gridCol>
              </a:tblGrid>
              <a:tr h="965411">
                <a:tc>
                  <a:txBody>
                    <a:bodyPr/>
                    <a:lstStyle/>
                    <a:p>
                      <a:pPr marL="0" marR="0" lvl="0" indent="0" algn="ctr" defTabSz="914400" eaLnBrk="1" fontAlgn="auto" latinLnBrk="0" hangingPunct="1">
                        <a:lnSpc>
                          <a:spcPct val="114000"/>
                        </a:lnSpc>
                        <a:spcBef>
                          <a:spcPts val="0"/>
                        </a:spcBef>
                        <a:spcAft>
                          <a:spcPts val="0"/>
                        </a:spcAft>
                        <a:buClrTx/>
                        <a:buSzTx/>
                        <a:buFontTx/>
                        <a:buNone/>
                        <a:tabLst/>
                        <a:defRPr/>
                      </a:pPr>
                      <a:r>
                        <a:rPr lang="pt-BR" sz="1800" b="1" strike="noStrike" spc="-1" dirty="0">
                          <a:solidFill>
                            <a:srgbClr val="FFFFFF"/>
                          </a:solidFill>
                          <a:latin typeface="Calibri"/>
                          <a:ea typeface="+mn-ea"/>
                          <a:cs typeface="+mn-cs"/>
                        </a:rPr>
                        <a:t>Gestão </a:t>
                      </a:r>
                    </a:p>
                  </a:txBody>
                  <a:tcPr anchor="ctr">
                    <a:solidFill>
                      <a:srgbClr val="0070C0"/>
                    </a:solidFill>
                  </a:tcPr>
                </a:tc>
                <a:tc>
                  <a:txBody>
                    <a:bodyPr/>
                    <a:lstStyle/>
                    <a:p>
                      <a:pPr algn="ctr">
                        <a:lnSpc>
                          <a:spcPct val="100000"/>
                        </a:lnSpc>
                      </a:pPr>
                      <a:r>
                        <a:rPr lang="pt-BR" sz="1800" b="1" strike="noStrike" spc="-1" dirty="0">
                          <a:solidFill>
                            <a:srgbClr val="FFFFFF"/>
                          </a:solidFill>
                          <a:latin typeface="Calibri"/>
                          <a:ea typeface="+mn-ea"/>
                          <a:cs typeface="+mn-cs"/>
                        </a:rPr>
                        <a:t>2º Quadrimestre </a:t>
                      </a:r>
                    </a:p>
                    <a:p>
                      <a:pPr algn="ctr">
                        <a:lnSpc>
                          <a:spcPct val="100000"/>
                        </a:lnSpc>
                      </a:pPr>
                      <a:r>
                        <a:rPr lang="pt-BR" sz="1800" b="1" strike="noStrike" spc="-1" dirty="0">
                          <a:solidFill>
                            <a:srgbClr val="FFFFFF"/>
                          </a:solidFill>
                          <a:latin typeface="Calibri"/>
                          <a:ea typeface="+mn-ea"/>
                          <a:cs typeface="+mn-cs"/>
                        </a:rPr>
                        <a:t>2019</a:t>
                      </a:r>
                    </a:p>
                  </a:txBody>
                  <a:tcPr anchor="ctr">
                    <a:solidFill>
                      <a:srgbClr val="0070C0"/>
                    </a:solidFill>
                  </a:tcPr>
                </a:tc>
                <a:tc>
                  <a:txBody>
                    <a:bodyPr/>
                    <a:lstStyle/>
                    <a:p>
                      <a:pPr algn="ctr">
                        <a:lnSpc>
                          <a:spcPct val="100000"/>
                        </a:lnSpc>
                      </a:pPr>
                      <a:r>
                        <a:rPr lang="pt-BR" sz="1800" b="1" strike="noStrike" spc="-1" dirty="0">
                          <a:solidFill>
                            <a:srgbClr val="FFFFFF"/>
                          </a:solidFill>
                          <a:latin typeface="Calibri"/>
                          <a:ea typeface="+mn-ea"/>
                          <a:cs typeface="+mn-cs"/>
                        </a:rPr>
                        <a:t>2º Quadrimestre </a:t>
                      </a:r>
                    </a:p>
                    <a:p>
                      <a:pPr algn="ctr">
                        <a:lnSpc>
                          <a:spcPct val="100000"/>
                        </a:lnSpc>
                      </a:pPr>
                      <a:r>
                        <a:rPr lang="pt-BR" sz="1800" b="1" strike="noStrike" spc="-1" dirty="0">
                          <a:solidFill>
                            <a:srgbClr val="FFFFFF"/>
                          </a:solidFill>
                          <a:latin typeface="Calibri"/>
                          <a:ea typeface="+mn-ea"/>
                          <a:cs typeface="+mn-cs"/>
                        </a:rPr>
                        <a:t>2020 </a:t>
                      </a:r>
                    </a:p>
                  </a:txBody>
                  <a:tcPr anchor="ctr">
                    <a:solidFill>
                      <a:srgbClr val="0070C0"/>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pt-BR" sz="1800" b="1" strike="noStrike" spc="-1" dirty="0">
                          <a:solidFill>
                            <a:srgbClr val="FFFFFF"/>
                          </a:solidFill>
                          <a:latin typeface="Calibri"/>
                          <a:ea typeface="+mn-ea"/>
                          <a:cs typeface="+mn-cs"/>
                        </a:rPr>
                        <a:t>2º Quadrimestre</a:t>
                      </a:r>
                    </a:p>
                    <a:p>
                      <a:pPr algn="ctr">
                        <a:lnSpc>
                          <a:spcPct val="100000"/>
                        </a:lnSpc>
                      </a:pPr>
                      <a:r>
                        <a:rPr lang="pt-BR" sz="1800" b="1" strike="noStrike" spc="-1" dirty="0">
                          <a:solidFill>
                            <a:srgbClr val="FFFFFF"/>
                          </a:solidFill>
                          <a:latin typeface="Calibri"/>
                          <a:ea typeface="+mn-ea"/>
                          <a:cs typeface="+mn-cs"/>
                        </a:rPr>
                        <a:t>2021 </a:t>
                      </a:r>
                    </a:p>
                  </a:txBody>
                  <a:tcPr anchor="ctr">
                    <a:solidFill>
                      <a:srgbClr val="0070C0"/>
                    </a:solidFill>
                  </a:tcPr>
                </a:tc>
                <a:extLst>
                  <a:ext uri="{0D108BD9-81ED-4DB2-BD59-A6C34878D82A}">
                    <a16:rowId xmlns:a16="http://schemas.microsoft.com/office/drawing/2014/main" val="2828442522"/>
                  </a:ext>
                </a:extLst>
              </a:tr>
              <a:tr h="939530">
                <a:tc>
                  <a:txBody>
                    <a:bodyPr/>
                    <a:lstStyle/>
                    <a:p>
                      <a:pPr algn="l"/>
                      <a:r>
                        <a:rPr lang="pt-BR" sz="2000" b="0" strike="noStrike" spc="-1" dirty="0">
                          <a:ln>
                            <a:noFill/>
                          </a:ln>
                          <a:solidFill>
                            <a:srgbClr val="000000"/>
                          </a:solidFill>
                          <a:latin typeface="Calibri" pitchFamily="34" charset="0"/>
                        </a:rPr>
                        <a:t>Estadual</a:t>
                      </a:r>
                      <a:endParaRPr lang="pt-BR" sz="2000" b="0" strike="noStrike" dirty="0">
                        <a:ln>
                          <a:noFill/>
                        </a:ln>
                      </a:endParaRPr>
                    </a:p>
                  </a:txBody>
                  <a:tcPr anchor="ctr">
                    <a:lnB w="12700" cmpd="sng">
                      <a:noFill/>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b="0" strike="noStrike" dirty="0">
                          <a:ln>
                            <a:noFill/>
                          </a:ln>
                          <a:latin typeface="Calibri" panose="020F0502020204030204" pitchFamily="34" charset="0"/>
                          <a:cs typeface="Calibri" panose="020F0502020204030204" pitchFamily="34" charset="0"/>
                        </a:rPr>
                        <a:t>14.904.911</a:t>
                      </a:r>
                    </a:p>
                  </a:txBody>
                  <a:tcPr anchor="ctr">
                    <a:lnB w="12700" cmpd="sng">
                      <a:noFill/>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b="0" strike="noStrike" dirty="0">
                          <a:ln>
                            <a:noFill/>
                          </a:ln>
                          <a:latin typeface="Calibri" panose="020F0502020204030204" pitchFamily="34" charset="0"/>
                          <a:cs typeface="Calibri" panose="020F0502020204030204" pitchFamily="34" charset="0"/>
                        </a:rPr>
                        <a:t>14.134.138</a:t>
                      </a:r>
                    </a:p>
                  </a:txBody>
                  <a:tcPr anchor="ctr">
                    <a:lnB w="12700" cmpd="sng">
                      <a:noFill/>
                    </a:lnB>
                    <a:solidFill>
                      <a:schemeClr val="accent2">
                        <a:lumMod val="20000"/>
                        <a:lumOff val="80000"/>
                      </a:schemeClr>
                    </a:solidFill>
                  </a:tcPr>
                </a:tc>
                <a:tc>
                  <a:txBody>
                    <a:bodyPr/>
                    <a:lstStyle/>
                    <a:p>
                      <a:pPr algn="ctr"/>
                      <a:r>
                        <a:rPr lang="pt-BR" sz="2000" b="1" strike="noStrike" dirty="0">
                          <a:ln>
                            <a:noFill/>
                          </a:ln>
                          <a:latin typeface="Calibri" panose="020F0502020204030204" pitchFamily="34" charset="0"/>
                          <a:cs typeface="Calibri" panose="020F0502020204030204" pitchFamily="34" charset="0"/>
                        </a:rPr>
                        <a:t>15.986.553</a:t>
                      </a:r>
                    </a:p>
                  </a:txBody>
                  <a:tcPr anchor="ctr">
                    <a:lnB w="12700" cmpd="sng">
                      <a:noFill/>
                    </a:lnB>
                    <a:solidFill>
                      <a:schemeClr val="accent2">
                        <a:lumMod val="20000"/>
                        <a:lumOff val="80000"/>
                      </a:schemeClr>
                    </a:solidFill>
                  </a:tcPr>
                </a:tc>
                <a:extLst>
                  <a:ext uri="{0D108BD9-81ED-4DB2-BD59-A6C34878D82A}">
                    <a16:rowId xmlns:a16="http://schemas.microsoft.com/office/drawing/2014/main" val="4189969939"/>
                  </a:ext>
                </a:extLst>
              </a:tr>
              <a:tr h="1015401">
                <a:tc>
                  <a:txBody>
                    <a:bodyPr/>
                    <a:lstStyle/>
                    <a:p>
                      <a:pPr>
                        <a:lnSpc>
                          <a:spcPct val="115000"/>
                        </a:lnSpc>
                        <a:spcBef>
                          <a:spcPts val="1001"/>
                        </a:spcBef>
                      </a:pPr>
                      <a:r>
                        <a:rPr lang="pt-BR" sz="2000" b="0" strike="noStrike" spc="-1" dirty="0">
                          <a:ln>
                            <a:noFill/>
                          </a:ln>
                          <a:solidFill>
                            <a:srgbClr val="000000"/>
                          </a:solidFill>
                          <a:latin typeface="Calibri" pitchFamily="34" charset="0"/>
                          <a:ea typeface="Times New Roman"/>
                        </a:rPr>
                        <a:t> Municipal</a:t>
                      </a:r>
                      <a:endParaRPr lang="pt-BR" sz="2000" b="0" strike="noStrike" spc="-1" dirty="0">
                        <a:ln>
                          <a:noFill/>
                        </a:ln>
                        <a:latin typeface="Calibri" pitchFamily="34" charset="0"/>
                      </a:endParaRPr>
                    </a:p>
                  </a:txBody>
                  <a:tcPr marL="44280" marR="4428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lnSpc>
                          <a:spcPct val="115000"/>
                        </a:lnSpc>
                        <a:spcBef>
                          <a:spcPts val="1001"/>
                        </a:spcBef>
                      </a:pPr>
                      <a:r>
                        <a:rPr lang="pt-BR" sz="2000" b="0" strike="noStrike" kern="1200" spc="-1" dirty="0">
                          <a:ln>
                            <a:noFill/>
                          </a:ln>
                          <a:solidFill>
                            <a:schemeClr val="tx1"/>
                          </a:solidFill>
                          <a:latin typeface="Calibri" panose="020F0502020204030204" pitchFamily="34" charset="0"/>
                          <a:ea typeface="Times New Roman"/>
                          <a:cs typeface="Calibri" panose="020F0502020204030204" pitchFamily="34" charset="0"/>
                        </a:rPr>
                        <a:t>15.606.515</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lnSpc>
                          <a:spcPct val="115000"/>
                        </a:lnSpc>
                        <a:spcBef>
                          <a:spcPts val="1001"/>
                        </a:spcBef>
                      </a:pPr>
                      <a:r>
                        <a:rPr lang="pt-BR" sz="2000" b="0" strike="noStrike" kern="1200" spc="-1" dirty="0">
                          <a:ln>
                            <a:noFill/>
                          </a:ln>
                          <a:solidFill>
                            <a:schemeClr val="tx1"/>
                          </a:solidFill>
                          <a:latin typeface="Calibri" panose="020F0502020204030204" pitchFamily="34" charset="0"/>
                          <a:ea typeface="Times New Roman"/>
                          <a:cs typeface="Calibri" panose="020F0502020204030204" pitchFamily="34" charset="0"/>
                        </a:rPr>
                        <a:t>7.253.968</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15000"/>
                        </a:lnSpc>
                        <a:spcBef>
                          <a:spcPts val="1001"/>
                        </a:spcBef>
                        <a:spcAft>
                          <a:spcPts val="0"/>
                        </a:spcAft>
                        <a:buClrTx/>
                        <a:buSzTx/>
                        <a:buFontTx/>
                        <a:buNone/>
                        <a:tabLst/>
                        <a:defRPr/>
                      </a:pPr>
                      <a:r>
                        <a:rPr lang="pt-BR" sz="2000" b="1" strike="noStrike" kern="1200" spc="-1" dirty="0">
                          <a:ln>
                            <a:noFill/>
                          </a:ln>
                          <a:solidFill>
                            <a:schemeClr val="tx1"/>
                          </a:solidFill>
                          <a:latin typeface="Calibri" panose="020F0502020204030204" pitchFamily="34" charset="0"/>
                          <a:ea typeface="Times New Roman"/>
                          <a:cs typeface="Calibri" panose="020F0502020204030204" pitchFamily="34" charset="0"/>
                        </a:rPr>
                        <a:t>9.175.968</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9102956"/>
                  </a:ext>
                </a:extLst>
              </a:tr>
              <a:tr h="1015401">
                <a:tc>
                  <a:txBody>
                    <a:bodyPr/>
                    <a:lstStyle/>
                    <a:p>
                      <a:pPr>
                        <a:lnSpc>
                          <a:spcPct val="115000"/>
                        </a:lnSpc>
                        <a:spcBef>
                          <a:spcPts val="1001"/>
                        </a:spcBef>
                      </a:pPr>
                      <a:r>
                        <a:rPr lang="pt-BR" sz="2000" b="0" strike="noStrike" spc="-1" dirty="0">
                          <a:ln>
                            <a:noFill/>
                          </a:ln>
                          <a:latin typeface="Calibri" pitchFamily="34" charset="0"/>
                        </a:rPr>
                        <a:t>Total</a:t>
                      </a:r>
                    </a:p>
                  </a:txBody>
                  <a:tcPr marL="44280" marR="4428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b" latinLnBrk="0" hangingPunct="1">
                        <a:lnSpc>
                          <a:spcPct val="115000"/>
                        </a:lnSpc>
                        <a:spcBef>
                          <a:spcPts val="1001"/>
                        </a:spcBef>
                      </a:pPr>
                      <a:r>
                        <a:rPr lang="pt-BR" sz="2000" b="0" strike="noStrike" kern="1200" spc="-1" dirty="0">
                          <a:ln>
                            <a:noFill/>
                          </a:ln>
                          <a:solidFill>
                            <a:schemeClr val="tx1"/>
                          </a:solidFill>
                          <a:latin typeface="Calibri" panose="020F0502020204030204" pitchFamily="34" charset="0"/>
                          <a:ea typeface="Times New Roman"/>
                          <a:cs typeface="Calibri" panose="020F0502020204030204" pitchFamily="34" charset="0"/>
                        </a:rPr>
                        <a:t>30.511.426</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b" latinLnBrk="0" hangingPunct="1">
                        <a:lnSpc>
                          <a:spcPct val="115000"/>
                        </a:lnSpc>
                        <a:spcBef>
                          <a:spcPts val="1001"/>
                        </a:spcBef>
                      </a:pPr>
                      <a:r>
                        <a:rPr lang="pt-BR" sz="2000" b="0" strike="noStrike" kern="1200" spc="-1" dirty="0">
                          <a:ln>
                            <a:noFill/>
                          </a:ln>
                          <a:solidFill>
                            <a:schemeClr val="tx1"/>
                          </a:solidFill>
                          <a:latin typeface="Calibri" panose="020F0502020204030204" pitchFamily="34" charset="0"/>
                          <a:ea typeface="Times New Roman"/>
                          <a:cs typeface="Calibri" panose="020F0502020204030204" pitchFamily="34" charset="0"/>
                        </a:rPr>
                        <a:t>21.388.106</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b" latinLnBrk="0" hangingPunct="1">
                        <a:lnSpc>
                          <a:spcPct val="115000"/>
                        </a:lnSpc>
                        <a:spcBef>
                          <a:spcPts val="1001"/>
                        </a:spcBef>
                        <a:spcAft>
                          <a:spcPts val="0"/>
                        </a:spcAft>
                        <a:buClrTx/>
                        <a:buSzTx/>
                        <a:buFontTx/>
                        <a:buNone/>
                        <a:tabLst/>
                        <a:defRPr/>
                      </a:pPr>
                      <a:r>
                        <a:rPr lang="pt-BR" sz="2000" b="1" strike="noStrike" kern="1200" spc="-1" dirty="0">
                          <a:ln>
                            <a:noFill/>
                          </a:ln>
                          <a:solidFill>
                            <a:schemeClr val="tx1"/>
                          </a:solidFill>
                          <a:latin typeface="Calibri" panose="020F0502020204030204" pitchFamily="34" charset="0"/>
                          <a:ea typeface="Times New Roman"/>
                          <a:cs typeface="Calibri" panose="020F0502020204030204" pitchFamily="34" charset="0"/>
                        </a:rPr>
                        <a:t>25.162.521</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96877503"/>
                  </a:ext>
                </a:extLst>
              </a:tr>
            </a:tbl>
          </a:graphicData>
        </a:graphic>
      </p:graphicFrame>
    </p:spTree>
    <p:extLst>
      <p:ext uri="{BB962C8B-B14F-4D97-AF65-F5344CB8AC3E}">
        <p14:creationId xmlns:p14="http://schemas.microsoft.com/office/powerpoint/2010/main" val="60722720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GTI Sesa</a:t>
            </a:r>
            <a:endParaRPr lang="pt-BR" sz="1200" dirty="0"/>
          </a:p>
        </p:txBody>
      </p:sp>
      <p:pic>
        <p:nvPicPr>
          <p:cNvPr id="374" name="Imagem 6"/>
          <p:cNvPicPr/>
          <p:nvPr/>
        </p:nvPicPr>
        <p:blipFill>
          <a:blip r:embed="rId2" cstate="print"/>
          <a:srcRect l="12634" r="15820"/>
          <a:stretch/>
        </p:blipFill>
        <p:spPr>
          <a:xfrm>
            <a:off x="7885888" y="180360"/>
            <a:ext cx="718560" cy="718560"/>
          </a:xfrm>
          <a:prstGeom prst="rect">
            <a:avLst/>
          </a:prstGeom>
          <a:ln>
            <a:noFill/>
          </a:ln>
        </p:spPr>
      </p:pic>
      <p:sp>
        <p:nvSpPr>
          <p:cNvPr id="377" name="CustomShape 4"/>
          <p:cNvSpPr/>
          <p:nvPr/>
        </p:nvSpPr>
        <p:spPr>
          <a:xfrm>
            <a:off x="435464" y="6550200"/>
            <a:ext cx="2912400" cy="27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1200" b="0" strike="noStrike" spc="-1" dirty="0">
              <a:latin typeface="Arial"/>
            </a:endParaRPr>
          </a:p>
        </p:txBody>
      </p:sp>
      <p:sp>
        <p:nvSpPr>
          <p:cNvPr id="378" name="Line 5"/>
          <p:cNvSpPr/>
          <p:nvPr/>
        </p:nvSpPr>
        <p:spPr>
          <a:xfrm>
            <a:off x="512522" y="1382465"/>
            <a:ext cx="8091926" cy="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txBody>
          <a:bodyPr/>
          <a:lstStyle/>
          <a:p>
            <a:endParaRPr lang="pt-BR" dirty="0"/>
          </a:p>
        </p:txBody>
      </p:sp>
      <p:sp>
        <p:nvSpPr>
          <p:cNvPr id="8" name="CustomShape 2"/>
          <p:cNvSpPr/>
          <p:nvPr/>
        </p:nvSpPr>
        <p:spPr>
          <a:xfrm>
            <a:off x="471440" y="35999"/>
            <a:ext cx="7788536" cy="13602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IT4CIO|4Network</a:t>
            </a:r>
          </a:p>
          <a:p>
            <a:pPr>
              <a:lnSpc>
                <a:spcPts val="3200"/>
              </a:lnSpc>
            </a:pPr>
            <a:r>
              <a:rPr lang="pt-BR" sz="2400" spc="-1" dirty="0">
                <a:solidFill>
                  <a:srgbClr val="0070C0"/>
                </a:solidFill>
                <a:latin typeface="Calibri" pitchFamily="34" charset="0"/>
              </a:rPr>
              <a:t>Apresentação do e-SUS VS como um dos 6 finalistas da premiação.</a:t>
            </a:r>
          </a:p>
        </p:txBody>
      </p:sp>
      <p:pic>
        <p:nvPicPr>
          <p:cNvPr id="3" name="Imagem 2">
            <a:extLst>
              <a:ext uri="{FF2B5EF4-FFF2-40B4-BE49-F238E27FC236}">
                <a16:creationId xmlns:a16="http://schemas.microsoft.com/office/drawing/2014/main" id="{D6EE00A6-453E-4028-BEAE-79A63382DCCA}"/>
              </a:ext>
            </a:extLst>
          </p:cNvPr>
          <p:cNvPicPr>
            <a:picLocks noChangeAspect="1"/>
          </p:cNvPicPr>
          <p:nvPr/>
        </p:nvPicPr>
        <p:blipFill>
          <a:blip r:embed="rId3"/>
          <a:stretch>
            <a:fillRect/>
          </a:stretch>
        </p:blipFill>
        <p:spPr>
          <a:xfrm>
            <a:off x="512522" y="1561215"/>
            <a:ext cx="2808312" cy="4587335"/>
          </a:xfrm>
          <a:prstGeom prst="rect">
            <a:avLst/>
          </a:prstGeom>
        </p:spPr>
      </p:pic>
      <p:pic>
        <p:nvPicPr>
          <p:cNvPr id="4" name="Imagem 3">
            <a:extLst>
              <a:ext uri="{FF2B5EF4-FFF2-40B4-BE49-F238E27FC236}">
                <a16:creationId xmlns:a16="http://schemas.microsoft.com/office/drawing/2014/main" id="{04B4D770-6C5B-431A-8184-C3DDD2B8FB57}"/>
              </a:ext>
            </a:extLst>
          </p:cNvPr>
          <p:cNvPicPr>
            <a:picLocks noChangeAspect="1"/>
          </p:cNvPicPr>
          <p:nvPr/>
        </p:nvPicPr>
        <p:blipFill>
          <a:blip r:embed="rId4"/>
          <a:stretch>
            <a:fillRect/>
          </a:stretch>
        </p:blipFill>
        <p:spPr>
          <a:xfrm>
            <a:off x="3663126" y="2069128"/>
            <a:ext cx="4941322" cy="2999496"/>
          </a:xfrm>
          <a:prstGeom prst="rect">
            <a:avLst/>
          </a:prstGeom>
        </p:spPr>
      </p:pic>
      <p:sp>
        <p:nvSpPr>
          <p:cNvPr id="2" name="AutoShape 2">
            <a:extLst>
              <a:ext uri="{FF2B5EF4-FFF2-40B4-BE49-F238E27FC236}">
                <a16:creationId xmlns:a16="http://schemas.microsoft.com/office/drawing/2014/main" id="{461CC902-E4E9-496E-BBB8-7FE07A6B9B5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40928405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15" name="Imagem 6"/>
          <p:cNvPicPr/>
          <p:nvPr/>
        </p:nvPicPr>
        <p:blipFill>
          <a:blip r:embed="rId3" cstate="print"/>
          <a:stretch/>
        </p:blipFill>
        <p:spPr>
          <a:xfrm>
            <a:off x="-3960" y="0"/>
            <a:ext cx="9142560" cy="6889611"/>
          </a:xfrm>
          <a:prstGeom prst="rect">
            <a:avLst/>
          </a:prstGeom>
          <a:ln w="9360">
            <a:noFill/>
          </a:ln>
        </p:spPr>
      </p:pic>
      <p:sp>
        <p:nvSpPr>
          <p:cNvPr id="216" name="CustomShape 1"/>
          <p:cNvSpPr/>
          <p:nvPr/>
        </p:nvSpPr>
        <p:spPr>
          <a:xfrm>
            <a:off x="-108520" y="2420888"/>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r>
              <a:rPr lang="pt-BR" sz="5400" b="1" strike="noStrike" spc="-1" dirty="0">
                <a:solidFill>
                  <a:srgbClr val="FFFFFF"/>
                </a:solidFill>
                <a:latin typeface="Calibri"/>
              </a:rPr>
              <a:t>ICEPi – Ensino, </a:t>
            </a:r>
            <a:r>
              <a:rPr lang="pt-BR" sz="5400" b="1" strike="noStrike" spc="-1" dirty="0">
                <a:solidFill>
                  <a:srgbClr val="FFFFFF"/>
                </a:solidFill>
                <a:latin typeface="Calibri"/>
                <a:ea typeface="DejaVu Sans"/>
              </a:rPr>
              <a:t>Pesquisa</a:t>
            </a:r>
            <a:r>
              <a:rPr lang="pt-BR" sz="5400" b="1" spc="-1" dirty="0">
                <a:solidFill>
                  <a:srgbClr val="FFFFFF"/>
                </a:solidFill>
                <a:latin typeface="Calibri"/>
                <a:ea typeface="DejaVu Sans"/>
              </a:rPr>
              <a:t> e </a:t>
            </a:r>
            <a:r>
              <a:rPr lang="pt-BR" sz="5400" b="1" spc="-1" dirty="0" err="1">
                <a:solidFill>
                  <a:srgbClr val="FFFFFF"/>
                </a:solidFill>
                <a:latin typeface="Calibri"/>
                <a:ea typeface="DejaVu Sans"/>
              </a:rPr>
              <a:t>Invovação</a:t>
            </a:r>
            <a:endParaRPr lang="pt-BR" sz="5400" b="1" strike="noStrike" spc="-1" dirty="0">
              <a:solidFill>
                <a:srgbClr val="FFFFFF"/>
              </a:solidFill>
              <a:latin typeface="Calibri"/>
              <a:ea typeface="DejaVu Sans"/>
            </a:endParaRPr>
          </a:p>
          <a:p>
            <a:pPr algn="ctr">
              <a:lnSpc>
                <a:spcPct val="100000"/>
              </a:lnSpc>
            </a:pPr>
            <a:endParaRPr lang="pt-BR" sz="5400" b="1" spc="-1" dirty="0">
              <a:solidFill>
                <a:srgbClr val="FFFFFF"/>
              </a:solidFill>
              <a:latin typeface="Calibri"/>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217"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3756726657"/>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repl">
                                        <p:cTn id="7" dur="500" fill="hold"/>
                                        <p:tgtEl>
                                          <p:spTgt spid="214"/>
                                        </p:tgtEl>
                                        <p:attrNameLst>
                                          <p:attrName>ppt_x</p:attrName>
                                        </p:attrNameLst>
                                      </p:cBhvr>
                                      <p:tavLst>
                                        <p:tav tm="0">
                                          <p:val>
                                            <p:strVal val="0-#ppt_w/2"/>
                                          </p:val>
                                        </p:tav>
                                        <p:tav tm="100000">
                                          <p:val>
                                            <p:strVal val="#ppt_x"/>
                                          </p:val>
                                        </p:tav>
                                      </p:tavLst>
                                    </p:anim>
                                    <p:anim calcmode="lin" valueType="num">
                                      <p:cBhvr additive="repl">
                                        <p:cTn id="8" dur="500" fill="hold"/>
                                        <p:tgtEl>
                                          <p:spTgt spid="2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pic>
        <p:nvPicPr>
          <p:cNvPr id="16" name="Imagem 6"/>
          <p:cNvPicPr/>
          <p:nvPr/>
        </p:nvPicPr>
        <p:blipFill>
          <a:blip r:embed="rId2" cstate="print"/>
          <a:srcRect l="12634" r="15820"/>
          <a:stretch/>
        </p:blipFill>
        <p:spPr>
          <a:xfrm>
            <a:off x="7885888" y="180360"/>
            <a:ext cx="718560" cy="718560"/>
          </a:xfrm>
          <a:prstGeom prst="rect">
            <a:avLst/>
          </a:prstGeom>
          <a:ln>
            <a:noFill/>
          </a:ln>
        </p:spPr>
      </p:pic>
      <p:sp>
        <p:nvSpPr>
          <p:cNvPr id="18"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err="1">
                <a:solidFill>
                  <a:srgbClr val="0070C0"/>
                </a:solidFill>
                <a:latin typeface="Calibri"/>
                <a:ea typeface="DejaVu Sans"/>
              </a:rPr>
              <a:t>ICEPi</a:t>
            </a:r>
            <a:r>
              <a:rPr lang="pt-BR" sz="3600" b="1" strike="noStrike" spc="-41" dirty="0">
                <a:solidFill>
                  <a:srgbClr val="0070C0"/>
                </a:solidFill>
                <a:latin typeface="Calibri"/>
                <a:ea typeface="DejaVu Sans"/>
              </a:rPr>
              <a:t> – Qualifica APS</a:t>
            </a:r>
            <a:endParaRPr lang="pt-BR" sz="3600" b="0" strike="noStrike" spc="-1" dirty="0">
              <a:solidFill>
                <a:srgbClr val="FF0000"/>
              </a:solidFill>
              <a:latin typeface="Arial"/>
            </a:endParaRPr>
          </a:p>
        </p:txBody>
      </p:sp>
      <p:sp>
        <p:nvSpPr>
          <p:cNvPr id="19"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0" name="CaixaDeTexto 19">
            <a:extLst>
              <a:ext uri="{FF2B5EF4-FFF2-40B4-BE49-F238E27FC236}">
                <a16:creationId xmlns:a16="http://schemas.microsoft.com/office/drawing/2014/main" id="{145B8BD8-04F5-4371-888E-B29972EF2E22}"/>
              </a:ext>
            </a:extLst>
          </p:cNvPr>
          <p:cNvSpPr txBox="1"/>
          <p:nvPr/>
        </p:nvSpPr>
        <p:spPr>
          <a:xfrm>
            <a:off x="468304" y="1124744"/>
            <a:ext cx="8136144" cy="2451953"/>
          </a:xfrm>
          <a:prstGeom prst="rect">
            <a:avLst/>
          </a:prstGeom>
          <a:noFill/>
        </p:spPr>
        <p:txBody>
          <a:bodyPr wrap="square">
            <a:spAutoFit/>
          </a:bodyPr>
          <a:lstStyle/>
          <a:p>
            <a:pPr marL="180000" indent="-180000" algn="ctr" fontAlgn="ctr">
              <a:spcBef>
                <a:spcPts val="1000"/>
              </a:spcBef>
              <a:buClr>
                <a:srgbClr val="0070C0"/>
              </a:buClr>
              <a:buFont typeface="Arial" panose="020B0604020202020204" pitchFamily="34" charset="0"/>
              <a:buChar char="•"/>
            </a:pPr>
            <a:r>
              <a:rPr lang="pt-BR" sz="2400" b="1" dirty="0">
                <a:solidFill>
                  <a:srgbClr val="000000"/>
                </a:solidFill>
                <a:latin typeface="Calibri" pitchFamily="34" charset="0"/>
              </a:rPr>
              <a:t>972</a:t>
            </a:r>
            <a:r>
              <a:rPr lang="pt-BR" sz="2400" dirty="0">
                <a:solidFill>
                  <a:srgbClr val="000000"/>
                </a:solidFill>
                <a:latin typeface="Calibri" pitchFamily="34" charset="0"/>
              </a:rPr>
              <a:t> profissionais em formação </a:t>
            </a:r>
          </a:p>
          <a:p>
            <a:pPr marL="180000" indent="-180000" algn="ctr" fontAlgn="ctr">
              <a:spcBef>
                <a:spcPts val="1000"/>
              </a:spcBef>
              <a:buClr>
                <a:srgbClr val="0070C0"/>
              </a:buClr>
              <a:buFont typeface="Arial" panose="020B0604020202020204" pitchFamily="34" charset="0"/>
              <a:buChar char="•"/>
            </a:pPr>
            <a:r>
              <a:rPr lang="pt-BR" sz="2400" b="1" dirty="0">
                <a:solidFill>
                  <a:srgbClr val="000000"/>
                </a:solidFill>
                <a:latin typeface="Calibri" pitchFamily="34" charset="0"/>
              </a:rPr>
              <a:t>69</a:t>
            </a:r>
            <a:r>
              <a:rPr lang="pt-BR" sz="2400" dirty="0">
                <a:solidFill>
                  <a:srgbClr val="000000"/>
                </a:solidFill>
                <a:latin typeface="Calibri" pitchFamily="34" charset="0"/>
              </a:rPr>
              <a:t> municípios</a:t>
            </a:r>
          </a:p>
          <a:p>
            <a:pPr marL="180000" indent="-180000" algn="ctr" fontAlgn="ctr">
              <a:spcBef>
                <a:spcPts val="1000"/>
              </a:spcBef>
              <a:buClr>
                <a:srgbClr val="0070C0"/>
              </a:buClr>
              <a:buFont typeface="Arial" panose="020B0604020202020204" pitchFamily="34" charset="0"/>
              <a:buChar char="•"/>
            </a:pPr>
            <a:r>
              <a:rPr lang="pt-BR" sz="2400" b="1" dirty="0">
                <a:solidFill>
                  <a:srgbClr val="000000"/>
                </a:solidFill>
                <a:latin typeface="Calibri" pitchFamily="34" charset="0"/>
              </a:rPr>
              <a:t>397 </a:t>
            </a:r>
            <a:r>
              <a:rPr lang="pt-BR" sz="2400" dirty="0">
                <a:solidFill>
                  <a:srgbClr val="000000"/>
                </a:solidFill>
                <a:latin typeface="Calibri" pitchFamily="34" charset="0"/>
              </a:rPr>
              <a:t>equipes de saúde (ESF/eAP) </a:t>
            </a:r>
          </a:p>
          <a:p>
            <a:pPr marL="180000" indent="-180000" algn="ctr" fontAlgn="ctr">
              <a:spcBef>
                <a:spcPts val="1000"/>
              </a:spcBef>
              <a:buClr>
                <a:srgbClr val="0070C0"/>
              </a:buClr>
              <a:buFont typeface="Arial" panose="020B0604020202020204" pitchFamily="34" charset="0"/>
              <a:buChar char="•"/>
            </a:pPr>
            <a:r>
              <a:rPr lang="pt-BR" sz="2400" b="1" dirty="0">
                <a:solidFill>
                  <a:srgbClr val="000000"/>
                </a:solidFill>
                <a:latin typeface="Calibri" pitchFamily="34" charset="0"/>
              </a:rPr>
              <a:t>155</a:t>
            </a:r>
            <a:r>
              <a:rPr lang="pt-BR" sz="2400" dirty="0">
                <a:solidFill>
                  <a:srgbClr val="000000"/>
                </a:solidFill>
                <a:latin typeface="Calibri" pitchFamily="34" charset="0"/>
              </a:rPr>
              <a:t> equipes de Saúde Bucal</a:t>
            </a:r>
          </a:p>
          <a:p>
            <a:pPr marL="180000" indent="-180000" fontAlgn="ctr">
              <a:spcBef>
                <a:spcPts val="1000"/>
              </a:spcBef>
              <a:buClr>
                <a:srgbClr val="0070C0"/>
              </a:buClr>
              <a:buFont typeface="Arial" panose="020B0604020202020204" pitchFamily="34" charset="0"/>
              <a:buChar char="•"/>
            </a:pPr>
            <a:endParaRPr lang="pt-BR" sz="2400" dirty="0">
              <a:solidFill>
                <a:srgbClr val="000000"/>
              </a:solidFill>
              <a:latin typeface="Calibri" pitchFamily="34" charset="0"/>
            </a:endParaRPr>
          </a:p>
        </p:txBody>
      </p:sp>
      <p:graphicFrame>
        <p:nvGraphicFramePr>
          <p:cNvPr id="4" name="Gráfico 3">
            <a:extLst>
              <a:ext uri="{FF2B5EF4-FFF2-40B4-BE49-F238E27FC236}">
                <a16:creationId xmlns:a16="http://schemas.microsoft.com/office/drawing/2014/main" id="{D6445ABC-9831-4E65-B5E9-940B245C0A73}"/>
              </a:ext>
            </a:extLst>
          </p:cNvPr>
          <p:cNvGraphicFramePr/>
          <p:nvPr>
            <p:extLst>
              <p:ext uri="{D42A27DB-BD31-4B8C-83A1-F6EECF244321}">
                <p14:modId xmlns:p14="http://schemas.microsoft.com/office/powerpoint/2010/main" val="1200978535"/>
              </p:ext>
            </p:extLst>
          </p:nvPr>
        </p:nvGraphicFramePr>
        <p:xfrm>
          <a:off x="1763688" y="3068960"/>
          <a:ext cx="4710020" cy="33026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596544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pic>
        <p:nvPicPr>
          <p:cNvPr id="16" name="Imagem 6"/>
          <p:cNvPicPr/>
          <p:nvPr/>
        </p:nvPicPr>
        <p:blipFill>
          <a:blip r:embed="rId2" cstate="print"/>
          <a:srcRect l="12634" r="15820"/>
          <a:stretch/>
        </p:blipFill>
        <p:spPr>
          <a:xfrm>
            <a:off x="7885888" y="180360"/>
            <a:ext cx="718560" cy="718560"/>
          </a:xfrm>
          <a:prstGeom prst="rect">
            <a:avLst/>
          </a:prstGeom>
          <a:ln>
            <a:noFill/>
          </a:ln>
        </p:spPr>
      </p:pic>
      <p:sp>
        <p:nvSpPr>
          <p:cNvPr id="18" name="CustomShape 2"/>
          <p:cNvSpPr/>
          <p:nvPr/>
        </p:nvSpPr>
        <p:spPr>
          <a:xfrm>
            <a:off x="471416" y="271184"/>
            <a:ext cx="7430016"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85000" lnSpcReduction="20000"/>
          </a:bodyPr>
          <a:lstStyle/>
          <a:p>
            <a:pPr>
              <a:lnSpc>
                <a:spcPct val="85000"/>
              </a:lnSpc>
            </a:pPr>
            <a:r>
              <a:rPr lang="pt-BR" sz="3600" b="1" strike="noStrike" spc="-41" dirty="0" err="1">
                <a:solidFill>
                  <a:srgbClr val="0070C0"/>
                </a:solidFill>
                <a:latin typeface="Calibri"/>
                <a:ea typeface="DejaVu Sans"/>
              </a:rPr>
              <a:t>ICEPi</a:t>
            </a:r>
            <a:r>
              <a:rPr lang="pt-BR" sz="3600" b="1" strike="noStrike" spc="-41" dirty="0">
                <a:solidFill>
                  <a:srgbClr val="0070C0"/>
                </a:solidFill>
                <a:latin typeface="Calibri"/>
                <a:ea typeface="DejaVu Sans"/>
              </a:rPr>
              <a:t> – Residências médicas e multiprofissionais</a:t>
            </a:r>
            <a:endParaRPr lang="pt-BR" sz="3600" b="0" strike="noStrike" spc="-1" dirty="0">
              <a:solidFill>
                <a:srgbClr val="FF0000"/>
              </a:solidFill>
              <a:latin typeface="Arial"/>
            </a:endParaRPr>
          </a:p>
        </p:txBody>
      </p:sp>
      <p:sp>
        <p:nvSpPr>
          <p:cNvPr id="19"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graphicFrame>
        <p:nvGraphicFramePr>
          <p:cNvPr id="4" name="Gráfico 3">
            <a:extLst>
              <a:ext uri="{FF2B5EF4-FFF2-40B4-BE49-F238E27FC236}">
                <a16:creationId xmlns:a16="http://schemas.microsoft.com/office/drawing/2014/main" id="{D6445ABC-9831-4E65-B5E9-940B245C0A73}"/>
              </a:ext>
            </a:extLst>
          </p:cNvPr>
          <p:cNvGraphicFramePr/>
          <p:nvPr/>
        </p:nvGraphicFramePr>
        <p:xfrm>
          <a:off x="602176" y="1136272"/>
          <a:ext cx="3888704" cy="28496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a:extLst>
              <a:ext uri="{FF2B5EF4-FFF2-40B4-BE49-F238E27FC236}">
                <a16:creationId xmlns:a16="http://schemas.microsoft.com/office/drawing/2014/main" id="{E22D9033-F3D9-4816-B55E-124495F6D9A5}"/>
              </a:ext>
            </a:extLst>
          </p:cNvPr>
          <p:cNvGraphicFramePr/>
          <p:nvPr/>
        </p:nvGraphicFramePr>
        <p:xfrm>
          <a:off x="4643656" y="1125568"/>
          <a:ext cx="3888704" cy="2849603"/>
        </p:xfrm>
        <a:graphic>
          <a:graphicData uri="http://schemas.openxmlformats.org/drawingml/2006/chart">
            <c:chart xmlns:c="http://schemas.openxmlformats.org/drawingml/2006/chart" xmlns:r="http://schemas.openxmlformats.org/officeDocument/2006/relationships" r:id="rId4"/>
          </a:graphicData>
        </a:graphic>
      </p:graphicFrame>
      <p:sp>
        <p:nvSpPr>
          <p:cNvPr id="9" name="CaixaDeTexto 8">
            <a:extLst>
              <a:ext uri="{FF2B5EF4-FFF2-40B4-BE49-F238E27FC236}">
                <a16:creationId xmlns:a16="http://schemas.microsoft.com/office/drawing/2014/main" id="{FC725F4C-20F0-424A-B789-D723D45D90F9}"/>
              </a:ext>
            </a:extLst>
          </p:cNvPr>
          <p:cNvSpPr txBox="1"/>
          <p:nvPr/>
        </p:nvSpPr>
        <p:spPr>
          <a:xfrm>
            <a:off x="541072" y="4061362"/>
            <a:ext cx="7704096" cy="2267287"/>
          </a:xfrm>
          <a:prstGeom prst="rect">
            <a:avLst/>
          </a:prstGeom>
          <a:noFill/>
        </p:spPr>
        <p:txBody>
          <a:bodyPr wrap="square">
            <a:spAutoFit/>
          </a:bodyPr>
          <a:lstStyle/>
          <a:p>
            <a:pPr marL="180000" indent="-180000" fontAlgn="ctr">
              <a:spcBef>
                <a:spcPts val="1000"/>
              </a:spcBef>
              <a:buClr>
                <a:srgbClr val="0070C0"/>
              </a:buClr>
              <a:buFont typeface="Arial" panose="020B0604020202020204" pitchFamily="34" charset="0"/>
              <a:buChar char="•"/>
            </a:pPr>
            <a:endParaRPr lang="pt-BR" dirty="0">
              <a:solidFill>
                <a:srgbClr val="000000"/>
              </a:solidFill>
              <a:latin typeface="Calibri" pitchFamily="34" charset="0"/>
            </a:endParaRPr>
          </a:p>
          <a:p>
            <a:pPr marL="180000" indent="-180000" fontAlgn="ctr">
              <a:spcBef>
                <a:spcPts val="1000"/>
              </a:spcBef>
              <a:buClr>
                <a:srgbClr val="0070C0"/>
              </a:buClr>
              <a:buFont typeface="Arial" panose="020B0604020202020204" pitchFamily="34" charset="0"/>
              <a:buChar char="•"/>
            </a:pPr>
            <a:r>
              <a:rPr lang="pt-BR" b="1" dirty="0">
                <a:solidFill>
                  <a:srgbClr val="000000"/>
                </a:solidFill>
                <a:latin typeface="+mj-lt"/>
              </a:rPr>
              <a:t>8 Programas</a:t>
            </a:r>
          </a:p>
          <a:p>
            <a:pPr marL="180000" indent="-180000">
              <a:spcBef>
                <a:spcPts val="1000"/>
              </a:spcBef>
              <a:buClr>
                <a:srgbClr val="0070C0"/>
              </a:buClr>
              <a:buSzPct val="100000"/>
              <a:buFont typeface="Arial" panose="020B0604020202020204" pitchFamily="34" charset="0"/>
              <a:buChar char="•"/>
              <a:tabLst>
                <a:tab pos="457200" algn="l"/>
              </a:tabLst>
            </a:pPr>
            <a:r>
              <a:rPr lang="pt-BR" b="1" dirty="0">
                <a:solidFill>
                  <a:srgbClr val="000000"/>
                </a:solidFill>
                <a:latin typeface="+mj-lt"/>
              </a:rPr>
              <a:t>9 Municípios atendidos </a:t>
            </a:r>
            <a:r>
              <a:rPr lang="pt-BR" dirty="0">
                <a:solidFill>
                  <a:srgbClr val="000000"/>
                </a:solidFill>
                <a:latin typeface="Calibri" pitchFamily="34" charset="0"/>
              </a:rPr>
              <a:t>(Vitória, São Mateus, Colatina, Aracruz, Cariacica, Vila Velha, Serra, Cachoeiro de Itapemirim, Jerônimo Monteiro)</a:t>
            </a:r>
          </a:p>
          <a:p>
            <a:pPr marL="180000" indent="-180000" algn="ctr">
              <a:spcBef>
                <a:spcPts val="1000"/>
              </a:spcBef>
              <a:buClr>
                <a:srgbClr val="0070C0"/>
              </a:buClr>
              <a:buSzPct val="100000"/>
              <a:buFont typeface="Arial" panose="020B0604020202020204" pitchFamily="34" charset="0"/>
              <a:buChar char="•"/>
              <a:tabLst>
                <a:tab pos="457200" algn="l"/>
              </a:tabLst>
            </a:pPr>
            <a:r>
              <a:rPr lang="pt-BR" b="1" dirty="0">
                <a:solidFill>
                  <a:srgbClr val="000000"/>
                </a:solidFill>
                <a:latin typeface="Calibri" pitchFamily="34" charset="0"/>
              </a:rPr>
              <a:t>A residência acontece 80% no cenário de prática</a:t>
            </a:r>
            <a:endParaRPr lang="pt-BR" dirty="0">
              <a:solidFill>
                <a:srgbClr val="26617B"/>
              </a:solidFill>
              <a:latin typeface="Calibri" pitchFamily="34" charset="0"/>
              <a:cs typeface="Segoe UI" panose="020B0502040204020203" pitchFamily="34" charset="0"/>
            </a:endParaRPr>
          </a:p>
          <a:p>
            <a:pPr marL="180000" indent="-180000" fontAlgn="ctr">
              <a:spcBef>
                <a:spcPts val="1000"/>
              </a:spcBef>
              <a:buClr>
                <a:srgbClr val="0070C0"/>
              </a:buClr>
              <a:buFont typeface="Arial" panose="020B0604020202020204" pitchFamily="34" charset="0"/>
              <a:buChar char="•"/>
            </a:pPr>
            <a:endParaRPr lang="pt-BR" dirty="0">
              <a:solidFill>
                <a:srgbClr val="000000"/>
              </a:solidFill>
              <a:latin typeface="Calibri" pitchFamily="34" charset="0"/>
            </a:endParaRPr>
          </a:p>
        </p:txBody>
      </p:sp>
    </p:spTree>
    <p:extLst>
      <p:ext uri="{BB962C8B-B14F-4D97-AF65-F5344CB8AC3E}">
        <p14:creationId xmlns:p14="http://schemas.microsoft.com/office/powerpoint/2010/main" val="33588732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ângulo: Cantos Arredondados 31">
            <a:extLst>
              <a:ext uri="{FF2B5EF4-FFF2-40B4-BE49-F238E27FC236}">
                <a16:creationId xmlns:a16="http://schemas.microsoft.com/office/drawing/2014/main" id="{20611E85-B935-47F2-A5B7-9DF4C579B757}"/>
              </a:ext>
            </a:extLst>
          </p:cNvPr>
          <p:cNvSpPr/>
          <p:nvPr/>
        </p:nvSpPr>
        <p:spPr>
          <a:xfrm>
            <a:off x="485128" y="1714282"/>
            <a:ext cx="8136903" cy="3946966"/>
          </a:xfrm>
          <a:prstGeom prst="roundRect">
            <a:avLst>
              <a:gd name="adj" fmla="val 234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t"/>
          <a:lstStyle/>
          <a:p>
            <a:pPr marL="285750" indent="-285750" algn="l" fontAlgn="ctr">
              <a:spcBef>
                <a:spcPts val="1000"/>
              </a:spcBef>
              <a:buFont typeface="Arial" panose="020B0604020202020204" pitchFamily="34" charset="0"/>
              <a:buChar char="•"/>
            </a:pPr>
            <a:r>
              <a:rPr lang="pt-BR" b="1" dirty="0">
                <a:solidFill>
                  <a:schemeClr val="tx1"/>
                </a:solidFill>
                <a:latin typeface="Calibri" pitchFamily="34" charset="0"/>
                <a:cs typeface="Segoe UI" panose="020B0502040204020203" pitchFamily="34" charset="0"/>
              </a:rPr>
              <a:t>Especializações</a:t>
            </a:r>
            <a:r>
              <a:rPr lang="pt-BR" dirty="0">
                <a:solidFill>
                  <a:srgbClr val="000000"/>
                </a:solidFill>
                <a:latin typeface="Calibri" pitchFamily="34" charset="0"/>
              </a:rPr>
              <a:t>: </a:t>
            </a:r>
          </a:p>
          <a:p>
            <a:pPr marL="742950" lvl="1" indent="-285750" fontAlgn="ctr">
              <a:spcBef>
                <a:spcPts val="1000"/>
              </a:spcBef>
              <a:buFont typeface="Courier New" panose="02070309020205020404" pitchFamily="49" charset="0"/>
              <a:buChar char="o"/>
            </a:pPr>
            <a:r>
              <a:rPr lang="pt-BR" b="1" dirty="0">
                <a:solidFill>
                  <a:srgbClr val="000000"/>
                </a:solidFill>
                <a:latin typeface="+mj-lt"/>
              </a:rPr>
              <a:t>Curso de Especialização Gestão em Saúde Pública com Ênfase em Interprofissionalidade</a:t>
            </a:r>
            <a:r>
              <a:rPr lang="pt-BR" b="1" dirty="0">
                <a:solidFill>
                  <a:srgbClr val="000000"/>
                </a:solidFill>
                <a:latin typeface="Calibri" pitchFamily="34" charset="0"/>
              </a:rPr>
              <a:t> - </a:t>
            </a:r>
            <a:r>
              <a:rPr lang="pt-BR" dirty="0">
                <a:solidFill>
                  <a:srgbClr val="000000"/>
                </a:solidFill>
                <a:latin typeface="Calibri" pitchFamily="34" charset="0"/>
              </a:rPr>
              <a:t> 40 vagas - início em 07/10/2021 </a:t>
            </a:r>
          </a:p>
          <a:p>
            <a:pPr marL="742950" lvl="1" indent="-285750" fontAlgn="ctr">
              <a:spcBef>
                <a:spcPts val="1000"/>
              </a:spcBef>
              <a:buFont typeface="Courier New" panose="02070309020205020404" pitchFamily="49" charset="0"/>
              <a:buChar char="o"/>
            </a:pPr>
            <a:r>
              <a:rPr lang="pt-BR" dirty="0">
                <a:solidFill>
                  <a:srgbClr val="000000"/>
                </a:solidFill>
                <a:latin typeface="Calibri" pitchFamily="34" charset="0"/>
              </a:rPr>
              <a:t>3 novos cursos de especialização credenciados : </a:t>
            </a:r>
            <a:r>
              <a:rPr lang="pt-BR" b="1" dirty="0">
                <a:solidFill>
                  <a:srgbClr val="000000"/>
                </a:solidFill>
                <a:latin typeface="Calibri" pitchFamily="34" charset="0"/>
              </a:rPr>
              <a:t>Enfermagem com Ênfase na Estratégia Saúde da Família e Comunidade, Medicina de Família e Comunidade, Odontologia com Ênfase na Estratégia Saúde da Família</a:t>
            </a:r>
            <a:r>
              <a:rPr lang="pt-BR" dirty="0">
                <a:solidFill>
                  <a:srgbClr val="000000"/>
                </a:solidFill>
                <a:latin typeface="Calibri" pitchFamily="34" charset="0"/>
              </a:rPr>
              <a:t>.</a:t>
            </a:r>
          </a:p>
          <a:p>
            <a:pPr marL="742950" lvl="1" indent="-285750" fontAlgn="ctr">
              <a:spcBef>
                <a:spcPts val="1000"/>
              </a:spcBef>
              <a:buFont typeface="Courier New" panose="02070309020205020404" pitchFamily="49" charset="0"/>
              <a:buChar char="o"/>
            </a:pPr>
            <a:r>
              <a:rPr lang="pt-BR" b="1" dirty="0">
                <a:solidFill>
                  <a:srgbClr val="000000"/>
                </a:solidFill>
                <a:latin typeface="Calibri" pitchFamily="34" charset="0"/>
              </a:rPr>
              <a:t>Especialização em Planejamento e Gestão </a:t>
            </a:r>
            <a:r>
              <a:rPr lang="pt-BR" dirty="0">
                <a:solidFill>
                  <a:srgbClr val="000000"/>
                </a:solidFill>
                <a:latin typeface="Calibri" pitchFamily="34" charset="0"/>
              </a:rPr>
              <a:t>– 120 alunos de 78 municípios – aprovado pelo Conselho Estadual de Educação – previsão de início em janeiro/22</a:t>
            </a:r>
          </a:p>
          <a:p>
            <a:pPr marL="285750" indent="-285750" algn="l" fontAlgn="ctr">
              <a:spcBef>
                <a:spcPts val="1000"/>
              </a:spcBef>
              <a:buFont typeface="Arial" panose="020B0604020202020204" pitchFamily="34" charset="0"/>
              <a:buChar char="•"/>
            </a:pPr>
            <a:r>
              <a:rPr lang="pt-BR" b="1" dirty="0">
                <a:solidFill>
                  <a:schemeClr val="tx1"/>
                </a:solidFill>
                <a:latin typeface="Calibri" pitchFamily="34" charset="0"/>
                <a:cs typeface="Segoe UI" panose="020B0502040204020203" pitchFamily="34" charset="0"/>
              </a:rPr>
              <a:t>Pesquisa no Âmbito da SESA</a:t>
            </a:r>
            <a:r>
              <a:rPr lang="pt-BR" b="1" dirty="0">
                <a:solidFill>
                  <a:srgbClr val="000000"/>
                </a:solidFill>
                <a:latin typeface="Calibri" pitchFamily="34" charset="0"/>
              </a:rPr>
              <a:t>:</a:t>
            </a:r>
            <a:r>
              <a:rPr lang="pt-BR" dirty="0">
                <a:solidFill>
                  <a:srgbClr val="000000"/>
                </a:solidFill>
                <a:latin typeface="Calibri" pitchFamily="34" charset="0"/>
              </a:rPr>
              <a:t> 160 servidores, 50 projetos e 12 grupos de pesquisa de 18 diferentes setores da SESA - credenciados no Edital 032/2021 </a:t>
            </a:r>
          </a:p>
          <a:p>
            <a:pPr marL="285750" indent="-285750" algn="l" fontAlgn="ctr">
              <a:spcBef>
                <a:spcPts val="1000"/>
              </a:spcBef>
              <a:buFont typeface="Arial" panose="020B0604020202020204" pitchFamily="34" charset="0"/>
              <a:buChar char="•"/>
            </a:pPr>
            <a:r>
              <a:rPr lang="pt-BR" b="1" dirty="0">
                <a:solidFill>
                  <a:srgbClr val="000000"/>
                </a:solidFill>
                <a:latin typeface="Calibri" pitchFamily="34" charset="0"/>
              </a:rPr>
              <a:t>Projeto Viana Vacinada: </a:t>
            </a:r>
            <a:r>
              <a:rPr lang="pt-BR" dirty="0">
                <a:solidFill>
                  <a:srgbClr val="000000"/>
                </a:solidFill>
                <a:latin typeface="Calibri" pitchFamily="34" charset="0"/>
              </a:rPr>
              <a:t>Apoio ao projeto, designação de 26 pesquisadores e aquisição de insumos</a:t>
            </a:r>
          </a:p>
          <a:p>
            <a:pPr marL="285750" indent="-285750" algn="l" fontAlgn="ctr">
              <a:spcBef>
                <a:spcPts val="1000"/>
              </a:spcBef>
              <a:buFont typeface="Arial" panose="020B0604020202020204" pitchFamily="34" charset="0"/>
              <a:buChar char="•"/>
            </a:pPr>
            <a:endParaRPr lang="pt-BR" dirty="0">
              <a:solidFill>
                <a:srgbClr val="000000"/>
              </a:solidFill>
              <a:latin typeface="Calibri" pitchFamily="34" charset="0"/>
            </a:endParaRPr>
          </a:p>
        </p:txBody>
      </p:sp>
      <p:sp>
        <p:nvSpPr>
          <p:cNvPr id="17"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764704"/>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2400" b="1" spc="-41" dirty="0">
                <a:latin typeface="Calibri"/>
              </a:rPr>
              <a:t>Ensino, Pesquisa e Inovação no SUS ES</a:t>
            </a:r>
            <a:endParaRPr lang="pt-BR" sz="2400" b="0" strike="noStrike" spc="-1" dirty="0">
              <a:latin typeface="Arial"/>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2" name="CaixaDeTexto 21">
            <a:extLst>
              <a:ext uri="{FF2B5EF4-FFF2-40B4-BE49-F238E27FC236}">
                <a16:creationId xmlns:a16="http://schemas.microsoft.com/office/drawing/2014/main" id="{145B8BD8-04F5-4371-888E-B29972EF2E22}"/>
              </a:ext>
            </a:extLst>
          </p:cNvPr>
          <p:cNvSpPr txBox="1"/>
          <p:nvPr/>
        </p:nvSpPr>
        <p:spPr>
          <a:xfrm>
            <a:off x="468304" y="260648"/>
            <a:ext cx="6623976" cy="646331"/>
          </a:xfrm>
          <a:prstGeom prst="rect">
            <a:avLst/>
          </a:prstGeom>
          <a:noFill/>
        </p:spPr>
        <p:txBody>
          <a:bodyPr wrap="square">
            <a:spAutoFit/>
          </a:bodyPr>
          <a:lstStyle/>
          <a:p>
            <a:pPr>
              <a:defRPr/>
            </a:pPr>
            <a:r>
              <a:rPr lang="pt-BR" sz="3600" b="1" dirty="0" err="1">
                <a:solidFill>
                  <a:srgbClr val="0070C0"/>
                </a:solidFill>
                <a:latin typeface="Calibri" pitchFamily="34" charset="0"/>
                <a:ea typeface="Segoe UI Black" panose="020B0A02040204020203" pitchFamily="34" charset="0"/>
                <a:cs typeface="Segoe UI" panose="020B0502040204020203" pitchFamily="34" charset="0"/>
              </a:rPr>
              <a:t>ICEPi</a:t>
            </a:r>
            <a:endParaRPr lang="pt-BR" sz="3600" b="1" dirty="0">
              <a:solidFill>
                <a:srgbClr val="0070C0"/>
              </a:solidFill>
              <a:latin typeface="Calibri" pitchFamily="34" charset="0"/>
              <a:ea typeface="Segoe UI Black" panose="020B0A02040204020203" pitchFamily="34" charset="0"/>
              <a:cs typeface="Segoe UI" panose="020B0502040204020203" pitchFamily="34" charset="0"/>
            </a:endParaRPr>
          </a:p>
        </p:txBody>
      </p:sp>
      <p:sp>
        <p:nvSpPr>
          <p:cNvPr id="10" name="CaixaDeTexto 9">
            <a:extLst>
              <a:ext uri="{FF2B5EF4-FFF2-40B4-BE49-F238E27FC236}">
                <a16:creationId xmlns:a16="http://schemas.microsoft.com/office/drawing/2014/main" id="{147A67BF-E4D3-4066-BC95-9E2C5F58E53D}"/>
              </a:ext>
            </a:extLst>
          </p:cNvPr>
          <p:cNvSpPr txBox="1"/>
          <p:nvPr/>
        </p:nvSpPr>
        <p:spPr>
          <a:xfrm>
            <a:off x="485128" y="6560512"/>
            <a:ext cx="1943353"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spTree>
    <p:extLst>
      <p:ext uri="{BB962C8B-B14F-4D97-AF65-F5344CB8AC3E}">
        <p14:creationId xmlns:p14="http://schemas.microsoft.com/office/powerpoint/2010/main" val="14741639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ângulo: Cantos Arredondados 31">
            <a:extLst>
              <a:ext uri="{FF2B5EF4-FFF2-40B4-BE49-F238E27FC236}">
                <a16:creationId xmlns:a16="http://schemas.microsoft.com/office/drawing/2014/main" id="{20611E85-B935-47F2-A5B7-9DF4C579B757}"/>
              </a:ext>
            </a:extLst>
          </p:cNvPr>
          <p:cNvSpPr/>
          <p:nvPr/>
        </p:nvSpPr>
        <p:spPr>
          <a:xfrm>
            <a:off x="502828" y="1196752"/>
            <a:ext cx="8136903" cy="1935936"/>
          </a:xfrm>
          <a:prstGeom prst="roundRect">
            <a:avLst>
              <a:gd name="adj" fmla="val 234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t"/>
          <a:lstStyle/>
          <a:p>
            <a:pPr marL="285750" indent="-285750" rtl="0">
              <a:spcBef>
                <a:spcPts val="0"/>
              </a:spcBef>
              <a:spcAft>
                <a:spcPts val="0"/>
              </a:spcAft>
              <a:buFont typeface="Wingdings" panose="05000000000000000000" pitchFamily="2" charset="2"/>
              <a:buChar char="ü"/>
            </a:pPr>
            <a:r>
              <a:rPr lang="pt-BR" dirty="0">
                <a:solidFill>
                  <a:srgbClr val="000000"/>
                </a:solidFill>
                <a:latin typeface="Calibri" pitchFamily="34" charset="0"/>
              </a:rPr>
              <a:t> acesso aos leitos hospitalares</a:t>
            </a:r>
          </a:p>
          <a:p>
            <a:pPr marL="285750" indent="-285750" rtl="0">
              <a:spcBef>
                <a:spcPts val="0"/>
              </a:spcBef>
              <a:spcAft>
                <a:spcPts val="0"/>
              </a:spcAft>
              <a:buFont typeface="Wingdings" panose="05000000000000000000" pitchFamily="2" charset="2"/>
              <a:buChar char="ü"/>
            </a:pPr>
            <a:r>
              <a:rPr lang="pt-BR" dirty="0">
                <a:solidFill>
                  <a:srgbClr val="000000"/>
                </a:solidFill>
                <a:latin typeface="Calibri" pitchFamily="34" charset="0"/>
              </a:rPr>
              <a:t>atendimento ágil e qualificado</a:t>
            </a:r>
          </a:p>
          <a:p>
            <a:pPr marL="285750" indent="-285750" rtl="0">
              <a:spcBef>
                <a:spcPts val="0"/>
              </a:spcBef>
              <a:spcAft>
                <a:spcPts val="0"/>
              </a:spcAft>
              <a:buFont typeface="Wingdings" panose="05000000000000000000" pitchFamily="2" charset="2"/>
              <a:buChar char="ü"/>
            </a:pPr>
            <a:r>
              <a:rPr lang="pt-BR" dirty="0">
                <a:solidFill>
                  <a:srgbClr val="000000"/>
                </a:solidFill>
                <a:latin typeface="Calibri" pitchFamily="34" charset="0"/>
              </a:rPr>
              <a:t>Conta com 3 projetos:</a:t>
            </a:r>
          </a:p>
          <a:p>
            <a:endParaRPr lang="pt-BR" b="1" dirty="0">
              <a:solidFill>
                <a:schemeClr val="tx1"/>
              </a:solidFill>
              <a:latin typeface="Calibri" pitchFamily="34" charset="0"/>
              <a:cs typeface="Segoe UI" panose="020B0502040204020203" pitchFamily="34" charset="0"/>
            </a:endParaRPr>
          </a:p>
          <a:p>
            <a:pPr marL="285750" indent="-285750" algn="l" fontAlgn="ctr">
              <a:spcBef>
                <a:spcPts val="1000"/>
              </a:spcBef>
              <a:buFont typeface="Arial" panose="020B0604020202020204" pitchFamily="34" charset="0"/>
              <a:buChar char="•"/>
            </a:pPr>
            <a:r>
              <a:rPr lang="pt-BR" b="1" dirty="0">
                <a:solidFill>
                  <a:schemeClr val="tx1"/>
                </a:solidFill>
                <a:latin typeface="Calibri" pitchFamily="34" charset="0"/>
                <a:cs typeface="Segoe UI" panose="020B0502040204020203" pitchFamily="34" charset="0"/>
              </a:rPr>
              <a:t>Núcleo Interno de Regulação: </a:t>
            </a:r>
            <a:r>
              <a:rPr lang="pt-BR" dirty="0">
                <a:solidFill>
                  <a:srgbClr val="000000"/>
                </a:solidFill>
                <a:latin typeface="Calibri" pitchFamily="34" charset="0"/>
              </a:rPr>
              <a:t>12 hospitais com 50 bolsistas em formação (HRAS, HDAMF, HJSN – BG,HMSA, HESVV, HINSG,HDDS, </a:t>
            </a:r>
            <a:r>
              <a:rPr lang="pt-BR">
                <a:solidFill>
                  <a:srgbClr val="000000"/>
                </a:solidFill>
                <a:latin typeface="Calibri" pitchFamily="34" charset="0"/>
              </a:rPr>
              <a:t>HEAC, HABF</a:t>
            </a:r>
            <a:r>
              <a:rPr lang="pt-BR" dirty="0">
                <a:solidFill>
                  <a:srgbClr val="000000"/>
                </a:solidFill>
                <a:latin typeface="Calibri" pitchFamily="34" charset="0"/>
              </a:rPr>
              <a:t>)</a:t>
            </a:r>
          </a:p>
          <a:p>
            <a:pPr marL="742950" lvl="1" indent="-285750" algn="just">
              <a:buFont typeface="Courier New" panose="02070309020205020404" pitchFamily="49" charset="0"/>
              <a:buChar char="o"/>
            </a:pPr>
            <a:r>
              <a:rPr lang="pt-BR" dirty="0">
                <a:solidFill>
                  <a:srgbClr val="000000"/>
                </a:solidFill>
                <a:latin typeface="Calibri" pitchFamily="34" charset="0"/>
              </a:rPr>
              <a:t>Unidade Integrada Jerônimo Monteiro (UIJM) </a:t>
            </a:r>
          </a:p>
          <a:p>
            <a:pPr marL="742950" lvl="1" indent="-285750" algn="just">
              <a:buFont typeface="Courier New" panose="02070309020205020404" pitchFamily="49" charset="0"/>
              <a:buChar char="o"/>
            </a:pPr>
            <a:r>
              <a:rPr lang="pt-BR" dirty="0">
                <a:solidFill>
                  <a:srgbClr val="000000"/>
                </a:solidFill>
                <a:latin typeface="Calibri" pitchFamily="34" charset="0"/>
              </a:rPr>
              <a:t>Centro de Atendimento Psiquiátrico Aristides Alexandre Campos (CAPAAC) </a:t>
            </a:r>
          </a:p>
          <a:p>
            <a:pPr marL="742950" lvl="1" indent="-285750" algn="just">
              <a:buFont typeface="Courier New" panose="02070309020205020404" pitchFamily="49" charset="0"/>
              <a:buChar char="o"/>
            </a:pPr>
            <a:r>
              <a:rPr lang="pt-BR" dirty="0">
                <a:solidFill>
                  <a:srgbClr val="000000"/>
                </a:solidFill>
                <a:latin typeface="Calibri" pitchFamily="34" charset="0"/>
              </a:rPr>
              <a:t>Hospital São José do Calçado (HSJC)</a:t>
            </a:r>
          </a:p>
        </p:txBody>
      </p:sp>
      <p:sp>
        <p:nvSpPr>
          <p:cNvPr id="17"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2" name="CaixaDeTexto 21">
            <a:extLst>
              <a:ext uri="{FF2B5EF4-FFF2-40B4-BE49-F238E27FC236}">
                <a16:creationId xmlns:a16="http://schemas.microsoft.com/office/drawing/2014/main" id="{145B8BD8-04F5-4371-888E-B29972EF2E22}"/>
              </a:ext>
            </a:extLst>
          </p:cNvPr>
          <p:cNvSpPr txBox="1"/>
          <p:nvPr/>
        </p:nvSpPr>
        <p:spPr>
          <a:xfrm>
            <a:off x="485128" y="469059"/>
            <a:ext cx="6623976" cy="429861"/>
          </a:xfrm>
          <a:prstGeom prst="rect">
            <a:avLst/>
          </a:prstGeom>
          <a:noFill/>
        </p:spPr>
        <p:txBody>
          <a:bodyPr wrap="square">
            <a:spAutoFit/>
          </a:bodyPr>
          <a:lstStyle/>
          <a:p>
            <a:pPr>
              <a:lnSpc>
                <a:spcPct val="65000"/>
              </a:lnSpc>
              <a:defRPr/>
            </a:pPr>
            <a:r>
              <a:rPr lang="pt-BR" sz="3100" b="1" spc="-41" dirty="0" err="1">
                <a:solidFill>
                  <a:srgbClr val="0070C0"/>
                </a:solidFill>
                <a:latin typeface="Calibri"/>
              </a:rPr>
              <a:t>ICEPi</a:t>
            </a:r>
            <a:r>
              <a:rPr lang="pt-BR" sz="3100" b="1" spc="-41" dirty="0">
                <a:solidFill>
                  <a:srgbClr val="0070C0"/>
                </a:solidFill>
                <a:latin typeface="Calibri"/>
              </a:rPr>
              <a:t> – Qualificação da Gestão do Acesso</a:t>
            </a:r>
          </a:p>
        </p:txBody>
      </p:sp>
      <p:sp>
        <p:nvSpPr>
          <p:cNvPr id="10" name="CaixaDeTexto 9">
            <a:extLst>
              <a:ext uri="{FF2B5EF4-FFF2-40B4-BE49-F238E27FC236}">
                <a16:creationId xmlns:a16="http://schemas.microsoft.com/office/drawing/2014/main" id="{147A67BF-E4D3-4066-BC95-9E2C5F58E53D}"/>
              </a:ext>
            </a:extLst>
          </p:cNvPr>
          <p:cNvSpPr txBox="1"/>
          <p:nvPr/>
        </p:nvSpPr>
        <p:spPr>
          <a:xfrm>
            <a:off x="485128" y="6560512"/>
            <a:ext cx="1943353"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spTree>
    <p:extLst>
      <p:ext uri="{BB962C8B-B14F-4D97-AF65-F5344CB8AC3E}">
        <p14:creationId xmlns:p14="http://schemas.microsoft.com/office/powerpoint/2010/main" val="36086705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ângulo: Cantos Arredondados 31">
            <a:extLst>
              <a:ext uri="{FF2B5EF4-FFF2-40B4-BE49-F238E27FC236}">
                <a16:creationId xmlns:a16="http://schemas.microsoft.com/office/drawing/2014/main" id="{20611E85-B935-47F2-A5B7-9DF4C579B757}"/>
              </a:ext>
            </a:extLst>
          </p:cNvPr>
          <p:cNvSpPr/>
          <p:nvPr/>
        </p:nvSpPr>
        <p:spPr>
          <a:xfrm>
            <a:off x="502828" y="1196752"/>
            <a:ext cx="8136903" cy="4320480"/>
          </a:xfrm>
          <a:prstGeom prst="roundRect">
            <a:avLst>
              <a:gd name="adj" fmla="val 234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t"/>
          <a:lstStyle/>
          <a:p>
            <a:pPr marL="285750" indent="-285750" algn="l" fontAlgn="ctr">
              <a:spcBef>
                <a:spcPts val="1000"/>
              </a:spcBef>
              <a:buFont typeface="Arial" panose="020B0604020202020204" pitchFamily="34" charset="0"/>
              <a:buChar char="•"/>
            </a:pPr>
            <a:r>
              <a:rPr lang="pt-BR" b="1" dirty="0">
                <a:solidFill>
                  <a:srgbClr val="000000"/>
                </a:solidFill>
                <a:latin typeface="Calibri" pitchFamily="34" charset="0"/>
              </a:rPr>
              <a:t>Medicina </a:t>
            </a:r>
            <a:r>
              <a:rPr lang="pt-BR" b="1" dirty="0" err="1">
                <a:solidFill>
                  <a:srgbClr val="000000"/>
                </a:solidFill>
                <a:latin typeface="Calibri" pitchFamily="34" charset="0"/>
              </a:rPr>
              <a:t>Hospitalista</a:t>
            </a:r>
            <a:r>
              <a:rPr lang="pt-BR" b="1" dirty="0">
                <a:solidFill>
                  <a:srgbClr val="000000"/>
                </a:solidFill>
                <a:latin typeface="Calibri" pitchFamily="34" charset="0"/>
              </a:rPr>
              <a:t>: </a:t>
            </a:r>
            <a:r>
              <a:rPr lang="pt-BR" dirty="0">
                <a:solidFill>
                  <a:srgbClr val="000000"/>
                </a:solidFill>
                <a:latin typeface="Calibri" pitchFamily="34" charset="0"/>
              </a:rPr>
              <a:t>4 hospitais abrangidos pelo projeto, com 37 bolsistas em formação</a:t>
            </a:r>
          </a:p>
          <a:p>
            <a:pPr marL="742950" lvl="1" indent="-285750" algn="just">
              <a:buFont typeface="Courier New" panose="02070309020205020404" pitchFamily="49" charset="0"/>
              <a:buChar char="o"/>
            </a:pPr>
            <a:r>
              <a:rPr lang="pt-BR" dirty="0">
                <a:solidFill>
                  <a:srgbClr val="000000"/>
                </a:solidFill>
                <a:latin typeface="Calibri" pitchFamily="34" charset="0"/>
              </a:rPr>
              <a:t>Hospital e Maternidades Silvio Ávidos (HMSA)</a:t>
            </a:r>
          </a:p>
          <a:p>
            <a:pPr marL="742950" lvl="1" indent="-285750" algn="just">
              <a:buFont typeface="Courier New" panose="02070309020205020404" pitchFamily="49" charset="0"/>
              <a:buChar char="o"/>
            </a:pPr>
            <a:r>
              <a:rPr lang="pt-BR" dirty="0">
                <a:solidFill>
                  <a:srgbClr val="000000"/>
                </a:solidFill>
                <a:latin typeface="Calibri" pitchFamily="34" charset="0"/>
              </a:rPr>
              <a:t>Hospital Estadual de Vila Velha (HESVV)</a:t>
            </a:r>
          </a:p>
          <a:p>
            <a:pPr marL="742950" lvl="1" indent="-285750" algn="just">
              <a:buFont typeface="Courier New" panose="02070309020205020404" pitchFamily="49" charset="0"/>
              <a:buChar char="o"/>
            </a:pPr>
            <a:r>
              <a:rPr lang="pt-BR" dirty="0">
                <a:solidFill>
                  <a:srgbClr val="000000"/>
                </a:solidFill>
                <a:latin typeface="Calibri" pitchFamily="34" charset="0"/>
              </a:rPr>
              <a:t>Hospital Infantil Nossa Senhora da Glória (HINSG)</a:t>
            </a:r>
          </a:p>
          <a:p>
            <a:pPr marL="742950" lvl="1" indent="-285750" algn="just">
              <a:buFont typeface="Courier New" panose="02070309020205020404" pitchFamily="49" charset="0"/>
              <a:buChar char="o"/>
            </a:pPr>
            <a:r>
              <a:rPr lang="pt-BR" dirty="0">
                <a:solidFill>
                  <a:srgbClr val="000000"/>
                </a:solidFill>
                <a:latin typeface="Calibri" pitchFamily="34" charset="0"/>
              </a:rPr>
              <a:t>Hospital Dório Silva (HDDS)</a:t>
            </a:r>
          </a:p>
          <a:p>
            <a:pPr marL="285750" indent="-285750" algn="l" fontAlgn="ctr">
              <a:spcBef>
                <a:spcPts val="1000"/>
              </a:spcBef>
              <a:buFont typeface="Arial" panose="020B0604020202020204" pitchFamily="34" charset="0"/>
              <a:buChar char="•"/>
            </a:pPr>
            <a:r>
              <a:rPr lang="pt-BR" b="1" dirty="0">
                <a:solidFill>
                  <a:srgbClr val="000000"/>
                </a:solidFill>
                <a:latin typeface="Calibri" pitchFamily="34" charset="0"/>
              </a:rPr>
              <a:t>Escritório de Gestão de Alta: </a:t>
            </a:r>
            <a:r>
              <a:rPr lang="pt-BR" dirty="0">
                <a:solidFill>
                  <a:srgbClr val="000000"/>
                </a:solidFill>
                <a:latin typeface="Calibri" pitchFamily="34" charset="0"/>
              </a:rPr>
              <a:t>Implantação em 4 hospitais</a:t>
            </a:r>
          </a:p>
          <a:p>
            <a:pPr marL="742950" lvl="1" indent="-285750" algn="just" fontAlgn="ctr">
              <a:spcBef>
                <a:spcPts val="1000"/>
              </a:spcBef>
              <a:buFont typeface="Courier New" panose="02070309020205020404" pitchFamily="49" charset="0"/>
              <a:buChar char="o"/>
            </a:pPr>
            <a:r>
              <a:rPr lang="pt-BR" dirty="0">
                <a:solidFill>
                  <a:srgbClr val="000000"/>
                </a:solidFill>
                <a:latin typeface="Calibri" pitchFamily="34" charset="0"/>
              </a:rPr>
              <a:t>Hospital e Maternidade Silvio Ávidos (HMSA)</a:t>
            </a:r>
          </a:p>
          <a:p>
            <a:pPr marL="742950" lvl="1" indent="-285750" algn="just" fontAlgn="ctr">
              <a:spcBef>
                <a:spcPts val="1000"/>
              </a:spcBef>
              <a:buFont typeface="Courier New" panose="02070309020205020404" pitchFamily="49" charset="0"/>
              <a:buChar char="o"/>
            </a:pPr>
            <a:r>
              <a:rPr lang="pt-BR" dirty="0">
                <a:solidFill>
                  <a:srgbClr val="000000"/>
                </a:solidFill>
                <a:latin typeface="Calibri" pitchFamily="34" charset="0"/>
              </a:rPr>
              <a:t>Hospital Estadual Dório Silva (HEDS)</a:t>
            </a:r>
          </a:p>
          <a:p>
            <a:pPr marL="742950" lvl="1" indent="-285750" algn="just" fontAlgn="ctr">
              <a:spcBef>
                <a:spcPts val="1000"/>
              </a:spcBef>
              <a:buFont typeface="Courier New" panose="02070309020205020404" pitchFamily="49" charset="0"/>
              <a:buChar char="o"/>
            </a:pPr>
            <a:r>
              <a:rPr lang="pt-BR" dirty="0">
                <a:solidFill>
                  <a:srgbClr val="000000"/>
                </a:solidFill>
                <a:latin typeface="Calibri" pitchFamily="34" charset="0"/>
              </a:rPr>
              <a:t>Hospital Estadual de Vila Velha (HESVV)</a:t>
            </a:r>
          </a:p>
          <a:p>
            <a:pPr marL="742950" lvl="1" indent="-285750" algn="just" fontAlgn="ctr">
              <a:spcBef>
                <a:spcPts val="1000"/>
              </a:spcBef>
              <a:buFont typeface="Courier New" panose="02070309020205020404" pitchFamily="49" charset="0"/>
              <a:buChar char="o"/>
            </a:pPr>
            <a:r>
              <a:rPr lang="pt-BR" dirty="0">
                <a:solidFill>
                  <a:srgbClr val="000000"/>
                </a:solidFill>
                <a:latin typeface="Calibri" pitchFamily="34" charset="0"/>
              </a:rPr>
              <a:t>Hospital Estadual de Atenção Clínica (HEAC)</a:t>
            </a:r>
          </a:p>
        </p:txBody>
      </p:sp>
      <p:sp>
        <p:nvSpPr>
          <p:cNvPr id="17"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2" name="CaixaDeTexto 21">
            <a:extLst>
              <a:ext uri="{FF2B5EF4-FFF2-40B4-BE49-F238E27FC236}">
                <a16:creationId xmlns:a16="http://schemas.microsoft.com/office/drawing/2014/main" id="{145B8BD8-04F5-4371-888E-B29972EF2E22}"/>
              </a:ext>
            </a:extLst>
          </p:cNvPr>
          <p:cNvSpPr txBox="1"/>
          <p:nvPr/>
        </p:nvSpPr>
        <p:spPr>
          <a:xfrm>
            <a:off x="485128" y="469059"/>
            <a:ext cx="6623976" cy="429861"/>
          </a:xfrm>
          <a:prstGeom prst="rect">
            <a:avLst/>
          </a:prstGeom>
          <a:noFill/>
        </p:spPr>
        <p:txBody>
          <a:bodyPr wrap="square">
            <a:spAutoFit/>
          </a:bodyPr>
          <a:lstStyle/>
          <a:p>
            <a:pPr>
              <a:lnSpc>
                <a:spcPct val="65000"/>
              </a:lnSpc>
              <a:defRPr/>
            </a:pPr>
            <a:r>
              <a:rPr lang="pt-BR" sz="3100" b="1" spc="-41" dirty="0" err="1">
                <a:solidFill>
                  <a:srgbClr val="0070C0"/>
                </a:solidFill>
                <a:latin typeface="Calibri"/>
              </a:rPr>
              <a:t>ICEPi</a:t>
            </a:r>
            <a:r>
              <a:rPr lang="pt-BR" sz="3100" b="1" spc="-41" dirty="0">
                <a:solidFill>
                  <a:srgbClr val="0070C0"/>
                </a:solidFill>
                <a:latin typeface="Calibri"/>
              </a:rPr>
              <a:t> – Qualificação da Gestão do Acesso</a:t>
            </a:r>
          </a:p>
        </p:txBody>
      </p:sp>
      <p:sp>
        <p:nvSpPr>
          <p:cNvPr id="10" name="CaixaDeTexto 9">
            <a:extLst>
              <a:ext uri="{FF2B5EF4-FFF2-40B4-BE49-F238E27FC236}">
                <a16:creationId xmlns:a16="http://schemas.microsoft.com/office/drawing/2014/main" id="{147A67BF-E4D3-4066-BC95-9E2C5F58E53D}"/>
              </a:ext>
            </a:extLst>
          </p:cNvPr>
          <p:cNvSpPr txBox="1"/>
          <p:nvPr/>
        </p:nvSpPr>
        <p:spPr>
          <a:xfrm>
            <a:off x="485128" y="6560512"/>
            <a:ext cx="1943353"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spTree>
    <p:extLst>
      <p:ext uri="{BB962C8B-B14F-4D97-AF65-F5344CB8AC3E}">
        <p14:creationId xmlns:p14="http://schemas.microsoft.com/office/powerpoint/2010/main" val="4677725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2" name="CaixaDeTexto 21">
            <a:extLst>
              <a:ext uri="{FF2B5EF4-FFF2-40B4-BE49-F238E27FC236}">
                <a16:creationId xmlns:a16="http://schemas.microsoft.com/office/drawing/2014/main" id="{145B8BD8-04F5-4371-888E-B29972EF2E22}"/>
              </a:ext>
            </a:extLst>
          </p:cNvPr>
          <p:cNvSpPr txBox="1"/>
          <p:nvPr/>
        </p:nvSpPr>
        <p:spPr>
          <a:xfrm>
            <a:off x="485128" y="469059"/>
            <a:ext cx="6623976" cy="429861"/>
          </a:xfrm>
          <a:prstGeom prst="rect">
            <a:avLst/>
          </a:prstGeom>
          <a:noFill/>
        </p:spPr>
        <p:txBody>
          <a:bodyPr wrap="square">
            <a:spAutoFit/>
          </a:bodyPr>
          <a:lstStyle/>
          <a:p>
            <a:pPr>
              <a:lnSpc>
                <a:spcPct val="65000"/>
              </a:lnSpc>
              <a:defRPr/>
            </a:pPr>
            <a:r>
              <a:rPr lang="pt-BR" sz="3100" b="1" spc="-41" dirty="0" err="1">
                <a:solidFill>
                  <a:srgbClr val="0070C0"/>
                </a:solidFill>
                <a:latin typeface="Calibri"/>
              </a:rPr>
              <a:t>ICEPi</a:t>
            </a:r>
            <a:r>
              <a:rPr lang="pt-BR" sz="3100" b="1" spc="-41" dirty="0">
                <a:solidFill>
                  <a:srgbClr val="0070C0"/>
                </a:solidFill>
                <a:latin typeface="Calibri"/>
              </a:rPr>
              <a:t> – Qualificação da Gestão do Acesso</a:t>
            </a:r>
          </a:p>
        </p:txBody>
      </p:sp>
      <p:sp>
        <p:nvSpPr>
          <p:cNvPr id="10" name="CaixaDeTexto 9">
            <a:extLst>
              <a:ext uri="{FF2B5EF4-FFF2-40B4-BE49-F238E27FC236}">
                <a16:creationId xmlns:a16="http://schemas.microsoft.com/office/drawing/2014/main" id="{147A67BF-E4D3-4066-BC95-9E2C5F58E53D}"/>
              </a:ext>
            </a:extLst>
          </p:cNvPr>
          <p:cNvSpPr txBox="1"/>
          <p:nvPr/>
        </p:nvSpPr>
        <p:spPr>
          <a:xfrm>
            <a:off x="485128" y="6560512"/>
            <a:ext cx="1943353"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graphicFrame>
        <p:nvGraphicFramePr>
          <p:cNvPr id="9" name="Gráfico 8">
            <a:extLst>
              <a:ext uri="{FF2B5EF4-FFF2-40B4-BE49-F238E27FC236}">
                <a16:creationId xmlns:a16="http://schemas.microsoft.com/office/drawing/2014/main" id="{45B23111-C1E3-478E-B212-E5312B9E7B44}"/>
              </a:ext>
            </a:extLst>
          </p:cNvPr>
          <p:cNvGraphicFramePr/>
          <p:nvPr/>
        </p:nvGraphicFramePr>
        <p:xfrm>
          <a:off x="566764" y="2203725"/>
          <a:ext cx="3888704" cy="28496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a:ext uri="{FF2B5EF4-FFF2-40B4-BE49-F238E27FC236}">
                <a16:creationId xmlns:a16="http://schemas.microsoft.com/office/drawing/2014/main" id="{BD37B237-5A1F-4232-9A02-A6808DB4B430}"/>
              </a:ext>
            </a:extLst>
          </p:cNvPr>
          <p:cNvGraphicFramePr/>
          <p:nvPr/>
        </p:nvGraphicFramePr>
        <p:xfrm>
          <a:off x="4860032" y="2185251"/>
          <a:ext cx="3888704" cy="28496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625139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ângulo: Cantos Arredondados 31">
            <a:extLst>
              <a:ext uri="{FF2B5EF4-FFF2-40B4-BE49-F238E27FC236}">
                <a16:creationId xmlns:a16="http://schemas.microsoft.com/office/drawing/2014/main" id="{20611E85-B935-47F2-A5B7-9DF4C579B757}"/>
              </a:ext>
            </a:extLst>
          </p:cNvPr>
          <p:cNvSpPr/>
          <p:nvPr/>
        </p:nvSpPr>
        <p:spPr>
          <a:xfrm>
            <a:off x="502828" y="1196752"/>
            <a:ext cx="8136903" cy="4320480"/>
          </a:xfrm>
          <a:prstGeom prst="roundRect">
            <a:avLst>
              <a:gd name="adj" fmla="val 234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t"/>
          <a:lstStyle/>
          <a:p>
            <a:pPr>
              <a:buFont typeface="Arial" panose="020B0604020202020204" pitchFamily="34" charset="0"/>
              <a:buChar char="•"/>
            </a:pPr>
            <a:r>
              <a:rPr lang="pt-BR" dirty="0">
                <a:solidFill>
                  <a:srgbClr val="000000"/>
                </a:solidFill>
                <a:latin typeface="Calibri" pitchFamily="34" charset="0"/>
              </a:rPr>
              <a:t>100% dos municípios utilizando a ferramenta de regulação</a:t>
            </a:r>
          </a:p>
          <a:p>
            <a:pPr>
              <a:buFont typeface="Arial" panose="020B0604020202020204" pitchFamily="34" charset="0"/>
              <a:buChar char="•"/>
            </a:pPr>
            <a:r>
              <a:rPr lang="pt-BR" dirty="0">
                <a:solidFill>
                  <a:srgbClr val="000000"/>
                </a:solidFill>
                <a:latin typeface="Calibri" pitchFamily="34" charset="0"/>
              </a:rPr>
              <a:t>5.788 profissionais capacitados</a:t>
            </a:r>
          </a:p>
          <a:p>
            <a:pPr>
              <a:buFont typeface="Arial" panose="020B0604020202020204" pitchFamily="34" charset="0"/>
              <a:buChar char="•"/>
            </a:pPr>
            <a:r>
              <a:rPr lang="pt-BR" dirty="0">
                <a:solidFill>
                  <a:srgbClr val="000000"/>
                </a:solidFill>
                <a:latin typeface="Calibri" pitchFamily="34" charset="0"/>
              </a:rPr>
              <a:t>483.369 solicitações</a:t>
            </a:r>
          </a:p>
          <a:p>
            <a:pPr>
              <a:buFont typeface="Arial" panose="020B0604020202020204" pitchFamily="34" charset="0"/>
              <a:buChar char="•"/>
            </a:pPr>
            <a:endParaRPr lang="pt-BR" dirty="0">
              <a:solidFill>
                <a:srgbClr val="000000"/>
              </a:solidFill>
              <a:latin typeface="Calibri" pitchFamily="34" charset="0"/>
            </a:endParaRPr>
          </a:p>
        </p:txBody>
      </p:sp>
      <p:sp>
        <p:nvSpPr>
          <p:cNvPr id="17"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2" name="CaixaDeTexto 21">
            <a:extLst>
              <a:ext uri="{FF2B5EF4-FFF2-40B4-BE49-F238E27FC236}">
                <a16:creationId xmlns:a16="http://schemas.microsoft.com/office/drawing/2014/main" id="{145B8BD8-04F5-4371-888E-B29972EF2E22}"/>
              </a:ext>
            </a:extLst>
          </p:cNvPr>
          <p:cNvSpPr txBox="1"/>
          <p:nvPr/>
        </p:nvSpPr>
        <p:spPr>
          <a:xfrm>
            <a:off x="485128" y="248974"/>
            <a:ext cx="6623976" cy="429861"/>
          </a:xfrm>
          <a:prstGeom prst="rect">
            <a:avLst/>
          </a:prstGeom>
          <a:noFill/>
        </p:spPr>
        <p:txBody>
          <a:bodyPr wrap="square">
            <a:spAutoFit/>
          </a:bodyPr>
          <a:lstStyle/>
          <a:p>
            <a:pPr>
              <a:lnSpc>
                <a:spcPct val="65000"/>
              </a:lnSpc>
              <a:defRPr/>
            </a:pPr>
            <a:r>
              <a:rPr lang="pt-BR" sz="3100" b="1" spc="-41" dirty="0" err="1">
                <a:solidFill>
                  <a:srgbClr val="0070C0"/>
                </a:solidFill>
                <a:latin typeface="Calibri"/>
              </a:rPr>
              <a:t>ICEPi</a:t>
            </a:r>
            <a:r>
              <a:rPr lang="pt-BR" sz="3100" b="1" spc="-41" dirty="0">
                <a:solidFill>
                  <a:srgbClr val="0070C0"/>
                </a:solidFill>
                <a:latin typeface="Calibri"/>
              </a:rPr>
              <a:t> – Regulação formativa</a:t>
            </a:r>
          </a:p>
        </p:txBody>
      </p:sp>
      <p:sp>
        <p:nvSpPr>
          <p:cNvPr id="10" name="CaixaDeTexto 9">
            <a:extLst>
              <a:ext uri="{FF2B5EF4-FFF2-40B4-BE49-F238E27FC236}">
                <a16:creationId xmlns:a16="http://schemas.microsoft.com/office/drawing/2014/main" id="{147A67BF-E4D3-4066-BC95-9E2C5F58E53D}"/>
              </a:ext>
            </a:extLst>
          </p:cNvPr>
          <p:cNvSpPr txBox="1"/>
          <p:nvPr/>
        </p:nvSpPr>
        <p:spPr>
          <a:xfrm>
            <a:off x="485128" y="6560512"/>
            <a:ext cx="1943353"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graphicFrame>
        <p:nvGraphicFramePr>
          <p:cNvPr id="8" name="Gráfico 7">
            <a:extLst>
              <a:ext uri="{FF2B5EF4-FFF2-40B4-BE49-F238E27FC236}">
                <a16:creationId xmlns:a16="http://schemas.microsoft.com/office/drawing/2014/main" id="{E8799880-23D9-47F8-89E4-1CA7FF57B748}"/>
              </a:ext>
            </a:extLst>
          </p:cNvPr>
          <p:cNvGraphicFramePr/>
          <p:nvPr/>
        </p:nvGraphicFramePr>
        <p:xfrm>
          <a:off x="364828" y="2206741"/>
          <a:ext cx="3888704" cy="28496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F5CFCDAD-2754-4F60-A7AF-059347481581}"/>
              </a:ext>
            </a:extLst>
          </p:cNvPr>
          <p:cNvGraphicFramePr/>
          <p:nvPr/>
        </p:nvGraphicFramePr>
        <p:xfrm>
          <a:off x="4475729" y="1920170"/>
          <a:ext cx="4295768" cy="31143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741125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ângulo: Cantos Arredondados 31">
            <a:extLst>
              <a:ext uri="{FF2B5EF4-FFF2-40B4-BE49-F238E27FC236}">
                <a16:creationId xmlns:a16="http://schemas.microsoft.com/office/drawing/2014/main" id="{20611E85-B935-47F2-A5B7-9DF4C579B757}"/>
              </a:ext>
            </a:extLst>
          </p:cNvPr>
          <p:cNvSpPr/>
          <p:nvPr/>
        </p:nvSpPr>
        <p:spPr>
          <a:xfrm>
            <a:off x="502828" y="1196752"/>
            <a:ext cx="8136903" cy="4320480"/>
          </a:xfrm>
          <a:prstGeom prst="roundRect">
            <a:avLst>
              <a:gd name="adj" fmla="val 234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t"/>
          <a:lstStyle/>
          <a:p>
            <a:pPr>
              <a:buFont typeface="Arial" panose="020B0604020202020204" pitchFamily="34" charset="0"/>
              <a:buChar char="•"/>
            </a:pPr>
            <a:r>
              <a:rPr lang="pt-BR" dirty="0">
                <a:solidFill>
                  <a:srgbClr val="000000"/>
                </a:solidFill>
                <a:latin typeface="Calibri" pitchFamily="34" charset="0"/>
              </a:rPr>
              <a:t>Implantação de Tec </a:t>
            </a:r>
            <a:r>
              <a:rPr lang="pt-BR" dirty="0" err="1">
                <a:solidFill>
                  <a:srgbClr val="000000"/>
                </a:solidFill>
                <a:latin typeface="Calibri" pitchFamily="34" charset="0"/>
              </a:rPr>
              <a:t>Hiperconvergência</a:t>
            </a:r>
            <a:r>
              <a:rPr lang="pt-BR" dirty="0">
                <a:solidFill>
                  <a:srgbClr val="000000"/>
                </a:solidFill>
                <a:latin typeface="Calibri" pitchFamily="34" charset="0"/>
              </a:rPr>
              <a:t>/VDI</a:t>
            </a:r>
          </a:p>
          <a:p>
            <a:pPr>
              <a:buFont typeface="Arial" panose="020B0604020202020204" pitchFamily="34" charset="0"/>
              <a:buChar char="•"/>
            </a:pPr>
            <a:r>
              <a:rPr lang="pt-BR" dirty="0">
                <a:solidFill>
                  <a:srgbClr val="000000"/>
                </a:solidFill>
                <a:latin typeface="Calibri" pitchFamily="34" charset="0"/>
              </a:rPr>
              <a:t>Implantação da Solicitação de Medicamentos Online</a:t>
            </a:r>
          </a:p>
          <a:p>
            <a:pPr>
              <a:buFont typeface="Arial" panose="020B0604020202020204" pitchFamily="34" charset="0"/>
              <a:buChar char="•"/>
            </a:pPr>
            <a:r>
              <a:rPr lang="pt-BR" dirty="0">
                <a:solidFill>
                  <a:srgbClr val="000000"/>
                </a:solidFill>
                <a:latin typeface="Calibri" pitchFamily="34" charset="0"/>
              </a:rPr>
              <a:t>Implantação do e-SUS APS CRE São Mateus e Colatina</a:t>
            </a:r>
          </a:p>
          <a:p>
            <a:pPr>
              <a:buFont typeface="Arial" panose="020B0604020202020204" pitchFamily="34" charset="0"/>
              <a:buChar char="•"/>
            </a:pPr>
            <a:r>
              <a:rPr lang="pt-BR" dirty="0">
                <a:solidFill>
                  <a:srgbClr val="000000"/>
                </a:solidFill>
                <a:latin typeface="Calibri" pitchFamily="34" charset="0"/>
              </a:rPr>
              <a:t>Criação de Indicadores de Gestão do Complexo Regulador e de Gestão Hospitalar</a:t>
            </a:r>
          </a:p>
          <a:p>
            <a:pPr>
              <a:buFont typeface="Arial" panose="020B0604020202020204" pitchFamily="34" charset="0"/>
              <a:buChar char="•"/>
            </a:pPr>
            <a:r>
              <a:rPr lang="pt-BR" dirty="0">
                <a:solidFill>
                  <a:srgbClr val="000000"/>
                </a:solidFill>
                <a:latin typeface="Calibri" pitchFamily="34" charset="0"/>
              </a:rPr>
              <a:t>Estruturação Plataforma </a:t>
            </a:r>
            <a:r>
              <a:rPr lang="pt-BR" dirty="0" err="1">
                <a:solidFill>
                  <a:srgbClr val="000000"/>
                </a:solidFill>
                <a:latin typeface="Calibri" pitchFamily="34" charset="0"/>
              </a:rPr>
              <a:t>EaD</a:t>
            </a:r>
            <a:endParaRPr lang="pt-BR" dirty="0">
              <a:solidFill>
                <a:srgbClr val="000000"/>
              </a:solidFill>
              <a:latin typeface="Calibri" pitchFamily="34" charset="0"/>
            </a:endParaRPr>
          </a:p>
          <a:p>
            <a:pPr>
              <a:buFont typeface="Arial" panose="020B0604020202020204" pitchFamily="34" charset="0"/>
              <a:buChar char="•"/>
            </a:pPr>
            <a:r>
              <a:rPr lang="pt-BR" dirty="0">
                <a:solidFill>
                  <a:srgbClr val="000000"/>
                </a:solidFill>
                <a:latin typeface="Calibri" pitchFamily="34" charset="0"/>
              </a:rPr>
              <a:t>Implantação SGA</a:t>
            </a:r>
          </a:p>
          <a:p>
            <a:pPr>
              <a:buFont typeface="Arial" panose="020B0604020202020204" pitchFamily="34" charset="0"/>
              <a:buChar char="•"/>
            </a:pPr>
            <a:r>
              <a:rPr lang="pt-BR" dirty="0">
                <a:solidFill>
                  <a:srgbClr val="000000"/>
                </a:solidFill>
                <a:latin typeface="Calibri" pitchFamily="34" charset="0"/>
              </a:rPr>
              <a:t>Implantação do Sistema de Gestão de Estágio Obrigatório</a:t>
            </a:r>
          </a:p>
          <a:p>
            <a:pPr>
              <a:buFont typeface="Arial" panose="020B0604020202020204" pitchFamily="34" charset="0"/>
              <a:buChar char="•"/>
            </a:pPr>
            <a:r>
              <a:rPr lang="pt-BR" dirty="0">
                <a:solidFill>
                  <a:srgbClr val="000000"/>
                </a:solidFill>
                <a:latin typeface="Calibri" pitchFamily="34" charset="0"/>
              </a:rPr>
              <a:t>Criação de Indicadores da Atenção Primária</a:t>
            </a:r>
          </a:p>
          <a:p>
            <a:pPr>
              <a:buFont typeface="Arial" panose="020B0604020202020204" pitchFamily="34" charset="0"/>
              <a:buChar char="•"/>
            </a:pPr>
            <a:r>
              <a:rPr lang="pt-BR" dirty="0">
                <a:solidFill>
                  <a:srgbClr val="000000"/>
                </a:solidFill>
                <a:latin typeface="Calibri" pitchFamily="34" charset="0"/>
              </a:rPr>
              <a:t>Criação de Indicadores de Gestão da Regulação Formativa</a:t>
            </a:r>
          </a:p>
          <a:p>
            <a:pPr>
              <a:buFont typeface="Arial" panose="020B0604020202020204" pitchFamily="34" charset="0"/>
              <a:buChar char="•"/>
            </a:pPr>
            <a:r>
              <a:rPr lang="pt-BR" dirty="0">
                <a:solidFill>
                  <a:srgbClr val="000000"/>
                </a:solidFill>
                <a:latin typeface="Calibri" pitchFamily="34" charset="0"/>
              </a:rPr>
              <a:t>Automatização </a:t>
            </a:r>
            <a:r>
              <a:rPr lang="pt-BR" dirty="0" err="1">
                <a:solidFill>
                  <a:srgbClr val="000000"/>
                </a:solidFill>
                <a:latin typeface="Calibri" pitchFamily="34" charset="0"/>
              </a:rPr>
              <a:t>TFD's</a:t>
            </a:r>
            <a:r>
              <a:rPr lang="pt-BR" dirty="0">
                <a:solidFill>
                  <a:srgbClr val="000000"/>
                </a:solidFill>
                <a:latin typeface="Calibri" pitchFamily="34" charset="0"/>
              </a:rPr>
              <a:t> Colatina, Cachoeiro de Itapemirim e São Mateus</a:t>
            </a:r>
          </a:p>
          <a:p>
            <a:pPr>
              <a:buFont typeface="Arial" panose="020B0604020202020204" pitchFamily="34" charset="0"/>
              <a:buChar char="•"/>
            </a:pPr>
            <a:r>
              <a:rPr lang="pt-BR" dirty="0">
                <a:solidFill>
                  <a:srgbClr val="000000"/>
                </a:solidFill>
                <a:latin typeface="Calibri" pitchFamily="34" charset="0"/>
              </a:rPr>
              <a:t>Implantação e-SUS APS CRE Cachoeiro</a:t>
            </a:r>
          </a:p>
          <a:p>
            <a:pPr>
              <a:buFont typeface="Arial" panose="020B0604020202020204" pitchFamily="34" charset="0"/>
              <a:buChar char="•"/>
            </a:pPr>
            <a:r>
              <a:rPr lang="pt-BR" dirty="0">
                <a:solidFill>
                  <a:srgbClr val="000000"/>
                </a:solidFill>
                <a:latin typeface="Calibri" pitchFamily="34" charset="0"/>
              </a:rPr>
              <a:t>Automatização da Concessão de Licença Sanitária</a:t>
            </a:r>
          </a:p>
          <a:p>
            <a:pPr>
              <a:buFont typeface="Arial" panose="020B0604020202020204" pitchFamily="34" charset="0"/>
              <a:buChar char="•"/>
            </a:pPr>
            <a:r>
              <a:rPr lang="pt-BR" dirty="0">
                <a:solidFill>
                  <a:srgbClr val="000000"/>
                </a:solidFill>
                <a:latin typeface="Calibri" pitchFamily="34" charset="0"/>
              </a:rPr>
              <a:t>Implementação do site do </a:t>
            </a:r>
            <a:r>
              <a:rPr lang="pt-BR" dirty="0" err="1">
                <a:solidFill>
                  <a:srgbClr val="000000"/>
                </a:solidFill>
                <a:latin typeface="Calibri" pitchFamily="34" charset="0"/>
              </a:rPr>
              <a:t>ICEPi</a:t>
            </a:r>
            <a:r>
              <a:rPr lang="pt-BR" dirty="0">
                <a:solidFill>
                  <a:srgbClr val="000000"/>
                </a:solidFill>
                <a:latin typeface="Calibri" pitchFamily="34" charset="0"/>
              </a:rPr>
              <a:t>, APS e Vigilância</a:t>
            </a:r>
          </a:p>
          <a:p>
            <a:pPr>
              <a:buFont typeface="Arial" panose="020B0604020202020204" pitchFamily="34" charset="0"/>
              <a:buChar char="•"/>
            </a:pPr>
            <a:r>
              <a:rPr lang="pt-BR" dirty="0">
                <a:solidFill>
                  <a:srgbClr val="000000"/>
                </a:solidFill>
                <a:latin typeface="Calibri" pitchFamily="34" charset="0"/>
              </a:rPr>
              <a:t>Implantação do e-SUS APS CAPS ( </a:t>
            </a:r>
            <a:r>
              <a:rPr lang="pt-BR" dirty="0" err="1">
                <a:solidFill>
                  <a:srgbClr val="000000"/>
                </a:solidFill>
                <a:latin typeface="Calibri" pitchFamily="34" charset="0"/>
              </a:rPr>
              <a:t>Moxuara</a:t>
            </a:r>
            <a:r>
              <a:rPr lang="pt-BR" dirty="0">
                <a:solidFill>
                  <a:srgbClr val="000000"/>
                </a:solidFill>
                <a:latin typeface="Calibri" pitchFamily="34" charset="0"/>
              </a:rPr>
              <a:t>, Cachoeiro e CAPS Cidade)</a:t>
            </a:r>
          </a:p>
          <a:p>
            <a:pPr>
              <a:buFont typeface="Arial" panose="020B0604020202020204" pitchFamily="34" charset="0"/>
              <a:buChar char="•"/>
            </a:pPr>
            <a:r>
              <a:rPr lang="pt-BR" dirty="0">
                <a:solidFill>
                  <a:srgbClr val="000000"/>
                </a:solidFill>
                <a:latin typeface="Calibri" pitchFamily="34" charset="0"/>
              </a:rPr>
              <a:t>Implantação de Firewall</a:t>
            </a:r>
          </a:p>
          <a:p>
            <a:pPr>
              <a:buFont typeface="Arial" panose="020B0604020202020204" pitchFamily="34" charset="0"/>
              <a:buChar char="•"/>
            </a:pPr>
            <a:r>
              <a:rPr lang="pt-BR" dirty="0">
                <a:solidFill>
                  <a:srgbClr val="000000"/>
                </a:solidFill>
                <a:latin typeface="Calibri" pitchFamily="34" charset="0"/>
              </a:rPr>
              <a:t>Ampliação de Rede Wireless</a:t>
            </a:r>
          </a:p>
        </p:txBody>
      </p:sp>
      <p:sp>
        <p:nvSpPr>
          <p:cNvPr id="17"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2" name="CaixaDeTexto 21">
            <a:extLst>
              <a:ext uri="{FF2B5EF4-FFF2-40B4-BE49-F238E27FC236}">
                <a16:creationId xmlns:a16="http://schemas.microsoft.com/office/drawing/2014/main" id="{145B8BD8-04F5-4371-888E-B29972EF2E22}"/>
              </a:ext>
            </a:extLst>
          </p:cNvPr>
          <p:cNvSpPr txBox="1"/>
          <p:nvPr/>
        </p:nvSpPr>
        <p:spPr>
          <a:xfrm>
            <a:off x="485128" y="248974"/>
            <a:ext cx="6623976" cy="739946"/>
          </a:xfrm>
          <a:prstGeom prst="rect">
            <a:avLst/>
          </a:prstGeom>
          <a:noFill/>
        </p:spPr>
        <p:txBody>
          <a:bodyPr wrap="square">
            <a:spAutoFit/>
          </a:bodyPr>
          <a:lstStyle/>
          <a:p>
            <a:pPr>
              <a:lnSpc>
                <a:spcPct val="65000"/>
              </a:lnSpc>
              <a:defRPr/>
            </a:pPr>
            <a:r>
              <a:rPr lang="pt-BR" sz="3100" b="1" spc="-41" dirty="0" err="1">
                <a:solidFill>
                  <a:srgbClr val="0070C0"/>
                </a:solidFill>
                <a:latin typeface="Calibri"/>
              </a:rPr>
              <a:t>ICEPi</a:t>
            </a:r>
            <a:r>
              <a:rPr lang="pt-BR" sz="3100" b="1" spc="-41" dirty="0">
                <a:solidFill>
                  <a:srgbClr val="0070C0"/>
                </a:solidFill>
                <a:latin typeface="Calibri"/>
              </a:rPr>
              <a:t> – Núcleo de Desenvolvimento Tecnológico e Estímulo à Inovação</a:t>
            </a:r>
          </a:p>
        </p:txBody>
      </p:sp>
      <p:sp>
        <p:nvSpPr>
          <p:cNvPr id="10" name="CaixaDeTexto 9">
            <a:extLst>
              <a:ext uri="{FF2B5EF4-FFF2-40B4-BE49-F238E27FC236}">
                <a16:creationId xmlns:a16="http://schemas.microsoft.com/office/drawing/2014/main" id="{147A67BF-E4D3-4066-BC95-9E2C5F58E53D}"/>
              </a:ext>
            </a:extLst>
          </p:cNvPr>
          <p:cNvSpPr txBox="1"/>
          <p:nvPr/>
        </p:nvSpPr>
        <p:spPr>
          <a:xfrm>
            <a:off x="485128" y="6560512"/>
            <a:ext cx="1943353"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spTree>
    <p:extLst>
      <p:ext uri="{BB962C8B-B14F-4D97-AF65-F5344CB8AC3E}">
        <p14:creationId xmlns:p14="http://schemas.microsoft.com/office/powerpoint/2010/main" val="7144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56" name="Imagem 6"/>
          <p:cNvPicPr/>
          <p:nvPr/>
        </p:nvPicPr>
        <p:blipFill>
          <a:blip r:embed="rId3" cstate="print"/>
          <a:stretch/>
        </p:blipFill>
        <p:spPr>
          <a:xfrm>
            <a:off x="0" y="2520"/>
            <a:ext cx="9142560" cy="6856560"/>
          </a:xfrm>
          <a:prstGeom prst="rect">
            <a:avLst/>
          </a:prstGeom>
          <a:ln w="9360">
            <a:noFill/>
          </a:ln>
        </p:spPr>
      </p:pic>
      <p:sp>
        <p:nvSpPr>
          <p:cNvPr id="257" name="CustomShape 1"/>
          <p:cNvSpPr/>
          <p:nvPr/>
        </p:nvSpPr>
        <p:spPr>
          <a:xfrm>
            <a:off x="899592" y="2483432"/>
            <a:ext cx="7488832"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5400" b="1" strike="noStrike" spc="-1" dirty="0">
                <a:solidFill>
                  <a:srgbClr val="FFFFFF"/>
                </a:solidFill>
                <a:latin typeface="Calibri"/>
                <a:ea typeface="DejaVu Sans"/>
              </a:rPr>
              <a:t>Informações </a:t>
            </a:r>
          </a:p>
          <a:p>
            <a:pPr algn="ctr">
              <a:lnSpc>
                <a:spcPct val="100000"/>
              </a:lnSpc>
            </a:pPr>
            <a:r>
              <a:rPr lang="pt-BR" sz="5400" b="1" strike="noStrike" spc="-1" dirty="0">
                <a:solidFill>
                  <a:srgbClr val="FFFFFF"/>
                </a:solidFill>
                <a:latin typeface="Calibri"/>
                <a:ea typeface="DejaVu Sans"/>
              </a:rPr>
              <a:t>Epidemiológicas</a:t>
            </a:r>
          </a:p>
          <a:p>
            <a:pPr algn="ctr">
              <a:lnSpc>
                <a:spcPct val="100000"/>
              </a:lnSpc>
            </a:pPr>
            <a:endParaRPr lang="pt-BR" sz="5400" b="1" spc="-1" dirty="0">
              <a:solidFill>
                <a:srgbClr val="FFFFFF"/>
              </a:solidFill>
              <a:latin typeface="Calibri"/>
            </a:endParaRPr>
          </a:p>
          <a:p>
            <a:pPr algn="ctr">
              <a:lnSpc>
                <a:spcPct val="100000"/>
              </a:lnSpc>
            </a:pPr>
            <a:endParaRPr lang="pt-BR" sz="5400" b="1" spc="-1" dirty="0">
              <a:solidFill>
                <a:srgbClr val="FFFFFF"/>
              </a:solidFill>
              <a:latin typeface="Calibri"/>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258"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2629824722"/>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 calcmode="lin" valueType="num">
                                      <p:cBhvr additive="repl">
                                        <p:cTn id="7" dur="500" fill="hold"/>
                                        <p:tgtEl>
                                          <p:spTgt spid="255"/>
                                        </p:tgtEl>
                                        <p:attrNameLst>
                                          <p:attrName>ppt_x</p:attrName>
                                        </p:attrNameLst>
                                      </p:cBhvr>
                                      <p:tavLst>
                                        <p:tav tm="0">
                                          <p:val>
                                            <p:strVal val="0-#ppt_w/2"/>
                                          </p:val>
                                        </p:tav>
                                        <p:tav tm="100000">
                                          <p:val>
                                            <p:strVal val="#ppt_x"/>
                                          </p:val>
                                        </p:tav>
                                      </p:tavLst>
                                    </p:anim>
                                    <p:anim calcmode="lin" valueType="num">
                                      <p:cBhvr additive="repl">
                                        <p:cTn id="8" dur="500" fill="hold"/>
                                        <p:tgtEl>
                                          <p:spTgt spid="2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56" name="Imagem 6"/>
          <p:cNvPicPr/>
          <p:nvPr/>
        </p:nvPicPr>
        <p:blipFill>
          <a:blip r:embed="rId3" cstate="print"/>
          <a:stretch/>
        </p:blipFill>
        <p:spPr>
          <a:xfrm>
            <a:off x="0" y="2520"/>
            <a:ext cx="9142560" cy="6856560"/>
          </a:xfrm>
          <a:prstGeom prst="rect">
            <a:avLst/>
          </a:prstGeom>
          <a:ln w="9360">
            <a:noFill/>
          </a:ln>
        </p:spPr>
      </p:pic>
      <p:sp>
        <p:nvSpPr>
          <p:cNvPr id="257" name="CustomShape 1"/>
          <p:cNvSpPr/>
          <p:nvPr/>
        </p:nvSpPr>
        <p:spPr>
          <a:xfrm>
            <a:off x="0" y="2483432"/>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5400" b="1" strike="noStrike" spc="-1" dirty="0">
                <a:solidFill>
                  <a:schemeClr val="bg1"/>
                </a:solidFill>
                <a:latin typeface="Calibri"/>
                <a:ea typeface="DejaVu Sans"/>
              </a:rPr>
              <a:t>Vigilância em Saúde </a:t>
            </a:r>
          </a:p>
          <a:p>
            <a:pPr algn="ctr">
              <a:lnSpc>
                <a:spcPct val="100000"/>
              </a:lnSpc>
            </a:pPr>
            <a:endParaRPr lang="pt-BR" sz="5400" b="1" spc="-1" dirty="0">
              <a:solidFill>
                <a:srgbClr val="FFFFFF"/>
              </a:solidFill>
              <a:latin typeface="Calibri"/>
            </a:endParaRPr>
          </a:p>
          <a:p>
            <a:pPr algn="ctr">
              <a:lnSpc>
                <a:spcPct val="100000"/>
              </a:lnSpc>
            </a:pPr>
            <a:endParaRPr lang="pt-BR" sz="5400" b="1" spc="-1" dirty="0">
              <a:solidFill>
                <a:srgbClr val="FFFFFF"/>
              </a:solidFill>
              <a:latin typeface="Calibri"/>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258" name="Imagem 7"/>
          <p:cNvPicPr/>
          <p:nvPr/>
        </p:nvPicPr>
        <p:blipFill>
          <a:blip r:embed="rId4" cstate="print"/>
          <a:stretch/>
        </p:blipFill>
        <p:spPr>
          <a:xfrm>
            <a:off x="2692080" y="260640"/>
            <a:ext cx="3750480" cy="17114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 calcmode="lin" valueType="num">
                                      <p:cBhvr additive="repl">
                                        <p:cTn id="7" dur="500" fill="hold"/>
                                        <p:tgtEl>
                                          <p:spTgt spid="255"/>
                                        </p:tgtEl>
                                        <p:attrNameLst>
                                          <p:attrName>ppt_x</p:attrName>
                                        </p:attrNameLst>
                                      </p:cBhvr>
                                      <p:tavLst>
                                        <p:tav tm="0">
                                          <p:val>
                                            <p:strVal val="0-#ppt_w/2"/>
                                          </p:val>
                                        </p:tav>
                                        <p:tav tm="100000">
                                          <p:val>
                                            <p:strVal val="#ppt_x"/>
                                          </p:val>
                                        </p:tav>
                                      </p:tavLst>
                                    </p:anim>
                                    <p:anim calcmode="lin" valueType="num">
                                      <p:cBhvr additive="repl">
                                        <p:cTn id="8" dur="500" fill="hold"/>
                                        <p:tgtEl>
                                          <p:spTgt spid="2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laca 21"/>
          <p:cNvSpPr/>
          <p:nvPr/>
        </p:nvSpPr>
        <p:spPr>
          <a:xfrm>
            <a:off x="6863052" y="2854137"/>
            <a:ext cx="1193400" cy="1193400"/>
          </a:xfrm>
          <a:prstGeom prst="plaqu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 name="Título 3"/>
          <p:cNvSpPr>
            <a:spLocks noGrp="1"/>
          </p:cNvSpPr>
          <p:nvPr>
            <p:ph type="title"/>
          </p:nvPr>
        </p:nvSpPr>
        <p:spPr>
          <a:xfrm>
            <a:off x="569994" y="168448"/>
            <a:ext cx="7836274" cy="994172"/>
          </a:xfrm>
        </p:spPr>
        <p:txBody>
          <a:bodyPr/>
          <a:lstStyle/>
          <a:p>
            <a:r>
              <a:rPr lang="pt-BR" sz="3200" b="1" dirty="0">
                <a:solidFill>
                  <a:srgbClr val="0070C0"/>
                </a:solidFill>
                <a:latin typeface="Calibri" panose="020F0502020204030204" pitchFamily="34" charset="0"/>
                <a:cs typeface="Calibri" panose="020F0502020204030204" pitchFamily="34" charset="0"/>
              </a:rPr>
              <a:t>Vigilância Sanitária </a:t>
            </a:r>
            <a:endParaRPr lang="pt-BR" sz="3200" b="1" dirty="0">
              <a:solidFill>
                <a:srgbClr val="FF0000"/>
              </a:solidFill>
              <a:latin typeface="Calibri" panose="020F0502020204030204" pitchFamily="34" charset="0"/>
              <a:cs typeface="Calibri" panose="020F0502020204030204" pitchFamily="34" charset="0"/>
            </a:endParaRPr>
          </a:p>
        </p:txBody>
      </p:sp>
      <p:sp>
        <p:nvSpPr>
          <p:cNvPr id="6" name="CaixaDeTexto 5"/>
          <p:cNvSpPr txBox="1"/>
          <p:nvPr/>
        </p:nvSpPr>
        <p:spPr>
          <a:xfrm>
            <a:off x="484095" y="4165225"/>
            <a:ext cx="2390215" cy="715581"/>
          </a:xfrm>
          <a:prstGeom prst="rect">
            <a:avLst/>
          </a:prstGeom>
          <a:noFill/>
        </p:spPr>
        <p:txBody>
          <a:bodyPr wrap="square" rtlCol="0">
            <a:spAutoFit/>
          </a:bodyPr>
          <a:lstStyle/>
          <a:p>
            <a:pPr algn="ctr"/>
            <a:r>
              <a:rPr lang="pt-BR" sz="1350" b="1" dirty="0">
                <a:solidFill>
                  <a:schemeClr val="accent1">
                    <a:lumMod val="75000"/>
                  </a:schemeClr>
                </a:solidFill>
              </a:rPr>
              <a:t>PROJETO DE TRANSFORMAÇÃO DIGITAL</a:t>
            </a:r>
          </a:p>
        </p:txBody>
      </p:sp>
      <p:sp>
        <p:nvSpPr>
          <p:cNvPr id="7" name="CaixaDeTexto 6"/>
          <p:cNvSpPr txBox="1"/>
          <p:nvPr/>
        </p:nvSpPr>
        <p:spPr>
          <a:xfrm>
            <a:off x="3374372" y="4165225"/>
            <a:ext cx="2390215" cy="715581"/>
          </a:xfrm>
          <a:prstGeom prst="rect">
            <a:avLst/>
          </a:prstGeom>
          <a:noFill/>
        </p:spPr>
        <p:txBody>
          <a:bodyPr wrap="square" rtlCol="0">
            <a:spAutoFit/>
          </a:bodyPr>
          <a:lstStyle/>
          <a:p>
            <a:pPr algn="ctr"/>
            <a:r>
              <a:rPr lang="pt-BR" sz="1350" b="1" dirty="0">
                <a:solidFill>
                  <a:schemeClr val="accent1">
                    <a:lumMod val="75000"/>
                  </a:schemeClr>
                </a:solidFill>
              </a:rPr>
              <a:t>IMPLANTAÇÃO DO SISTEMA DE GESTÃO DA QUALIDADE</a:t>
            </a:r>
          </a:p>
        </p:txBody>
      </p:sp>
      <p:sp>
        <p:nvSpPr>
          <p:cNvPr id="8" name="CaixaDeTexto 7"/>
          <p:cNvSpPr txBox="1"/>
          <p:nvPr/>
        </p:nvSpPr>
        <p:spPr>
          <a:xfrm>
            <a:off x="6264648" y="4255991"/>
            <a:ext cx="2390215" cy="300082"/>
          </a:xfrm>
          <a:prstGeom prst="rect">
            <a:avLst/>
          </a:prstGeom>
          <a:noFill/>
        </p:spPr>
        <p:txBody>
          <a:bodyPr wrap="square" rtlCol="0">
            <a:spAutoFit/>
          </a:bodyPr>
          <a:lstStyle>
            <a:defPPr>
              <a:defRPr lang="pt-BR"/>
            </a:defPPr>
            <a:lvl1pPr algn="ctr">
              <a:defRPr b="1">
                <a:solidFill>
                  <a:schemeClr val="accent1">
                    <a:lumMod val="75000"/>
                  </a:schemeClr>
                </a:solidFill>
              </a:defRPr>
            </a:lvl1pPr>
          </a:lstStyle>
          <a:p>
            <a:r>
              <a:rPr lang="pt-BR" sz="1350" dirty="0"/>
              <a:t>DESBUROCRATIZAÇÃO</a:t>
            </a:r>
          </a:p>
        </p:txBody>
      </p:sp>
      <p:sp>
        <p:nvSpPr>
          <p:cNvPr id="10" name="Rosca 9"/>
          <p:cNvSpPr/>
          <p:nvPr/>
        </p:nvSpPr>
        <p:spPr>
          <a:xfrm>
            <a:off x="1008529" y="2854137"/>
            <a:ext cx="1193741" cy="1193741"/>
          </a:xfrm>
          <a:prstGeom prst="donut">
            <a:avLst>
              <a:gd name="adj" fmla="val 22589"/>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solidFill>
                <a:schemeClr val="tx1"/>
              </a:solidFill>
            </a:endParaRPr>
          </a:p>
        </p:txBody>
      </p:sp>
      <p:sp>
        <p:nvSpPr>
          <p:cNvPr id="11" name="Semicírculos 10"/>
          <p:cNvSpPr/>
          <p:nvPr/>
        </p:nvSpPr>
        <p:spPr>
          <a:xfrm>
            <a:off x="1018614" y="2854137"/>
            <a:ext cx="1193741" cy="1193741"/>
          </a:xfrm>
          <a:prstGeom prst="blockArc">
            <a:avLst>
              <a:gd name="adj1" fmla="val 18062424"/>
              <a:gd name="adj2" fmla="val 21423859"/>
              <a:gd name="adj3" fmla="val 2288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solidFill>
                <a:schemeClr val="tx1"/>
              </a:solidFill>
            </a:endParaRPr>
          </a:p>
        </p:txBody>
      </p:sp>
      <p:sp>
        <p:nvSpPr>
          <p:cNvPr id="12" name="Rosca 11"/>
          <p:cNvSpPr/>
          <p:nvPr/>
        </p:nvSpPr>
        <p:spPr>
          <a:xfrm>
            <a:off x="3896284" y="2854137"/>
            <a:ext cx="1193741" cy="1193741"/>
          </a:xfrm>
          <a:prstGeom prst="donut">
            <a:avLst>
              <a:gd name="adj" fmla="val 22589"/>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solidFill>
                <a:schemeClr val="tx1"/>
              </a:solidFill>
            </a:endParaRPr>
          </a:p>
        </p:txBody>
      </p:sp>
      <p:sp>
        <p:nvSpPr>
          <p:cNvPr id="13" name="Semicírculos 12"/>
          <p:cNvSpPr/>
          <p:nvPr/>
        </p:nvSpPr>
        <p:spPr>
          <a:xfrm>
            <a:off x="3906370" y="2854137"/>
            <a:ext cx="1193741" cy="1193741"/>
          </a:xfrm>
          <a:prstGeom prst="blockArc">
            <a:avLst>
              <a:gd name="adj1" fmla="val 19146189"/>
              <a:gd name="adj2" fmla="val 21423859"/>
              <a:gd name="adj3" fmla="val 2288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solidFill>
                <a:schemeClr val="tx1"/>
              </a:solidFill>
            </a:endParaRPr>
          </a:p>
        </p:txBody>
      </p:sp>
      <p:sp>
        <p:nvSpPr>
          <p:cNvPr id="14" name="CaixaDeTexto 13"/>
          <p:cNvSpPr txBox="1"/>
          <p:nvPr/>
        </p:nvSpPr>
        <p:spPr>
          <a:xfrm>
            <a:off x="484095" y="4764295"/>
            <a:ext cx="2390215" cy="1061829"/>
          </a:xfrm>
          <a:prstGeom prst="rect">
            <a:avLst/>
          </a:prstGeom>
          <a:noFill/>
        </p:spPr>
        <p:txBody>
          <a:bodyPr wrap="square" rtlCol="0">
            <a:spAutoFit/>
          </a:bodyPr>
          <a:lstStyle/>
          <a:p>
            <a:pPr algn="ctr"/>
            <a:r>
              <a:rPr lang="pt-BR" sz="1050" b="1" dirty="0">
                <a:solidFill>
                  <a:schemeClr val="bg2">
                    <a:lumMod val="25000"/>
                  </a:schemeClr>
                </a:solidFill>
              </a:rPr>
              <a:t>Utilização do </a:t>
            </a:r>
            <a:r>
              <a:rPr lang="pt-BR" sz="1050" b="1" dirty="0" err="1">
                <a:solidFill>
                  <a:schemeClr val="bg2">
                    <a:lumMod val="25000"/>
                  </a:schemeClr>
                </a:solidFill>
              </a:rPr>
              <a:t>OnBase</a:t>
            </a:r>
            <a:endParaRPr lang="pt-BR" sz="1050" b="1" dirty="0">
              <a:solidFill>
                <a:schemeClr val="bg2">
                  <a:lumMod val="25000"/>
                </a:schemeClr>
              </a:solidFill>
            </a:endParaRPr>
          </a:p>
          <a:p>
            <a:pPr algn="ctr"/>
            <a:r>
              <a:rPr lang="pt-BR" sz="1050" b="1" dirty="0">
                <a:solidFill>
                  <a:schemeClr val="bg2">
                    <a:lumMod val="25000"/>
                  </a:schemeClr>
                </a:solidFill>
              </a:rPr>
              <a:t>4/30 processos finalísticos implantados</a:t>
            </a:r>
          </a:p>
          <a:p>
            <a:pPr algn="ctr"/>
            <a:r>
              <a:rPr lang="pt-BR" sz="1050" i="1" dirty="0">
                <a:solidFill>
                  <a:schemeClr val="bg2">
                    <a:lumMod val="25000"/>
                  </a:schemeClr>
                </a:solidFill>
              </a:rPr>
              <a:t>Aprovação de Projeto / Restituição de Taxa / Cadastro Estadual de </a:t>
            </a:r>
            <a:r>
              <a:rPr lang="pt-BR" sz="1050" i="1" dirty="0" err="1">
                <a:solidFill>
                  <a:schemeClr val="bg2">
                    <a:lumMod val="25000"/>
                  </a:schemeClr>
                </a:solidFill>
              </a:rPr>
              <a:t>Desinsetizadoras</a:t>
            </a:r>
            <a:r>
              <a:rPr lang="pt-BR" sz="1050" i="1" dirty="0">
                <a:solidFill>
                  <a:schemeClr val="bg2">
                    <a:lumMod val="25000"/>
                  </a:schemeClr>
                </a:solidFill>
              </a:rPr>
              <a:t> / Auto de Infração</a:t>
            </a:r>
          </a:p>
        </p:txBody>
      </p:sp>
      <p:sp>
        <p:nvSpPr>
          <p:cNvPr id="15" name="CaixaDeTexto 14"/>
          <p:cNvSpPr txBox="1"/>
          <p:nvPr/>
        </p:nvSpPr>
        <p:spPr>
          <a:xfrm>
            <a:off x="3374371" y="4764294"/>
            <a:ext cx="2390215" cy="900246"/>
          </a:xfrm>
          <a:prstGeom prst="rect">
            <a:avLst/>
          </a:prstGeom>
          <a:noFill/>
        </p:spPr>
        <p:txBody>
          <a:bodyPr wrap="square" rtlCol="0">
            <a:spAutoFit/>
          </a:bodyPr>
          <a:lstStyle/>
          <a:p>
            <a:pPr algn="ctr"/>
            <a:r>
              <a:rPr lang="pt-BR" sz="1050" b="1" dirty="0">
                <a:solidFill>
                  <a:schemeClr val="bg2">
                    <a:lumMod val="25000"/>
                  </a:schemeClr>
                </a:solidFill>
              </a:rPr>
              <a:t>Parceria com HAOC/ANVISA</a:t>
            </a:r>
          </a:p>
          <a:p>
            <a:pPr algn="ctr"/>
            <a:r>
              <a:rPr lang="pt-BR" sz="1050" b="1" dirty="0">
                <a:solidFill>
                  <a:schemeClr val="bg2">
                    <a:lumMod val="25000"/>
                  </a:schemeClr>
                </a:solidFill>
              </a:rPr>
              <a:t>Guia para Implantação do SGQ</a:t>
            </a:r>
          </a:p>
          <a:p>
            <a:pPr algn="ctr"/>
            <a:r>
              <a:rPr lang="pt-BR" sz="1050" i="1" dirty="0">
                <a:solidFill>
                  <a:schemeClr val="bg2">
                    <a:lumMod val="25000"/>
                  </a:schemeClr>
                </a:solidFill>
              </a:rPr>
              <a:t>Projeto de 12 meses</a:t>
            </a:r>
          </a:p>
          <a:p>
            <a:pPr algn="ctr"/>
            <a:r>
              <a:rPr lang="pt-BR" sz="1050" i="1" dirty="0">
                <a:solidFill>
                  <a:schemeClr val="bg2">
                    <a:lumMod val="25000"/>
                  </a:schemeClr>
                </a:solidFill>
              </a:rPr>
              <a:t>Agosto/2021 – Agosto/2022</a:t>
            </a:r>
          </a:p>
          <a:p>
            <a:pPr algn="ctr"/>
            <a:r>
              <a:rPr lang="pt-BR" sz="1050" i="1" dirty="0">
                <a:solidFill>
                  <a:schemeClr val="bg2">
                    <a:lumMod val="25000"/>
                  </a:schemeClr>
                </a:solidFill>
              </a:rPr>
              <a:t>+ Repasse de Recurso</a:t>
            </a:r>
          </a:p>
        </p:txBody>
      </p:sp>
      <p:sp>
        <p:nvSpPr>
          <p:cNvPr id="16" name="CaixaDeTexto 15"/>
          <p:cNvSpPr txBox="1"/>
          <p:nvPr/>
        </p:nvSpPr>
        <p:spPr>
          <a:xfrm>
            <a:off x="6632759" y="3019654"/>
            <a:ext cx="1653988" cy="807913"/>
          </a:xfrm>
          <a:prstGeom prst="rect">
            <a:avLst/>
          </a:prstGeom>
          <a:noFill/>
        </p:spPr>
        <p:txBody>
          <a:bodyPr wrap="square" rtlCol="0">
            <a:spAutoFit/>
          </a:bodyPr>
          <a:lstStyle/>
          <a:p>
            <a:pPr algn="ctr"/>
            <a:r>
              <a:rPr lang="pt-BR" sz="3300" b="1" dirty="0">
                <a:solidFill>
                  <a:schemeClr val="bg1"/>
                </a:solidFill>
              </a:rPr>
              <a:t>92%</a:t>
            </a:r>
          </a:p>
          <a:p>
            <a:pPr algn="ctr"/>
            <a:r>
              <a:rPr lang="pt-BR" sz="1350" b="1" dirty="0">
                <a:solidFill>
                  <a:schemeClr val="bg1"/>
                </a:solidFill>
              </a:rPr>
              <a:t>BAIXO RISCO</a:t>
            </a:r>
          </a:p>
        </p:txBody>
      </p:sp>
      <p:sp>
        <p:nvSpPr>
          <p:cNvPr id="19" name="CaixaDeTexto 18"/>
          <p:cNvSpPr txBox="1"/>
          <p:nvPr/>
        </p:nvSpPr>
        <p:spPr>
          <a:xfrm>
            <a:off x="6264646" y="4760730"/>
            <a:ext cx="2390215" cy="1061829"/>
          </a:xfrm>
          <a:prstGeom prst="rect">
            <a:avLst/>
          </a:prstGeom>
          <a:noFill/>
        </p:spPr>
        <p:txBody>
          <a:bodyPr wrap="square" rtlCol="0">
            <a:spAutoFit/>
          </a:bodyPr>
          <a:lstStyle/>
          <a:p>
            <a:pPr algn="ctr"/>
            <a:r>
              <a:rPr lang="pt-BR" sz="1050" b="1" dirty="0">
                <a:solidFill>
                  <a:schemeClr val="bg2">
                    <a:lumMod val="25000"/>
                  </a:schemeClr>
                </a:solidFill>
              </a:rPr>
              <a:t>1195/1301 </a:t>
            </a:r>
            <a:r>
              <a:rPr lang="pt-BR" sz="1050" b="1" dirty="0" err="1">
                <a:solidFill>
                  <a:schemeClr val="bg2">
                    <a:lumMod val="25000"/>
                  </a:schemeClr>
                </a:solidFill>
              </a:rPr>
              <a:t>CNAEs</a:t>
            </a:r>
            <a:r>
              <a:rPr lang="pt-BR" sz="1050" b="1" dirty="0">
                <a:solidFill>
                  <a:schemeClr val="bg2">
                    <a:lumMod val="25000"/>
                  </a:schemeClr>
                </a:solidFill>
              </a:rPr>
              <a:t> dispensadas de licenciamento sanitário (baixo risco)</a:t>
            </a:r>
          </a:p>
          <a:p>
            <a:pPr algn="ctr"/>
            <a:r>
              <a:rPr lang="pt-BR" sz="1050" dirty="0">
                <a:solidFill>
                  <a:schemeClr val="bg2">
                    <a:lumMod val="25000"/>
                  </a:schemeClr>
                </a:solidFill>
              </a:rPr>
              <a:t>Decreto Unificado nº 4.977-R/2021</a:t>
            </a:r>
          </a:p>
          <a:p>
            <a:pPr algn="ctr"/>
            <a:r>
              <a:rPr lang="pt-BR" sz="1050" dirty="0">
                <a:solidFill>
                  <a:schemeClr val="bg2">
                    <a:lumMod val="25000"/>
                  </a:schemeClr>
                </a:solidFill>
              </a:rPr>
              <a:t>Realização COGESIM</a:t>
            </a:r>
          </a:p>
          <a:p>
            <a:pPr algn="ctr"/>
            <a:endParaRPr lang="pt-BR" sz="1050" b="1" dirty="0">
              <a:solidFill>
                <a:schemeClr val="bg2">
                  <a:lumMod val="25000"/>
                </a:schemeClr>
              </a:solidFill>
            </a:endParaRPr>
          </a:p>
        </p:txBody>
      </p:sp>
      <p:sp>
        <p:nvSpPr>
          <p:cNvPr id="23" name="Retângulo 22"/>
          <p:cNvSpPr/>
          <p:nvPr/>
        </p:nvSpPr>
        <p:spPr>
          <a:xfrm>
            <a:off x="0" y="1976717"/>
            <a:ext cx="9144000" cy="410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4" name="CaixaDeTexto 23"/>
          <p:cNvSpPr txBox="1"/>
          <p:nvPr/>
        </p:nvSpPr>
        <p:spPr>
          <a:xfrm>
            <a:off x="467286" y="2010469"/>
            <a:ext cx="3617259" cy="369332"/>
          </a:xfrm>
          <a:prstGeom prst="rect">
            <a:avLst/>
          </a:prstGeom>
          <a:noFill/>
        </p:spPr>
        <p:txBody>
          <a:bodyPr wrap="square" rtlCol="0">
            <a:spAutoFit/>
          </a:bodyPr>
          <a:lstStyle/>
          <a:p>
            <a:r>
              <a:rPr lang="pt-BR" b="1" dirty="0">
                <a:solidFill>
                  <a:schemeClr val="tx1">
                    <a:lumMod val="50000"/>
                    <a:lumOff val="50000"/>
                  </a:schemeClr>
                </a:solidFill>
              </a:rPr>
              <a:t>PROJETOS EM ANDAMENTO</a:t>
            </a:r>
          </a:p>
        </p:txBody>
      </p:sp>
      <p:pic>
        <p:nvPicPr>
          <p:cNvPr id="17" name="Imagem 5">
            <a:extLst>
              <a:ext uri="{FF2B5EF4-FFF2-40B4-BE49-F238E27FC236}">
                <a16:creationId xmlns:a16="http://schemas.microsoft.com/office/drawing/2014/main" id="{C1C306D9-5D1A-418E-997E-D278E05C8799}"/>
              </a:ext>
            </a:extLst>
          </p:cNvPr>
          <p:cNvPicPr/>
          <p:nvPr/>
        </p:nvPicPr>
        <p:blipFill>
          <a:blip r:embed="rId2" cstate="print"/>
          <a:srcRect l="12634" r="15820"/>
          <a:stretch/>
        </p:blipFill>
        <p:spPr>
          <a:xfrm>
            <a:off x="7813880" y="180360"/>
            <a:ext cx="718560" cy="718560"/>
          </a:xfrm>
          <a:prstGeom prst="rect">
            <a:avLst/>
          </a:prstGeom>
          <a:ln>
            <a:noFill/>
          </a:ln>
        </p:spPr>
      </p:pic>
      <p:sp>
        <p:nvSpPr>
          <p:cNvPr id="18" name="Line 5">
            <a:extLst>
              <a:ext uri="{FF2B5EF4-FFF2-40B4-BE49-F238E27FC236}">
                <a16:creationId xmlns:a16="http://schemas.microsoft.com/office/drawing/2014/main" id="{846368FE-A9B9-49D1-9B9E-37DB388BA7A7}"/>
              </a:ext>
            </a:extLst>
          </p:cNvPr>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Tree>
    <p:extLst>
      <p:ext uri="{BB962C8B-B14F-4D97-AF65-F5344CB8AC3E}">
        <p14:creationId xmlns:p14="http://schemas.microsoft.com/office/powerpoint/2010/main" val="33275717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a:xfrm>
            <a:off x="0" y="6525344"/>
            <a:ext cx="9144000" cy="3326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19" descr="brasao_so_estrela.jpg"/>
          <p:cNvPicPr>
            <a:picLocks noChangeAspect="1"/>
          </p:cNvPicPr>
          <p:nvPr/>
        </p:nvPicPr>
        <p:blipFill>
          <a:blip r:embed="rId2" cstate="print"/>
          <a:srcRect l="12633" r="15830"/>
          <a:stretch>
            <a:fillRect/>
          </a:stretch>
        </p:blipFill>
        <p:spPr>
          <a:xfrm>
            <a:off x="7756828" y="180402"/>
            <a:ext cx="720080" cy="720080"/>
          </a:xfrm>
          <a:prstGeom prst="rect">
            <a:avLst/>
          </a:prstGeom>
        </p:spPr>
      </p:pic>
      <p:sp>
        <p:nvSpPr>
          <p:cNvPr id="18439" name="CaixaDeTexto 12"/>
          <p:cNvSpPr txBox="1">
            <a:spLocks noChangeArrowheads="1"/>
          </p:cNvSpPr>
          <p:nvPr/>
        </p:nvSpPr>
        <p:spPr bwMode="auto">
          <a:xfrm>
            <a:off x="395288" y="6554708"/>
            <a:ext cx="5112816" cy="276999"/>
          </a:xfrm>
          <a:prstGeom prst="rect">
            <a:avLst/>
          </a:prstGeom>
          <a:noFill/>
          <a:ln w="9525">
            <a:noFill/>
            <a:miter lim="800000"/>
            <a:headEnd/>
            <a:tailEnd/>
          </a:ln>
        </p:spPr>
        <p:txBody>
          <a:bodyPr wrap="square">
            <a:spAutoFit/>
          </a:bodyPr>
          <a:lstStyle/>
          <a:p>
            <a:r>
              <a:rPr lang="pt-BR" sz="1200" b="1" dirty="0">
                <a:solidFill>
                  <a:schemeClr val="bg1"/>
                </a:solidFill>
                <a:latin typeface="Calibri" panose="020F0502020204030204" pitchFamily="34" charset="0"/>
                <a:cs typeface="Calibri" panose="020F0502020204030204" pitchFamily="34" charset="0"/>
              </a:rPr>
              <a:t>Fonte: Imunização/SSVS/SESA</a:t>
            </a:r>
            <a:r>
              <a:rPr lang="pt-BR" sz="1200" dirty="0">
                <a:solidFill>
                  <a:schemeClr val="bg1"/>
                </a:solidFill>
                <a:latin typeface="Calibri" panose="020F0502020204030204" pitchFamily="34" charset="0"/>
                <a:cs typeface="Calibri" panose="020F0502020204030204" pitchFamily="34" charset="0"/>
              </a:rPr>
              <a:t>.</a:t>
            </a:r>
          </a:p>
        </p:txBody>
      </p:sp>
      <p:sp>
        <p:nvSpPr>
          <p:cNvPr id="11" name="Título 4"/>
          <p:cNvSpPr txBox="1">
            <a:spLocks/>
          </p:cNvSpPr>
          <p:nvPr/>
        </p:nvSpPr>
        <p:spPr>
          <a:xfrm>
            <a:off x="382588" y="260350"/>
            <a:ext cx="8761412" cy="720725"/>
          </a:xfrm>
          <a:prstGeom prst="rect">
            <a:avLst/>
          </a:prstGeom>
        </p:spPr>
        <p:txBody>
          <a:bodyPr>
            <a:normAutofit fontScale="92500" lnSpcReduction="20000"/>
          </a:bodyPr>
          <a:lstStyle/>
          <a:p>
            <a:pPr>
              <a:lnSpc>
                <a:spcPct val="85000"/>
              </a:lnSpc>
              <a:defRPr/>
            </a:pPr>
            <a:r>
              <a:rPr lang="pt-BR" sz="3600" b="1" spc="-50" dirty="0">
                <a:solidFill>
                  <a:srgbClr val="0070C0"/>
                </a:solidFill>
                <a:latin typeface="Calibri" panose="020F0502020204030204" pitchFamily="34" charset="0"/>
                <a:ea typeface="+mj-ea"/>
                <a:cs typeface="Calibri" panose="020F0502020204030204" pitchFamily="34" charset="0"/>
              </a:rPr>
              <a:t>Imunização </a:t>
            </a:r>
          </a:p>
          <a:p>
            <a:pPr>
              <a:lnSpc>
                <a:spcPct val="85000"/>
              </a:lnSpc>
              <a:defRPr/>
            </a:pPr>
            <a:r>
              <a:rPr lang="pt-BR" sz="2800" spc="-50" dirty="0">
                <a:solidFill>
                  <a:srgbClr val="0070C0"/>
                </a:solidFill>
                <a:latin typeface="Calibri" panose="020F0502020204030204" pitchFamily="34" charset="0"/>
                <a:ea typeface="+mj-ea"/>
                <a:cs typeface="Calibri" panose="020F0502020204030204" pitchFamily="34" charset="0"/>
              </a:rPr>
              <a:t>Principais ações </a:t>
            </a:r>
          </a:p>
        </p:txBody>
      </p:sp>
      <p:sp>
        <p:nvSpPr>
          <p:cNvPr id="12" name="Retângulo 11"/>
          <p:cNvSpPr/>
          <p:nvPr/>
        </p:nvSpPr>
        <p:spPr>
          <a:xfrm>
            <a:off x="2051050"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 name="Retângulo 12"/>
          <p:cNvSpPr/>
          <p:nvPr/>
        </p:nvSpPr>
        <p:spPr>
          <a:xfrm>
            <a:off x="3635375"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4" name="Retângulo 13"/>
          <p:cNvSpPr/>
          <p:nvPr/>
        </p:nvSpPr>
        <p:spPr>
          <a:xfrm>
            <a:off x="5219700"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5" name="Retângulo 14"/>
          <p:cNvSpPr/>
          <p:nvPr/>
        </p:nvSpPr>
        <p:spPr>
          <a:xfrm>
            <a:off x="6732588"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6" name="Conector reto 15"/>
          <p:cNvCxnSpPr/>
          <p:nvPr/>
        </p:nvCxnSpPr>
        <p:spPr>
          <a:xfrm flipV="1">
            <a:off x="539552" y="980728"/>
            <a:ext cx="7992888" cy="82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CB0AA644-8A37-47F4-8123-2985337F169C}"/>
              </a:ext>
            </a:extLst>
          </p:cNvPr>
          <p:cNvSpPr txBox="1"/>
          <p:nvPr/>
        </p:nvSpPr>
        <p:spPr>
          <a:xfrm>
            <a:off x="647564" y="1079002"/>
            <a:ext cx="7776864" cy="5170646"/>
          </a:xfrm>
          <a:prstGeom prst="rect">
            <a:avLst/>
          </a:prstGeom>
          <a:noFill/>
        </p:spPr>
        <p:txBody>
          <a:bodyPr wrap="square">
            <a:spAutoFit/>
          </a:bodyPr>
          <a:lstStyle/>
          <a:p>
            <a:pPr marL="285750" indent="-285750">
              <a:buFont typeface="Wingdings" panose="05000000000000000000" pitchFamily="2" charset="2"/>
              <a:buChar char="§"/>
            </a:pPr>
            <a:r>
              <a:rPr lang="pt-BR" b="1" dirty="0">
                <a:solidFill>
                  <a:srgbClr val="0070C0"/>
                </a:solidFill>
              </a:rPr>
              <a:t>Rede de Frios</a:t>
            </a:r>
          </a:p>
          <a:p>
            <a:pPr marL="285750" indent="-285750">
              <a:buFont typeface="Wingdings" panose="05000000000000000000" pitchFamily="2" charset="2"/>
              <a:buChar char="ü"/>
            </a:pPr>
            <a:r>
              <a:rPr lang="pt-BR" b="1" dirty="0"/>
              <a:t>Aquisição de 53 câmaras de refrigeração </a:t>
            </a:r>
            <a:r>
              <a:rPr lang="pt-BR" dirty="0"/>
              <a:t>-  </a:t>
            </a:r>
            <a:r>
              <a:rPr lang="pt-BR" sz="1400" dirty="0"/>
              <a:t>para conservação de vacinas para as Redes de Frio Estadual, Regionais e Municipais.</a:t>
            </a:r>
          </a:p>
          <a:p>
            <a:pPr marL="285750" indent="-285750">
              <a:buFont typeface="Wingdings" panose="05000000000000000000" pitchFamily="2" charset="2"/>
              <a:buChar char="ü"/>
            </a:pPr>
            <a:r>
              <a:rPr lang="pt-BR" b="1" dirty="0"/>
              <a:t>Aquisição de 135 computadores para</a:t>
            </a:r>
            <a:r>
              <a:rPr lang="pt-BR" dirty="0"/>
              <a:t> </a:t>
            </a:r>
            <a:r>
              <a:rPr lang="pt-BR" b="1" dirty="0"/>
              <a:t>municípios</a:t>
            </a:r>
            <a:r>
              <a:rPr lang="pt-BR" dirty="0"/>
              <a:t> </a:t>
            </a:r>
            <a:r>
              <a:rPr lang="pt-BR" sz="1400" dirty="0"/>
              <a:t>(Redes de Frio, Salas de vacinas e Vigilância Epidemiológica e Sentinela da Síndrome Gripal).</a:t>
            </a:r>
          </a:p>
          <a:p>
            <a:pPr marL="285750" indent="-285750">
              <a:buFont typeface="Wingdings" panose="05000000000000000000" pitchFamily="2" charset="2"/>
              <a:buChar char="ü"/>
            </a:pPr>
            <a:r>
              <a:rPr lang="pt-BR" b="1" dirty="0"/>
              <a:t>Implantação do sistema de registro e estoque das vacinas Vacina e Confia ES.</a:t>
            </a:r>
          </a:p>
          <a:p>
            <a:pPr marL="285750" indent="-285750">
              <a:buFont typeface="Wingdings" panose="05000000000000000000" pitchFamily="2" charset="2"/>
              <a:buChar char="ü"/>
            </a:pPr>
            <a:r>
              <a:rPr lang="pt-BR" b="1" dirty="0"/>
              <a:t>Adequação da rede elétrica da Rede de Frio Estadual </a:t>
            </a:r>
            <a:r>
              <a:rPr lang="pt-BR" sz="1400" dirty="0"/>
              <a:t>para instalação de dois freezers de ultrabaixa temperatura (-80ºC).</a:t>
            </a:r>
          </a:p>
          <a:p>
            <a:pPr marL="285750" indent="-285750">
              <a:buFont typeface="Wingdings" panose="05000000000000000000" pitchFamily="2" charset="2"/>
              <a:buChar char="ü"/>
            </a:pPr>
            <a:r>
              <a:rPr lang="pt-BR" b="1" dirty="0"/>
              <a:t>Aquisição de empilhadeira semielétrica para a Rede de Frio Estadual.</a:t>
            </a:r>
          </a:p>
          <a:p>
            <a:pPr marL="285750" indent="-285750">
              <a:buFont typeface="Wingdings" panose="05000000000000000000" pitchFamily="2" charset="2"/>
              <a:buChar char="ü"/>
            </a:pPr>
            <a:endParaRPr lang="pt-BR" b="1" dirty="0"/>
          </a:p>
          <a:p>
            <a:pPr marL="285750" indent="-285750">
              <a:buFont typeface="Wingdings" panose="05000000000000000000" pitchFamily="2" charset="2"/>
              <a:buChar char="§"/>
            </a:pPr>
            <a:r>
              <a:rPr lang="pt-BR" b="1" dirty="0">
                <a:solidFill>
                  <a:srgbClr val="0070C0"/>
                </a:solidFill>
              </a:rPr>
              <a:t>Insumos</a:t>
            </a:r>
          </a:p>
          <a:p>
            <a:pPr marL="285750" indent="-285750">
              <a:buFont typeface="Wingdings" panose="05000000000000000000" pitchFamily="2" charset="2"/>
              <a:buChar char="§"/>
            </a:pPr>
            <a:endParaRPr lang="pt-BR" b="1" dirty="0">
              <a:solidFill>
                <a:srgbClr val="0070C0"/>
              </a:solidFill>
            </a:endParaRPr>
          </a:p>
          <a:p>
            <a:pPr marL="285750" indent="-285750">
              <a:buFont typeface="Wingdings" panose="05000000000000000000" pitchFamily="2" charset="2"/>
              <a:buChar char="ü"/>
            </a:pPr>
            <a:r>
              <a:rPr lang="pt-BR" b="1" dirty="0"/>
              <a:t>Aquisição de 3.000.000 de seringas </a:t>
            </a:r>
            <a:r>
              <a:rPr lang="pt-BR" sz="1400" dirty="0"/>
              <a:t>para continuidade da Campanha de Vacinação contra a Covid-19 e rotina do Calendário de Vacinação.</a:t>
            </a:r>
          </a:p>
          <a:p>
            <a:pPr marL="285750" indent="-285750">
              <a:buFont typeface="Wingdings" panose="05000000000000000000" pitchFamily="2" charset="2"/>
              <a:buChar char="ü"/>
            </a:pPr>
            <a:r>
              <a:rPr lang="pt-BR" b="1" dirty="0"/>
              <a:t> Aquisição de 500.000 cartões de vacinação de adulto </a:t>
            </a:r>
            <a:r>
              <a:rPr lang="pt-BR" sz="1400" dirty="0"/>
              <a:t>para distribuição aos municípios.</a:t>
            </a:r>
          </a:p>
          <a:p>
            <a:pPr marL="285750" indent="-285750">
              <a:buFont typeface="Wingdings" panose="05000000000000000000" pitchFamily="2" charset="2"/>
              <a:buChar char="ü"/>
            </a:pPr>
            <a:endParaRPr lang="pt-BR" b="1"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a:xfrm>
            <a:off x="0" y="6525344"/>
            <a:ext cx="9144000" cy="3326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19" descr="brasao_so_estrela.jpg"/>
          <p:cNvPicPr>
            <a:picLocks noChangeAspect="1"/>
          </p:cNvPicPr>
          <p:nvPr/>
        </p:nvPicPr>
        <p:blipFill>
          <a:blip r:embed="rId2" cstate="print"/>
          <a:srcRect l="12633" r="15830"/>
          <a:stretch>
            <a:fillRect/>
          </a:stretch>
        </p:blipFill>
        <p:spPr>
          <a:xfrm>
            <a:off x="7756828" y="180402"/>
            <a:ext cx="720080" cy="720080"/>
          </a:xfrm>
          <a:prstGeom prst="rect">
            <a:avLst/>
          </a:prstGeom>
        </p:spPr>
      </p:pic>
      <p:sp>
        <p:nvSpPr>
          <p:cNvPr id="18439" name="CaixaDeTexto 12"/>
          <p:cNvSpPr txBox="1">
            <a:spLocks noChangeArrowheads="1"/>
          </p:cNvSpPr>
          <p:nvPr/>
        </p:nvSpPr>
        <p:spPr bwMode="auto">
          <a:xfrm>
            <a:off x="395288" y="6554708"/>
            <a:ext cx="5112816" cy="276999"/>
          </a:xfrm>
          <a:prstGeom prst="rect">
            <a:avLst/>
          </a:prstGeom>
          <a:noFill/>
          <a:ln w="9525">
            <a:noFill/>
            <a:miter lim="800000"/>
            <a:headEnd/>
            <a:tailEnd/>
          </a:ln>
        </p:spPr>
        <p:txBody>
          <a:bodyPr wrap="square">
            <a:spAutoFit/>
          </a:bodyPr>
          <a:lstStyle/>
          <a:p>
            <a:r>
              <a:rPr lang="pt-BR" sz="1200" b="1" dirty="0">
                <a:solidFill>
                  <a:schemeClr val="bg1"/>
                </a:solidFill>
                <a:latin typeface="Calibri" panose="020F0502020204030204" pitchFamily="34" charset="0"/>
                <a:cs typeface="Calibri" panose="020F0502020204030204" pitchFamily="34" charset="0"/>
              </a:rPr>
              <a:t>Fonte: Imunização/SSVS/SESA</a:t>
            </a:r>
            <a:r>
              <a:rPr lang="pt-BR" sz="1200" dirty="0">
                <a:solidFill>
                  <a:schemeClr val="bg1"/>
                </a:solidFill>
                <a:latin typeface="Calibri" panose="020F0502020204030204" pitchFamily="34" charset="0"/>
                <a:cs typeface="Calibri" panose="020F0502020204030204" pitchFamily="34" charset="0"/>
              </a:rPr>
              <a:t>..</a:t>
            </a:r>
          </a:p>
        </p:txBody>
      </p:sp>
      <p:sp>
        <p:nvSpPr>
          <p:cNvPr id="11" name="Título 4"/>
          <p:cNvSpPr txBox="1">
            <a:spLocks/>
          </p:cNvSpPr>
          <p:nvPr/>
        </p:nvSpPr>
        <p:spPr>
          <a:xfrm>
            <a:off x="382588" y="260350"/>
            <a:ext cx="8761412" cy="720725"/>
          </a:xfrm>
          <a:prstGeom prst="rect">
            <a:avLst/>
          </a:prstGeom>
        </p:spPr>
        <p:txBody>
          <a:bodyPr>
            <a:normAutofit fontScale="92500" lnSpcReduction="20000"/>
          </a:bodyPr>
          <a:lstStyle/>
          <a:p>
            <a:pPr>
              <a:lnSpc>
                <a:spcPct val="85000"/>
              </a:lnSpc>
              <a:defRPr/>
            </a:pPr>
            <a:r>
              <a:rPr lang="pt-BR" sz="3600" b="1" spc="-50" dirty="0">
                <a:solidFill>
                  <a:srgbClr val="0070C0"/>
                </a:solidFill>
                <a:latin typeface="Calibri" panose="020F0502020204030204" pitchFamily="34" charset="0"/>
                <a:ea typeface="+mj-ea"/>
                <a:cs typeface="Calibri" panose="020F0502020204030204" pitchFamily="34" charset="0"/>
              </a:rPr>
              <a:t>Imunização </a:t>
            </a:r>
          </a:p>
          <a:p>
            <a:pPr>
              <a:lnSpc>
                <a:spcPct val="85000"/>
              </a:lnSpc>
              <a:defRPr/>
            </a:pPr>
            <a:r>
              <a:rPr lang="pt-BR" sz="2800" spc="-50" dirty="0">
                <a:solidFill>
                  <a:srgbClr val="0070C0"/>
                </a:solidFill>
                <a:latin typeface="Calibri" panose="020F0502020204030204" pitchFamily="34" charset="0"/>
                <a:ea typeface="+mj-ea"/>
                <a:cs typeface="Calibri" panose="020F0502020204030204" pitchFamily="34" charset="0"/>
              </a:rPr>
              <a:t>Principais ações </a:t>
            </a:r>
          </a:p>
        </p:txBody>
      </p:sp>
      <p:sp>
        <p:nvSpPr>
          <p:cNvPr id="12" name="Retângulo 11"/>
          <p:cNvSpPr/>
          <p:nvPr/>
        </p:nvSpPr>
        <p:spPr>
          <a:xfrm>
            <a:off x="2051050"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 name="Retângulo 12"/>
          <p:cNvSpPr/>
          <p:nvPr/>
        </p:nvSpPr>
        <p:spPr>
          <a:xfrm>
            <a:off x="3635375"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4" name="Retângulo 13"/>
          <p:cNvSpPr/>
          <p:nvPr/>
        </p:nvSpPr>
        <p:spPr>
          <a:xfrm>
            <a:off x="5219700"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5" name="Retângulo 14"/>
          <p:cNvSpPr/>
          <p:nvPr/>
        </p:nvSpPr>
        <p:spPr>
          <a:xfrm>
            <a:off x="6732588"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6" name="Conector reto 15"/>
          <p:cNvCxnSpPr/>
          <p:nvPr/>
        </p:nvCxnSpPr>
        <p:spPr>
          <a:xfrm flipV="1">
            <a:off x="539552" y="980728"/>
            <a:ext cx="7992888" cy="82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CB0AA644-8A37-47F4-8123-2985337F169C}"/>
              </a:ext>
            </a:extLst>
          </p:cNvPr>
          <p:cNvSpPr txBox="1"/>
          <p:nvPr/>
        </p:nvSpPr>
        <p:spPr>
          <a:xfrm>
            <a:off x="539552" y="1089432"/>
            <a:ext cx="7145268" cy="5755422"/>
          </a:xfrm>
          <a:prstGeom prst="rect">
            <a:avLst/>
          </a:prstGeom>
          <a:noFill/>
        </p:spPr>
        <p:txBody>
          <a:bodyPr wrap="square">
            <a:spAutoFit/>
          </a:bodyPr>
          <a:lstStyle/>
          <a:p>
            <a:pPr marL="285750" indent="-285750">
              <a:buFont typeface="Wingdings" panose="05000000000000000000" pitchFamily="2" charset="2"/>
              <a:buChar char="§"/>
            </a:pPr>
            <a:r>
              <a:rPr lang="pt-BR" b="1" dirty="0">
                <a:solidFill>
                  <a:srgbClr val="0070C0"/>
                </a:solidFill>
              </a:rPr>
              <a:t>Apoio aos municípios</a:t>
            </a:r>
          </a:p>
          <a:p>
            <a:endParaRPr lang="pt-BR" b="1" dirty="0">
              <a:solidFill>
                <a:srgbClr val="0070C0"/>
              </a:solidFill>
            </a:endParaRPr>
          </a:p>
          <a:p>
            <a:pPr marL="285750" indent="-285750" algn="just">
              <a:buFont typeface="Wingdings" panose="05000000000000000000" pitchFamily="2" charset="2"/>
              <a:buChar char="ü"/>
            </a:pPr>
            <a:r>
              <a:rPr lang="pt-BR" b="1" dirty="0"/>
              <a:t>Capacitação em Normas e Procedimentos </a:t>
            </a:r>
            <a:r>
              <a:rPr lang="pt-BR" sz="1400" dirty="0"/>
              <a:t>para Vacinação, Técnica Intradérmica para aplicação da vacina BCG e Vigilância de Eventos Adversos Pós-vacinação</a:t>
            </a:r>
            <a:r>
              <a:rPr lang="pt-BR" b="1" dirty="0"/>
              <a:t> – 08</a:t>
            </a:r>
          </a:p>
          <a:p>
            <a:pPr marL="285750" indent="-285750" algn="just">
              <a:buFont typeface="Wingdings" panose="05000000000000000000" pitchFamily="2" charset="2"/>
              <a:buChar char="ü"/>
            </a:pPr>
            <a:r>
              <a:rPr lang="pt-BR" b="1" dirty="0"/>
              <a:t>Implantação do sistema de registro e estoque das vacinas Vacina e Confia ES.</a:t>
            </a:r>
          </a:p>
          <a:p>
            <a:pPr marL="285750" indent="-285750" algn="just">
              <a:buFont typeface="Wingdings" panose="05000000000000000000" pitchFamily="2" charset="2"/>
              <a:buChar char="ü"/>
            </a:pPr>
            <a:r>
              <a:rPr lang="pt-BR" b="1" dirty="0"/>
              <a:t>Reuniões Permanentes em Imunização </a:t>
            </a:r>
            <a:r>
              <a:rPr lang="pt-BR" sz="1400" dirty="0"/>
              <a:t>com as Referências Regionais e Municipais</a:t>
            </a:r>
            <a:r>
              <a:rPr lang="pt-BR" b="1" dirty="0"/>
              <a:t> – 27</a:t>
            </a:r>
          </a:p>
          <a:p>
            <a:pPr marL="285750" indent="-285750" algn="just">
              <a:buFont typeface="Wingdings" panose="05000000000000000000" pitchFamily="2" charset="2"/>
              <a:buChar char="ü"/>
            </a:pPr>
            <a:r>
              <a:rPr lang="pt-BR" b="1" dirty="0"/>
              <a:t>Reuniões em Vigilância das Doenças Imunopreveníveis </a:t>
            </a:r>
            <a:r>
              <a:rPr lang="pt-BR" sz="1400" dirty="0"/>
              <a:t>com as Regionais e Municípios</a:t>
            </a:r>
            <a:r>
              <a:rPr lang="pt-BR" b="1" dirty="0"/>
              <a:t> – 6</a:t>
            </a:r>
          </a:p>
          <a:p>
            <a:pPr marL="285750" indent="-285750" algn="just">
              <a:buFont typeface="Wingdings" panose="05000000000000000000" pitchFamily="2" charset="2"/>
              <a:buChar char="ü"/>
            </a:pPr>
            <a:r>
              <a:rPr lang="pt-BR" b="1" dirty="0"/>
              <a:t>Orientações técnicas aos municípios - </a:t>
            </a:r>
            <a:r>
              <a:rPr lang="pt-BR" sz="1400" dirty="0"/>
              <a:t>condições de armazenamento das vacinas, Boas Práticas em Vacinação (Vacinação Segura), otimização das doses da vacina covid-19 (perda zero), registros adequados e oportunos das vacinas em até 48 horas, preferencialmente em tempo real.</a:t>
            </a:r>
          </a:p>
          <a:p>
            <a:pPr marL="285750" indent="-285750" algn="just">
              <a:buFont typeface="Wingdings" panose="05000000000000000000" pitchFamily="2" charset="2"/>
              <a:buChar char="ü"/>
            </a:pPr>
            <a:endParaRPr lang="pt-BR" sz="1400" dirty="0"/>
          </a:p>
          <a:p>
            <a:pPr marL="285750" indent="-285750" algn="just">
              <a:buFont typeface="Wingdings" panose="05000000000000000000" pitchFamily="2" charset="2"/>
              <a:buChar char="ü"/>
            </a:pPr>
            <a:r>
              <a:rPr lang="pt-BR" sz="1400" dirty="0"/>
              <a:t> </a:t>
            </a:r>
            <a:r>
              <a:rPr lang="pt-BR" b="1" dirty="0"/>
              <a:t>Análise e encerramento de 3.013 eventos adversos pós-vacinação notificados</a:t>
            </a:r>
            <a:r>
              <a:rPr lang="pt-BR" sz="1400" dirty="0"/>
              <a:t>.</a:t>
            </a:r>
          </a:p>
          <a:p>
            <a:pPr algn="just"/>
            <a:endParaRPr lang="pt-BR" sz="1400" dirty="0"/>
          </a:p>
          <a:p>
            <a:pPr marL="285750" indent="-285750" algn="just">
              <a:buFont typeface="Wingdings" panose="05000000000000000000" pitchFamily="2" charset="2"/>
              <a:buChar char="ü"/>
            </a:pPr>
            <a:r>
              <a:rPr lang="pt-BR" sz="1400" dirty="0"/>
              <a:t> </a:t>
            </a:r>
            <a:r>
              <a:rPr lang="pt-BR" b="1" dirty="0"/>
              <a:t>Análise e liberação de 1.436 imunobiológicos especiais </a:t>
            </a:r>
            <a:r>
              <a:rPr lang="pt-BR" sz="1400" dirty="0"/>
              <a:t>para usuários das regiões Central, Norte e Sul através do CRIE virtual.</a:t>
            </a:r>
          </a:p>
          <a:p>
            <a:pPr marL="285750" indent="-285750">
              <a:buFont typeface="Wingdings" panose="05000000000000000000" pitchFamily="2" charset="2"/>
              <a:buChar char="ü"/>
            </a:pPr>
            <a:endParaRPr lang="pt-BR" b="1" dirty="0"/>
          </a:p>
        </p:txBody>
      </p:sp>
    </p:spTree>
    <p:extLst>
      <p:ext uri="{BB962C8B-B14F-4D97-AF65-F5344CB8AC3E}">
        <p14:creationId xmlns:p14="http://schemas.microsoft.com/office/powerpoint/2010/main" val="1416983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a:xfrm>
            <a:off x="0" y="6525344"/>
            <a:ext cx="9144000" cy="3326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19" descr="brasao_so_estrela.jpg"/>
          <p:cNvPicPr>
            <a:picLocks noChangeAspect="1"/>
          </p:cNvPicPr>
          <p:nvPr/>
        </p:nvPicPr>
        <p:blipFill>
          <a:blip r:embed="rId2" cstate="print"/>
          <a:srcRect l="12633" r="15830"/>
          <a:stretch>
            <a:fillRect/>
          </a:stretch>
        </p:blipFill>
        <p:spPr>
          <a:xfrm>
            <a:off x="7756828" y="180402"/>
            <a:ext cx="720080" cy="720080"/>
          </a:xfrm>
          <a:prstGeom prst="rect">
            <a:avLst/>
          </a:prstGeom>
        </p:spPr>
      </p:pic>
      <p:sp>
        <p:nvSpPr>
          <p:cNvPr id="18439" name="CaixaDeTexto 12"/>
          <p:cNvSpPr txBox="1">
            <a:spLocks noChangeArrowheads="1"/>
          </p:cNvSpPr>
          <p:nvPr/>
        </p:nvSpPr>
        <p:spPr bwMode="auto">
          <a:xfrm>
            <a:off x="395288" y="6554708"/>
            <a:ext cx="5112816" cy="276999"/>
          </a:xfrm>
          <a:prstGeom prst="rect">
            <a:avLst/>
          </a:prstGeom>
          <a:noFill/>
          <a:ln w="9525">
            <a:noFill/>
            <a:miter lim="800000"/>
            <a:headEnd/>
            <a:tailEnd/>
          </a:ln>
        </p:spPr>
        <p:txBody>
          <a:bodyPr wrap="square">
            <a:spAutoFit/>
          </a:bodyPr>
          <a:lstStyle/>
          <a:p>
            <a:r>
              <a:rPr lang="pt-BR" sz="1200" b="1" dirty="0">
                <a:solidFill>
                  <a:schemeClr val="bg1"/>
                </a:solidFill>
                <a:latin typeface="Calibri" panose="020F0502020204030204" pitchFamily="34" charset="0"/>
                <a:cs typeface="Calibri" panose="020F0502020204030204" pitchFamily="34" charset="0"/>
              </a:rPr>
              <a:t>Fonte: SVO/SSVS/SESA</a:t>
            </a:r>
            <a:r>
              <a:rPr lang="pt-BR" sz="1200" dirty="0">
                <a:solidFill>
                  <a:schemeClr val="bg1"/>
                </a:solidFill>
                <a:latin typeface="Calibri" panose="020F0502020204030204" pitchFamily="34" charset="0"/>
                <a:cs typeface="Calibri" panose="020F0502020204030204" pitchFamily="34" charset="0"/>
              </a:rPr>
              <a:t>..</a:t>
            </a:r>
          </a:p>
        </p:txBody>
      </p:sp>
      <p:sp>
        <p:nvSpPr>
          <p:cNvPr id="11" name="Título 4"/>
          <p:cNvSpPr txBox="1">
            <a:spLocks/>
          </p:cNvSpPr>
          <p:nvPr/>
        </p:nvSpPr>
        <p:spPr>
          <a:xfrm>
            <a:off x="382588" y="260350"/>
            <a:ext cx="8761412" cy="720725"/>
          </a:xfrm>
          <a:prstGeom prst="rect">
            <a:avLst/>
          </a:prstGeom>
        </p:spPr>
        <p:txBody>
          <a:bodyPr>
            <a:normAutofit fontScale="92500" lnSpcReduction="20000"/>
          </a:bodyPr>
          <a:lstStyle/>
          <a:p>
            <a:pPr>
              <a:lnSpc>
                <a:spcPct val="85000"/>
              </a:lnSpc>
              <a:defRPr/>
            </a:pPr>
            <a:r>
              <a:rPr lang="pt-BR" sz="3600" b="1" spc="-50" dirty="0">
                <a:solidFill>
                  <a:srgbClr val="0070C0"/>
                </a:solidFill>
                <a:latin typeface="Calibri" panose="020F0502020204030204" pitchFamily="34" charset="0"/>
                <a:ea typeface="+mj-ea"/>
                <a:cs typeface="Calibri" panose="020F0502020204030204" pitchFamily="34" charset="0"/>
              </a:rPr>
              <a:t>Serviço de Verificação de Óbito – SVO </a:t>
            </a:r>
          </a:p>
          <a:p>
            <a:pPr>
              <a:lnSpc>
                <a:spcPct val="85000"/>
              </a:lnSpc>
              <a:defRPr/>
            </a:pPr>
            <a:r>
              <a:rPr lang="pt-BR" sz="2800" spc="-50" dirty="0">
                <a:solidFill>
                  <a:srgbClr val="0070C0"/>
                </a:solidFill>
                <a:latin typeface="Calibri" panose="020F0502020204030204" pitchFamily="34" charset="0"/>
                <a:ea typeface="+mj-ea"/>
                <a:cs typeface="Calibri" panose="020F0502020204030204" pitchFamily="34" charset="0"/>
              </a:rPr>
              <a:t>Principais ações </a:t>
            </a:r>
          </a:p>
        </p:txBody>
      </p:sp>
      <p:sp>
        <p:nvSpPr>
          <p:cNvPr id="12" name="Retângulo 11"/>
          <p:cNvSpPr/>
          <p:nvPr/>
        </p:nvSpPr>
        <p:spPr>
          <a:xfrm>
            <a:off x="2051050"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 name="Retângulo 12"/>
          <p:cNvSpPr/>
          <p:nvPr/>
        </p:nvSpPr>
        <p:spPr>
          <a:xfrm>
            <a:off x="3635375"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4" name="Retângulo 13"/>
          <p:cNvSpPr/>
          <p:nvPr/>
        </p:nvSpPr>
        <p:spPr>
          <a:xfrm>
            <a:off x="5219700"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5" name="Retângulo 14"/>
          <p:cNvSpPr/>
          <p:nvPr/>
        </p:nvSpPr>
        <p:spPr>
          <a:xfrm>
            <a:off x="6732588"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6" name="Conector reto 15"/>
          <p:cNvCxnSpPr/>
          <p:nvPr/>
        </p:nvCxnSpPr>
        <p:spPr>
          <a:xfrm flipV="1">
            <a:off x="539552" y="980728"/>
            <a:ext cx="7992888" cy="82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CB0AA644-8A37-47F4-8123-2985337F169C}"/>
              </a:ext>
            </a:extLst>
          </p:cNvPr>
          <p:cNvSpPr txBox="1"/>
          <p:nvPr/>
        </p:nvSpPr>
        <p:spPr>
          <a:xfrm>
            <a:off x="683568" y="1709344"/>
            <a:ext cx="7992888" cy="2585323"/>
          </a:xfrm>
          <a:prstGeom prst="rect">
            <a:avLst/>
          </a:prstGeom>
          <a:noFill/>
        </p:spPr>
        <p:txBody>
          <a:bodyPr wrap="square">
            <a:spAutoFit/>
          </a:bodyPr>
          <a:lstStyle/>
          <a:p>
            <a:pPr marL="285750" indent="-285750">
              <a:buFont typeface="Wingdings" panose="05000000000000000000" pitchFamily="2" charset="2"/>
              <a:buChar char="§"/>
            </a:pPr>
            <a:r>
              <a:rPr lang="pt-BR" b="1" dirty="0">
                <a:solidFill>
                  <a:srgbClr val="0070C0"/>
                </a:solidFill>
              </a:rPr>
              <a:t>Aquisições:</a:t>
            </a:r>
          </a:p>
          <a:p>
            <a:pPr marL="285750" indent="-285750">
              <a:buFont typeface="Wingdings" panose="05000000000000000000" pitchFamily="2" charset="2"/>
              <a:buChar char="ü"/>
            </a:pPr>
            <a:endParaRPr lang="pt-BR" b="1" dirty="0">
              <a:solidFill>
                <a:srgbClr val="0070C0"/>
              </a:solidFill>
            </a:endParaRPr>
          </a:p>
          <a:p>
            <a:pPr marL="285750" indent="-285750" algn="just">
              <a:buFont typeface="Wingdings" panose="05000000000000000000" pitchFamily="2" charset="2"/>
              <a:buChar char="ü"/>
            </a:pPr>
            <a:r>
              <a:rPr lang="pt-BR" b="1" dirty="0"/>
              <a:t>2 mesas elevatórias pantográficas, 2 estufas digitais, 1centrífuga</a:t>
            </a:r>
          </a:p>
          <a:p>
            <a:pPr algn="just"/>
            <a:endParaRPr lang="pt-BR" b="1" dirty="0"/>
          </a:p>
          <a:p>
            <a:pPr marL="285750" indent="-285750" algn="just">
              <a:buFont typeface="Wingdings" panose="05000000000000000000" pitchFamily="2" charset="2"/>
              <a:buChar char="ü"/>
            </a:pPr>
            <a:r>
              <a:rPr lang="pt-BR" b="1" dirty="0"/>
              <a:t> insumos reagentes, termômetros para câmaras frias e geladeira, instrumentais </a:t>
            </a:r>
          </a:p>
          <a:p>
            <a:pPr marL="285750" indent="-285750" algn="just">
              <a:buFont typeface="Wingdings" panose="05000000000000000000" pitchFamily="2" charset="2"/>
              <a:buChar char="ü"/>
            </a:pPr>
            <a:endParaRPr lang="pt-BR" b="1" dirty="0"/>
          </a:p>
          <a:p>
            <a:pPr marL="285750" indent="-285750" algn="just">
              <a:buFont typeface="Wingdings" panose="05000000000000000000" pitchFamily="2" charset="2"/>
              <a:buChar char="§"/>
            </a:pPr>
            <a:r>
              <a:rPr lang="pt-BR" b="1" dirty="0">
                <a:solidFill>
                  <a:srgbClr val="0070C0"/>
                </a:solidFill>
              </a:rPr>
              <a:t>Contratação de empresa para manutenção das câmaras frias e exaustores</a:t>
            </a:r>
          </a:p>
        </p:txBody>
      </p:sp>
    </p:spTree>
    <p:extLst>
      <p:ext uri="{BB962C8B-B14F-4D97-AF65-F5344CB8AC3E}">
        <p14:creationId xmlns:p14="http://schemas.microsoft.com/office/powerpoint/2010/main" val="10957767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a:xfrm>
            <a:off x="0" y="6525344"/>
            <a:ext cx="9144000" cy="3326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19" descr="brasao_so_estrela.jpg"/>
          <p:cNvPicPr>
            <a:picLocks noChangeAspect="1"/>
          </p:cNvPicPr>
          <p:nvPr/>
        </p:nvPicPr>
        <p:blipFill>
          <a:blip r:embed="rId2" cstate="print"/>
          <a:srcRect l="12633" r="15830"/>
          <a:stretch>
            <a:fillRect/>
          </a:stretch>
        </p:blipFill>
        <p:spPr>
          <a:xfrm>
            <a:off x="7756828" y="180402"/>
            <a:ext cx="720080" cy="720080"/>
          </a:xfrm>
          <a:prstGeom prst="rect">
            <a:avLst/>
          </a:prstGeom>
        </p:spPr>
      </p:pic>
      <p:sp>
        <p:nvSpPr>
          <p:cNvPr id="18439" name="CaixaDeTexto 12"/>
          <p:cNvSpPr txBox="1">
            <a:spLocks noChangeArrowheads="1"/>
          </p:cNvSpPr>
          <p:nvPr/>
        </p:nvSpPr>
        <p:spPr bwMode="auto">
          <a:xfrm>
            <a:off x="395288" y="6554708"/>
            <a:ext cx="5112816" cy="276999"/>
          </a:xfrm>
          <a:prstGeom prst="rect">
            <a:avLst/>
          </a:prstGeom>
          <a:noFill/>
          <a:ln w="9525">
            <a:noFill/>
            <a:miter lim="800000"/>
            <a:headEnd/>
            <a:tailEnd/>
          </a:ln>
        </p:spPr>
        <p:txBody>
          <a:bodyPr wrap="square">
            <a:spAutoFit/>
          </a:bodyPr>
          <a:lstStyle/>
          <a:p>
            <a:r>
              <a:rPr lang="pt-BR" sz="1200" b="1" dirty="0">
                <a:solidFill>
                  <a:schemeClr val="bg1"/>
                </a:solidFill>
                <a:latin typeface="Calibri" panose="020F0502020204030204" pitchFamily="34" charset="0"/>
                <a:cs typeface="Calibri" panose="020F0502020204030204" pitchFamily="34" charset="0"/>
              </a:rPr>
              <a:t>Fonte: NEVISAT/SSVS/SESA</a:t>
            </a:r>
            <a:r>
              <a:rPr lang="pt-BR" sz="1200" dirty="0">
                <a:solidFill>
                  <a:schemeClr val="bg1"/>
                </a:solidFill>
                <a:latin typeface="Calibri" panose="020F0502020204030204" pitchFamily="34" charset="0"/>
                <a:cs typeface="Calibri" panose="020F0502020204030204" pitchFamily="34" charset="0"/>
              </a:rPr>
              <a:t>..</a:t>
            </a:r>
          </a:p>
        </p:txBody>
      </p:sp>
      <p:sp>
        <p:nvSpPr>
          <p:cNvPr id="11" name="Título 4"/>
          <p:cNvSpPr txBox="1">
            <a:spLocks/>
          </p:cNvSpPr>
          <p:nvPr/>
        </p:nvSpPr>
        <p:spPr>
          <a:xfrm>
            <a:off x="382588" y="260350"/>
            <a:ext cx="8761412" cy="720725"/>
          </a:xfrm>
          <a:prstGeom prst="rect">
            <a:avLst/>
          </a:prstGeom>
        </p:spPr>
        <p:txBody>
          <a:bodyPr>
            <a:normAutofit fontScale="92500" lnSpcReduction="20000"/>
          </a:bodyPr>
          <a:lstStyle/>
          <a:p>
            <a:pPr>
              <a:lnSpc>
                <a:spcPct val="85000"/>
              </a:lnSpc>
              <a:defRPr/>
            </a:pPr>
            <a:r>
              <a:rPr lang="pt-BR" sz="3600" b="1" spc="-50" dirty="0">
                <a:solidFill>
                  <a:srgbClr val="0070C0"/>
                </a:solidFill>
                <a:latin typeface="Calibri" panose="020F0502020204030204" pitchFamily="34" charset="0"/>
                <a:ea typeface="+mj-ea"/>
                <a:cs typeface="Calibri" panose="020F0502020204030204" pitchFamily="34" charset="0"/>
              </a:rPr>
              <a:t>Saúde do Trabalhador – NEVISAT </a:t>
            </a:r>
          </a:p>
          <a:p>
            <a:pPr>
              <a:lnSpc>
                <a:spcPct val="85000"/>
              </a:lnSpc>
              <a:defRPr/>
            </a:pPr>
            <a:r>
              <a:rPr lang="pt-BR" sz="2800" spc="-50" dirty="0">
                <a:solidFill>
                  <a:srgbClr val="0070C0"/>
                </a:solidFill>
                <a:latin typeface="Calibri" panose="020F0502020204030204" pitchFamily="34" charset="0"/>
                <a:ea typeface="+mj-ea"/>
                <a:cs typeface="Calibri" panose="020F0502020204030204" pitchFamily="34" charset="0"/>
              </a:rPr>
              <a:t>Principais ações </a:t>
            </a:r>
          </a:p>
        </p:txBody>
      </p:sp>
      <p:sp>
        <p:nvSpPr>
          <p:cNvPr id="12" name="Retângulo 11"/>
          <p:cNvSpPr/>
          <p:nvPr/>
        </p:nvSpPr>
        <p:spPr>
          <a:xfrm>
            <a:off x="2051050"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 name="Retângulo 12"/>
          <p:cNvSpPr/>
          <p:nvPr/>
        </p:nvSpPr>
        <p:spPr>
          <a:xfrm>
            <a:off x="3635375"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4" name="Retângulo 13"/>
          <p:cNvSpPr/>
          <p:nvPr/>
        </p:nvSpPr>
        <p:spPr>
          <a:xfrm>
            <a:off x="5219700"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5" name="Retângulo 14"/>
          <p:cNvSpPr/>
          <p:nvPr/>
        </p:nvSpPr>
        <p:spPr>
          <a:xfrm>
            <a:off x="6732588"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6" name="Conector reto 15"/>
          <p:cNvCxnSpPr/>
          <p:nvPr/>
        </p:nvCxnSpPr>
        <p:spPr>
          <a:xfrm flipV="1">
            <a:off x="539552" y="980728"/>
            <a:ext cx="7992888" cy="82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CB0AA644-8A37-47F4-8123-2985337F169C}"/>
              </a:ext>
            </a:extLst>
          </p:cNvPr>
          <p:cNvSpPr txBox="1"/>
          <p:nvPr/>
        </p:nvSpPr>
        <p:spPr>
          <a:xfrm>
            <a:off x="575556" y="1363888"/>
            <a:ext cx="7992888" cy="4401205"/>
          </a:xfrm>
          <a:prstGeom prst="rect">
            <a:avLst/>
          </a:prstGeom>
          <a:noFill/>
        </p:spPr>
        <p:txBody>
          <a:bodyPr wrap="square">
            <a:spAutoFit/>
          </a:bodyPr>
          <a:lstStyle/>
          <a:p>
            <a:pPr marL="285750" indent="-285750" algn="just">
              <a:buFont typeface="Wingdings" panose="05000000000000000000" pitchFamily="2" charset="2"/>
              <a:buChar char="ü"/>
            </a:pPr>
            <a:r>
              <a:rPr lang="pt-BR" b="1" dirty="0"/>
              <a:t>67 municípios com Referência Técnica em ST – </a:t>
            </a:r>
            <a:r>
              <a:rPr lang="pt-BR" sz="1400" dirty="0"/>
              <a:t>para descentralização das ações</a:t>
            </a:r>
          </a:p>
          <a:p>
            <a:pPr marL="285750" indent="-285750" algn="just">
              <a:buFont typeface="Wingdings" panose="05000000000000000000" pitchFamily="2" charset="2"/>
              <a:buChar char="ü"/>
            </a:pPr>
            <a:endParaRPr lang="pt-BR" sz="1400" dirty="0"/>
          </a:p>
          <a:p>
            <a:pPr marL="285750" indent="-285750" algn="just">
              <a:buFont typeface="Wingdings" panose="05000000000000000000" pitchFamily="2" charset="2"/>
              <a:buChar char="ü"/>
            </a:pPr>
            <a:r>
              <a:rPr lang="pt-BR" b="1" dirty="0"/>
              <a:t>Portaria 120-R de 18/06/2021 </a:t>
            </a:r>
            <a:r>
              <a:rPr lang="pt-BR" sz="1400" dirty="0"/>
              <a:t>que institui a Lista de Doenças Relacionadas ao Trabalho para o Estado do Espírito Santo</a:t>
            </a:r>
          </a:p>
          <a:p>
            <a:pPr marL="285750" indent="-285750" algn="just">
              <a:buFont typeface="Wingdings" panose="05000000000000000000" pitchFamily="2" charset="2"/>
              <a:buChar char="ü"/>
            </a:pPr>
            <a:endParaRPr lang="pt-BR" sz="1400" dirty="0"/>
          </a:p>
          <a:p>
            <a:pPr marL="285750" indent="-285750" algn="just">
              <a:buFont typeface="Wingdings" panose="05000000000000000000" pitchFamily="2" charset="2"/>
              <a:buChar char="ü"/>
            </a:pPr>
            <a:r>
              <a:rPr lang="pt-BR" b="1" dirty="0"/>
              <a:t>Programação Assistencial de Media e Alta Complexidade - PMAC </a:t>
            </a:r>
            <a:r>
              <a:rPr lang="pt-BR" sz="1400" dirty="0"/>
              <a:t>em Saúde do Trabalhador (Linhas de Cuidado) em parceria com o NEPS e aprovação no COSEMS</a:t>
            </a:r>
          </a:p>
          <a:p>
            <a:pPr marL="285750" indent="-285750" algn="just">
              <a:buFont typeface="Wingdings" panose="05000000000000000000" pitchFamily="2" charset="2"/>
              <a:buChar char="ü"/>
            </a:pPr>
            <a:endParaRPr lang="pt-BR" sz="1400" dirty="0"/>
          </a:p>
          <a:p>
            <a:pPr marL="285750" indent="-285750" algn="just">
              <a:buFont typeface="Wingdings" panose="05000000000000000000" pitchFamily="2" charset="2"/>
              <a:buChar char="ü"/>
            </a:pPr>
            <a:r>
              <a:rPr lang="pt-BR" b="1" dirty="0"/>
              <a:t>Matriciamento das ações em saúde do trabalhador </a:t>
            </a:r>
            <a:r>
              <a:rPr lang="pt-BR" sz="1400" dirty="0"/>
              <a:t>em âmbito regional  e qualificação das ações dos CERESTs – Grupo de Trabalho Permanente</a:t>
            </a:r>
          </a:p>
          <a:p>
            <a:pPr marL="285750" indent="-285750" algn="just">
              <a:buFont typeface="Wingdings" panose="05000000000000000000" pitchFamily="2" charset="2"/>
              <a:buChar char="ü"/>
            </a:pPr>
            <a:endParaRPr lang="pt-BR" sz="1400" dirty="0"/>
          </a:p>
          <a:p>
            <a:pPr marL="285750" indent="-285750" algn="just">
              <a:buFont typeface="Wingdings" panose="05000000000000000000" pitchFamily="2" charset="2"/>
              <a:buChar char="ü"/>
            </a:pPr>
            <a:r>
              <a:rPr lang="pt-BR" b="1" dirty="0"/>
              <a:t>Fiscalização de ambientes e processos de trabalho </a:t>
            </a:r>
            <a:r>
              <a:rPr lang="pt-BR" sz="1400" dirty="0"/>
              <a:t>para verificação de adequação das medidas de prevenção à COVID e atendimento ás denuncias</a:t>
            </a:r>
          </a:p>
          <a:p>
            <a:pPr marL="285750" indent="-285750" algn="just">
              <a:buFont typeface="Wingdings" panose="05000000000000000000" pitchFamily="2" charset="2"/>
              <a:buChar char="ü"/>
            </a:pPr>
            <a:endParaRPr lang="pt-BR" sz="1400" dirty="0"/>
          </a:p>
          <a:p>
            <a:pPr marL="285750" indent="-285750" algn="just">
              <a:buFont typeface="Wingdings" panose="05000000000000000000" pitchFamily="2" charset="2"/>
              <a:buChar char="ü"/>
            </a:pPr>
            <a:r>
              <a:rPr lang="pt-BR" b="1" dirty="0"/>
              <a:t>18 boletins epidemiológicos sobre COVID-19 produzidos no 2º quadrimestre</a:t>
            </a:r>
            <a:r>
              <a:rPr lang="pt-BR" sz="1400" b="1" dirty="0"/>
              <a:t>, </a:t>
            </a:r>
            <a:r>
              <a:rPr lang="pt-BR" sz="1400" dirty="0"/>
              <a:t>  77 boletins desde o início da pandemia </a:t>
            </a:r>
          </a:p>
        </p:txBody>
      </p:sp>
    </p:spTree>
    <p:extLst>
      <p:ext uri="{BB962C8B-B14F-4D97-AF65-F5344CB8AC3E}">
        <p14:creationId xmlns:p14="http://schemas.microsoft.com/office/powerpoint/2010/main" val="10419606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a:xfrm>
            <a:off x="0" y="6525344"/>
            <a:ext cx="9144000" cy="3326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19" descr="brasao_so_estrela.jpg"/>
          <p:cNvPicPr>
            <a:picLocks noChangeAspect="1"/>
          </p:cNvPicPr>
          <p:nvPr/>
        </p:nvPicPr>
        <p:blipFill>
          <a:blip r:embed="rId2" cstate="print"/>
          <a:srcRect l="12633" r="15830"/>
          <a:stretch>
            <a:fillRect/>
          </a:stretch>
        </p:blipFill>
        <p:spPr>
          <a:xfrm>
            <a:off x="7756828" y="180402"/>
            <a:ext cx="720080" cy="720080"/>
          </a:xfrm>
          <a:prstGeom prst="rect">
            <a:avLst/>
          </a:prstGeom>
        </p:spPr>
      </p:pic>
      <p:sp>
        <p:nvSpPr>
          <p:cNvPr id="18439" name="CaixaDeTexto 12"/>
          <p:cNvSpPr txBox="1">
            <a:spLocks noChangeArrowheads="1"/>
          </p:cNvSpPr>
          <p:nvPr/>
        </p:nvSpPr>
        <p:spPr bwMode="auto">
          <a:xfrm>
            <a:off x="395288" y="6554708"/>
            <a:ext cx="5112816" cy="276999"/>
          </a:xfrm>
          <a:prstGeom prst="rect">
            <a:avLst/>
          </a:prstGeom>
          <a:noFill/>
          <a:ln w="9525">
            <a:noFill/>
            <a:miter lim="800000"/>
            <a:headEnd/>
            <a:tailEnd/>
          </a:ln>
        </p:spPr>
        <p:txBody>
          <a:bodyPr wrap="square">
            <a:spAutoFit/>
          </a:bodyPr>
          <a:lstStyle/>
          <a:p>
            <a:r>
              <a:rPr lang="pt-BR" sz="1200" b="1" dirty="0">
                <a:solidFill>
                  <a:schemeClr val="bg1"/>
                </a:solidFill>
                <a:latin typeface="Calibri" panose="020F0502020204030204" pitchFamily="34" charset="0"/>
                <a:cs typeface="Calibri" panose="020F0502020204030204" pitchFamily="34" charset="0"/>
              </a:rPr>
              <a:t>Fonte: SSVS/SESA</a:t>
            </a:r>
            <a:r>
              <a:rPr lang="pt-BR" sz="1200" dirty="0">
                <a:solidFill>
                  <a:schemeClr val="bg1"/>
                </a:solidFill>
                <a:latin typeface="Calibri" panose="020F0502020204030204" pitchFamily="34" charset="0"/>
                <a:cs typeface="Calibri" panose="020F0502020204030204" pitchFamily="34" charset="0"/>
              </a:rPr>
              <a:t>..</a:t>
            </a:r>
          </a:p>
        </p:txBody>
      </p:sp>
      <p:sp>
        <p:nvSpPr>
          <p:cNvPr id="11" name="Título 4"/>
          <p:cNvSpPr txBox="1">
            <a:spLocks/>
          </p:cNvSpPr>
          <p:nvPr/>
        </p:nvSpPr>
        <p:spPr>
          <a:xfrm>
            <a:off x="382588" y="260350"/>
            <a:ext cx="8761412" cy="720725"/>
          </a:xfrm>
          <a:prstGeom prst="rect">
            <a:avLst/>
          </a:prstGeom>
        </p:spPr>
        <p:txBody>
          <a:bodyPr>
            <a:normAutofit fontScale="92500" lnSpcReduction="20000"/>
          </a:bodyPr>
          <a:lstStyle/>
          <a:p>
            <a:pPr>
              <a:lnSpc>
                <a:spcPct val="85000"/>
              </a:lnSpc>
              <a:defRPr/>
            </a:pPr>
            <a:r>
              <a:rPr lang="pt-BR" sz="3600" b="1" spc="-50" dirty="0">
                <a:solidFill>
                  <a:srgbClr val="0070C0"/>
                </a:solidFill>
                <a:latin typeface="Calibri" panose="020F0502020204030204" pitchFamily="34" charset="0"/>
                <a:ea typeface="+mj-ea"/>
                <a:cs typeface="Calibri" panose="020F0502020204030204" pitchFamily="34" charset="0"/>
              </a:rPr>
              <a:t>Vigilância em Saúde </a:t>
            </a:r>
          </a:p>
          <a:p>
            <a:pPr>
              <a:lnSpc>
                <a:spcPct val="85000"/>
              </a:lnSpc>
              <a:defRPr/>
            </a:pPr>
            <a:r>
              <a:rPr lang="pt-BR" sz="2800" spc="-50" dirty="0">
                <a:solidFill>
                  <a:srgbClr val="0070C0"/>
                </a:solidFill>
                <a:latin typeface="Calibri" panose="020F0502020204030204" pitchFamily="34" charset="0"/>
                <a:ea typeface="+mj-ea"/>
                <a:cs typeface="Calibri" panose="020F0502020204030204" pitchFamily="34" charset="0"/>
              </a:rPr>
              <a:t>Outras ações </a:t>
            </a:r>
          </a:p>
        </p:txBody>
      </p:sp>
      <p:sp>
        <p:nvSpPr>
          <p:cNvPr id="12" name="Retângulo 11"/>
          <p:cNvSpPr/>
          <p:nvPr/>
        </p:nvSpPr>
        <p:spPr>
          <a:xfrm>
            <a:off x="2051050"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 name="Retângulo 12"/>
          <p:cNvSpPr/>
          <p:nvPr/>
        </p:nvSpPr>
        <p:spPr>
          <a:xfrm>
            <a:off x="3635375"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4" name="Retângulo 13"/>
          <p:cNvSpPr/>
          <p:nvPr/>
        </p:nvSpPr>
        <p:spPr>
          <a:xfrm>
            <a:off x="5219700"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5" name="Retângulo 14"/>
          <p:cNvSpPr/>
          <p:nvPr/>
        </p:nvSpPr>
        <p:spPr>
          <a:xfrm>
            <a:off x="6732588"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6" name="Conector reto 15"/>
          <p:cNvCxnSpPr/>
          <p:nvPr/>
        </p:nvCxnSpPr>
        <p:spPr>
          <a:xfrm flipV="1">
            <a:off x="539552" y="980728"/>
            <a:ext cx="7992888" cy="82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CB0AA644-8A37-47F4-8123-2985337F169C}"/>
              </a:ext>
            </a:extLst>
          </p:cNvPr>
          <p:cNvSpPr txBox="1"/>
          <p:nvPr/>
        </p:nvSpPr>
        <p:spPr>
          <a:xfrm>
            <a:off x="484020" y="1129183"/>
            <a:ext cx="7992888" cy="5388270"/>
          </a:xfrm>
          <a:prstGeom prst="rect">
            <a:avLst/>
          </a:prstGeom>
          <a:noFill/>
        </p:spPr>
        <p:txBody>
          <a:bodyPr wrap="square">
            <a:spAutoFit/>
          </a:bodyPr>
          <a:lstStyle/>
          <a:p>
            <a:pPr marL="285750" indent="-285750" algn="just">
              <a:buFont typeface="Wingdings" panose="05000000000000000000" pitchFamily="2" charset="2"/>
              <a:buChar char="§"/>
            </a:pPr>
            <a:r>
              <a:rPr lang="pt-BR" sz="1800" b="1" dirty="0">
                <a:solidFill>
                  <a:srgbClr val="0070C0"/>
                </a:solidFill>
                <a:effectLst/>
                <a:ea typeface="MS Mincho" panose="02020609040205080304" pitchFamily="49" charset="-128"/>
                <a:cs typeface="Times New Roman" panose="02020603050405020304" pitchFamily="18" charset="0"/>
              </a:rPr>
              <a:t>NEVE</a:t>
            </a:r>
          </a:p>
          <a:p>
            <a:pPr marL="285750" indent="-285750" algn="just">
              <a:buFont typeface="Wingdings" panose="05000000000000000000" pitchFamily="2" charset="2"/>
              <a:buChar char="ü"/>
            </a:pPr>
            <a:r>
              <a:rPr lang="pt-BR" sz="1800" b="1" dirty="0">
                <a:effectLst/>
                <a:ea typeface="MS Mincho" panose="02020609040205080304" pitchFamily="49" charset="-128"/>
                <a:cs typeface="Times New Roman" panose="02020603050405020304" pitchFamily="18" charset="0"/>
              </a:rPr>
              <a:t>15 Núcleos de Vigilância Epidemiológica Hospitalar implantados</a:t>
            </a:r>
          </a:p>
          <a:p>
            <a:pPr marL="285750" indent="-285750" algn="just">
              <a:buFont typeface="Wingdings" panose="05000000000000000000" pitchFamily="2" charset="2"/>
              <a:buChar char="ü"/>
            </a:pPr>
            <a:endParaRPr lang="pt-BR" b="1" dirty="0">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
            </a:pPr>
            <a:r>
              <a:rPr lang="pt-BR" sz="1800" b="1" dirty="0">
                <a:solidFill>
                  <a:srgbClr val="0070C0"/>
                </a:solidFill>
                <a:effectLst/>
                <a:ea typeface="Calibri" panose="020F0502020204030204" pitchFamily="34" charset="0"/>
                <a:cs typeface="Times New Roman" panose="02020603050405020304" pitchFamily="18" charset="0"/>
              </a:rPr>
              <a:t>CIATox-ES</a:t>
            </a:r>
            <a:endParaRPr lang="pt-BR" sz="1800" b="1" dirty="0">
              <a:solidFill>
                <a:srgbClr val="0070C0"/>
              </a:solidFill>
              <a:effectLst/>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ü"/>
            </a:pPr>
            <a:endParaRPr lang="pt-BR" b="1" dirty="0">
              <a:latin typeface="Verdana" panose="020B0604030504040204" pitchFamily="34" charset="0"/>
              <a:ea typeface="MS Mincho" panose="02020609040205080304" pitchFamily="49" charset="-128"/>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pt-BR" sz="1800" b="1" dirty="0">
                <a:effectLst/>
                <a:ea typeface="Calibri" panose="020F0502020204030204" pitchFamily="34" charset="0"/>
                <a:cs typeface="Times New Roman" panose="02020603050405020304" pitchFamily="18" charset="0"/>
              </a:rPr>
              <a:t>713 atendimentos telefônicos realizados   </a:t>
            </a:r>
          </a:p>
          <a:p>
            <a:pPr marL="285750" indent="-285750" algn="just">
              <a:lnSpc>
                <a:spcPct val="107000"/>
              </a:lnSpc>
              <a:spcAft>
                <a:spcPts val="800"/>
              </a:spcAft>
              <a:buFont typeface="Wingdings" panose="05000000000000000000" pitchFamily="2" charset="2"/>
              <a:buChar char="ü"/>
            </a:pPr>
            <a:endParaRPr lang="pt-BR" sz="1800" b="1" dirty="0">
              <a:effectLst/>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pt-BR" sz="1800" b="1" dirty="0">
                <a:effectLst/>
                <a:ea typeface="Calibri" panose="020F0502020204030204" pitchFamily="34" charset="0"/>
                <a:cs typeface="Times New Roman" panose="02020603050405020304" pitchFamily="18" charset="0"/>
              </a:rPr>
              <a:t>2.293 notificações de acidentes por animais peçonhentos no e-SUS VS</a:t>
            </a:r>
          </a:p>
          <a:p>
            <a:pPr marL="285750" indent="-285750" algn="just">
              <a:lnSpc>
                <a:spcPct val="107000"/>
              </a:lnSpc>
              <a:spcAft>
                <a:spcPts val="800"/>
              </a:spcAft>
              <a:buFont typeface="Wingdings" panose="05000000000000000000" pitchFamily="2" charset="2"/>
              <a:buChar char="ü"/>
            </a:pPr>
            <a:endParaRPr lang="pt-BR" sz="1800" b="1" dirty="0">
              <a:effectLs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r>
              <a:rPr lang="pt-BR" sz="1800" b="1" dirty="0">
                <a:effectLst/>
                <a:ea typeface="Calibri" panose="020F0502020204030204" pitchFamily="34" charset="0"/>
                <a:cs typeface="Times New Roman" panose="02020603050405020304" pitchFamily="18" charset="0"/>
              </a:rPr>
              <a:t>1ª Oficina de Vigilância dos Acidentes por Animais Peçonhentos </a:t>
            </a:r>
            <a:r>
              <a:rPr lang="pt-BR" sz="1800" dirty="0">
                <a:effectLst/>
                <a:ea typeface="Calibri" panose="020F0502020204030204" pitchFamily="34" charset="0"/>
                <a:cs typeface="Times New Roman" panose="02020603050405020304" pitchFamily="18" charset="0"/>
              </a:rPr>
              <a:t>para referências técnicas regionais e equipes de apoio</a:t>
            </a:r>
          </a:p>
          <a:p>
            <a:pPr marL="285750" indent="-285750" algn="just">
              <a:buFont typeface="Wingdings" panose="05000000000000000000" pitchFamily="2" charset="2"/>
              <a:buChar char="ü"/>
            </a:pPr>
            <a:endParaRPr lang="pt-BR" dirty="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pt-BR" b="1" dirty="0">
                <a:ea typeface="Calibri" panose="020F0502020204030204" pitchFamily="34" charset="0"/>
                <a:cs typeface="Times New Roman" panose="02020603050405020304" pitchFamily="18" charset="0"/>
              </a:rPr>
              <a:t>C</a:t>
            </a:r>
            <a:r>
              <a:rPr lang="pt-BR" sz="1800" b="1" dirty="0">
                <a:effectLst/>
                <a:ea typeface="Calibri" panose="020F0502020204030204" pitchFamily="34" charset="0"/>
                <a:cs typeface="Times New Roman" panose="02020603050405020304" pitchFamily="18" charset="0"/>
              </a:rPr>
              <a:t>apacitações em notificação de acidentes por animais peçonhentos no e-SUS VS; em controle e captura de escorpiões</a:t>
            </a:r>
            <a:r>
              <a:rPr lang="pt-BR" b="1" dirty="0">
                <a:ea typeface="Calibri" panose="020F0502020204030204" pitchFamily="34" charset="0"/>
                <a:cs typeface="Times New Roman" panose="02020603050405020304" pitchFamily="18" charset="0"/>
              </a:rPr>
              <a:t> - 15</a:t>
            </a:r>
            <a:r>
              <a:rPr lang="pt-BR" sz="1800" b="1" dirty="0">
                <a:effectLst/>
                <a:ea typeface="Calibri" panose="020F0502020204030204" pitchFamily="34" charset="0"/>
                <a:cs typeface="Times New Roman" panose="02020603050405020304" pitchFamily="18" charset="0"/>
              </a:rPr>
              <a:t> </a:t>
            </a:r>
          </a:p>
          <a:p>
            <a:pPr marL="285750" indent="-285750" algn="just">
              <a:buFont typeface="Wingdings" panose="05000000000000000000" pitchFamily="2" charset="2"/>
              <a:buChar char="ü"/>
            </a:pPr>
            <a:endParaRPr lang="pt-BR" sz="1800" dirty="0">
              <a:effectLs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endParaRPr lang="pt-BR" sz="1400" dirty="0"/>
          </a:p>
        </p:txBody>
      </p:sp>
    </p:spTree>
    <p:extLst>
      <p:ext uri="{BB962C8B-B14F-4D97-AF65-F5344CB8AC3E}">
        <p14:creationId xmlns:p14="http://schemas.microsoft.com/office/powerpoint/2010/main" val="9979323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a:xfrm>
            <a:off x="0" y="6525344"/>
            <a:ext cx="9144000" cy="3326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19" descr="brasao_so_estrela.jpg"/>
          <p:cNvPicPr>
            <a:picLocks noChangeAspect="1"/>
          </p:cNvPicPr>
          <p:nvPr/>
        </p:nvPicPr>
        <p:blipFill>
          <a:blip r:embed="rId2" cstate="print"/>
          <a:srcRect l="12633" r="15830"/>
          <a:stretch>
            <a:fillRect/>
          </a:stretch>
        </p:blipFill>
        <p:spPr>
          <a:xfrm>
            <a:off x="7756828" y="180402"/>
            <a:ext cx="720080" cy="720080"/>
          </a:xfrm>
          <a:prstGeom prst="rect">
            <a:avLst/>
          </a:prstGeom>
        </p:spPr>
      </p:pic>
      <p:sp>
        <p:nvSpPr>
          <p:cNvPr id="18439" name="CaixaDeTexto 12"/>
          <p:cNvSpPr txBox="1">
            <a:spLocks noChangeArrowheads="1"/>
          </p:cNvSpPr>
          <p:nvPr/>
        </p:nvSpPr>
        <p:spPr bwMode="auto">
          <a:xfrm>
            <a:off x="395288" y="6554708"/>
            <a:ext cx="5112816" cy="276999"/>
          </a:xfrm>
          <a:prstGeom prst="rect">
            <a:avLst/>
          </a:prstGeom>
          <a:noFill/>
          <a:ln w="9525">
            <a:noFill/>
            <a:miter lim="800000"/>
            <a:headEnd/>
            <a:tailEnd/>
          </a:ln>
        </p:spPr>
        <p:txBody>
          <a:bodyPr wrap="square">
            <a:spAutoFit/>
          </a:bodyPr>
          <a:lstStyle/>
          <a:p>
            <a:r>
              <a:rPr lang="pt-BR" sz="1200" b="1" dirty="0">
                <a:solidFill>
                  <a:schemeClr val="bg1"/>
                </a:solidFill>
                <a:latin typeface="Calibri" panose="020F0502020204030204" pitchFamily="34" charset="0"/>
                <a:cs typeface="Calibri" panose="020F0502020204030204" pitchFamily="34" charset="0"/>
              </a:rPr>
              <a:t>Fonte: SSVS/SESA</a:t>
            </a:r>
            <a:r>
              <a:rPr lang="pt-BR" sz="1200" dirty="0">
                <a:solidFill>
                  <a:schemeClr val="bg1"/>
                </a:solidFill>
                <a:latin typeface="Calibri" panose="020F0502020204030204" pitchFamily="34" charset="0"/>
                <a:cs typeface="Calibri" panose="020F0502020204030204" pitchFamily="34" charset="0"/>
              </a:rPr>
              <a:t>..</a:t>
            </a:r>
          </a:p>
        </p:txBody>
      </p:sp>
      <p:sp>
        <p:nvSpPr>
          <p:cNvPr id="11" name="Título 4"/>
          <p:cNvSpPr txBox="1">
            <a:spLocks/>
          </p:cNvSpPr>
          <p:nvPr/>
        </p:nvSpPr>
        <p:spPr>
          <a:xfrm>
            <a:off x="382588" y="260350"/>
            <a:ext cx="8761412" cy="720725"/>
          </a:xfrm>
          <a:prstGeom prst="rect">
            <a:avLst/>
          </a:prstGeom>
        </p:spPr>
        <p:txBody>
          <a:bodyPr>
            <a:normAutofit fontScale="92500" lnSpcReduction="20000"/>
          </a:bodyPr>
          <a:lstStyle/>
          <a:p>
            <a:pPr>
              <a:lnSpc>
                <a:spcPct val="85000"/>
              </a:lnSpc>
              <a:defRPr/>
            </a:pPr>
            <a:r>
              <a:rPr lang="pt-BR" sz="3600" b="1" spc="-50" dirty="0">
                <a:solidFill>
                  <a:srgbClr val="0070C0"/>
                </a:solidFill>
                <a:latin typeface="Calibri" panose="020F0502020204030204" pitchFamily="34" charset="0"/>
                <a:ea typeface="+mj-ea"/>
                <a:cs typeface="Calibri" panose="020F0502020204030204" pitchFamily="34" charset="0"/>
              </a:rPr>
              <a:t>Vigilância em Saúde </a:t>
            </a:r>
          </a:p>
          <a:p>
            <a:pPr>
              <a:lnSpc>
                <a:spcPct val="85000"/>
              </a:lnSpc>
              <a:defRPr/>
            </a:pPr>
            <a:r>
              <a:rPr lang="pt-BR" sz="2800" spc="-50" dirty="0">
                <a:solidFill>
                  <a:srgbClr val="0070C0"/>
                </a:solidFill>
                <a:latin typeface="Calibri" panose="020F0502020204030204" pitchFamily="34" charset="0"/>
                <a:ea typeface="+mj-ea"/>
                <a:cs typeface="Calibri" panose="020F0502020204030204" pitchFamily="34" charset="0"/>
              </a:rPr>
              <a:t>Outras ações </a:t>
            </a:r>
          </a:p>
        </p:txBody>
      </p:sp>
      <p:sp>
        <p:nvSpPr>
          <p:cNvPr id="12" name="Retângulo 11"/>
          <p:cNvSpPr/>
          <p:nvPr/>
        </p:nvSpPr>
        <p:spPr>
          <a:xfrm>
            <a:off x="2051050"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 name="Retângulo 12"/>
          <p:cNvSpPr/>
          <p:nvPr/>
        </p:nvSpPr>
        <p:spPr>
          <a:xfrm>
            <a:off x="3635375"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4" name="Retângulo 13"/>
          <p:cNvSpPr/>
          <p:nvPr/>
        </p:nvSpPr>
        <p:spPr>
          <a:xfrm>
            <a:off x="5219700"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5" name="Retângulo 14"/>
          <p:cNvSpPr/>
          <p:nvPr/>
        </p:nvSpPr>
        <p:spPr>
          <a:xfrm>
            <a:off x="6732588"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6" name="Conector reto 15"/>
          <p:cNvCxnSpPr/>
          <p:nvPr/>
        </p:nvCxnSpPr>
        <p:spPr>
          <a:xfrm flipV="1">
            <a:off x="539552" y="980728"/>
            <a:ext cx="7992888" cy="82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CB0AA644-8A37-47F4-8123-2985337F169C}"/>
              </a:ext>
            </a:extLst>
          </p:cNvPr>
          <p:cNvSpPr txBox="1"/>
          <p:nvPr/>
        </p:nvSpPr>
        <p:spPr>
          <a:xfrm>
            <a:off x="382588" y="1069212"/>
            <a:ext cx="8366124" cy="5378204"/>
          </a:xfrm>
          <a:prstGeom prst="rect">
            <a:avLst/>
          </a:prstGeom>
          <a:noFill/>
        </p:spPr>
        <p:txBody>
          <a:bodyPr wrap="square">
            <a:spAutoFit/>
          </a:bodyPr>
          <a:lstStyle/>
          <a:p>
            <a:pPr marL="285750" indent="-285750" algn="just">
              <a:buFont typeface="Wingdings" panose="05000000000000000000" pitchFamily="2" charset="2"/>
              <a:buChar char="§"/>
            </a:pPr>
            <a:r>
              <a:rPr lang="pt-BR" sz="1800" b="1" dirty="0">
                <a:solidFill>
                  <a:srgbClr val="0070C0"/>
                </a:solidFill>
                <a:effectLst/>
                <a:ea typeface="MS Mincho" panose="02020609040205080304" pitchFamily="49" charset="-128"/>
                <a:cs typeface="Times New Roman" panose="02020603050405020304" pitchFamily="18" charset="0"/>
              </a:rPr>
              <a:t>NEVA</a:t>
            </a:r>
          </a:p>
          <a:p>
            <a:pPr marL="285750" indent="-285750" algn="just">
              <a:buFont typeface="Wingdings" panose="05000000000000000000" pitchFamily="2" charset="2"/>
              <a:buChar char="§"/>
            </a:pPr>
            <a:endParaRPr lang="pt-BR" sz="1800" b="1" dirty="0">
              <a:solidFill>
                <a:srgbClr val="0070C0"/>
              </a:solidFill>
              <a:effectLst/>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ü"/>
            </a:pPr>
            <a:r>
              <a:rPr lang="pt-BR" sz="1800" b="1" dirty="0">
                <a:effectLst/>
                <a:ea typeface="MS Mincho" panose="02020609040205080304" pitchFamily="49" charset="-128"/>
                <a:cs typeface="Times New Roman" panose="02020603050405020304" pitchFamily="18" charset="0"/>
              </a:rPr>
              <a:t>Atualização do plano de contingencia estadual para arboviroses</a:t>
            </a:r>
          </a:p>
          <a:p>
            <a:pPr marL="285750" indent="-285750" algn="just">
              <a:buFont typeface="Wingdings" panose="05000000000000000000" pitchFamily="2" charset="2"/>
              <a:buChar char="ü"/>
            </a:pPr>
            <a:endParaRPr lang="pt-BR" sz="1800" b="1" dirty="0">
              <a:effectLst/>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ü"/>
            </a:pPr>
            <a:r>
              <a:rPr lang="pt-BR" sz="1800" b="1" dirty="0">
                <a:effectLst/>
                <a:ea typeface="MS Mincho" panose="02020609040205080304" pitchFamily="49" charset="-128"/>
                <a:cs typeface="Times New Roman" panose="02020603050405020304" pitchFamily="18" charset="0"/>
              </a:rPr>
              <a:t>Realização de Oficinas Regionais para implantação do VSPEA nos 22 municípios prioritários.</a:t>
            </a:r>
          </a:p>
          <a:p>
            <a:pPr marL="285750" indent="-285750" algn="just">
              <a:buFont typeface="Wingdings" panose="05000000000000000000" pitchFamily="2" charset="2"/>
              <a:buChar char="ü"/>
            </a:pPr>
            <a:endParaRPr lang="pt-BR" b="1" dirty="0">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ü"/>
            </a:pPr>
            <a:r>
              <a:rPr lang="pt-BR" b="1" dirty="0">
                <a:ea typeface="MS Mincho" panose="02020609040205080304" pitchFamily="49" charset="-128"/>
                <a:cs typeface="Times New Roman" panose="02020603050405020304" pitchFamily="18" charset="0"/>
              </a:rPr>
              <a:t>Capacitação manejo de inseticidas e uso de Epi’s, para captura e triagem de vetores de importância para saúde publica.</a:t>
            </a:r>
          </a:p>
          <a:p>
            <a:pPr marL="285750" indent="-285750" algn="just">
              <a:buFont typeface="Wingdings" panose="05000000000000000000" pitchFamily="2" charset="2"/>
              <a:buChar char="ü"/>
            </a:pPr>
            <a:endParaRPr lang="pt-BR" b="1" dirty="0">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
            </a:pPr>
            <a:r>
              <a:rPr lang="pt-BR" sz="1800" b="1" dirty="0">
                <a:solidFill>
                  <a:srgbClr val="0070C0"/>
                </a:solidFill>
                <a:effectLst/>
                <a:ea typeface="Calibri" panose="020F0502020204030204" pitchFamily="34" charset="0"/>
                <a:cs typeface="Times New Roman" panose="02020603050405020304" pitchFamily="18" charset="0"/>
              </a:rPr>
              <a:t>LACEN</a:t>
            </a:r>
            <a:endParaRPr lang="pt-BR" sz="1800" b="1" dirty="0">
              <a:solidFill>
                <a:srgbClr val="0070C0"/>
              </a:solidFill>
              <a:effectLst/>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ü"/>
            </a:pPr>
            <a:endParaRPr lang="pt-BR" b="1" dirty="0">
              <a:latin typeface="Verdana" panose="020B0604030504040204" pitchFamily="34" charset="0"/>
              <a:ea typeface="MS Mincho" panose="02020609040205080304" pitchFamily="49" charset="-128"/>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pt-BR" sz="1800" b="1" dirty="0">
                <a:effectLst/>
                <a:ea typeface="Calibri" panose="020F0502020204030204" pitchFamily="34" charset="0"/>
                <a:cs typeface="Times New Roman" panose="02020603050405020304" pitchFamily="18" charset="0"/>
              </a:rPr>
              <a:t>Aquisição de sequenciador e outros equipamentos de suporte, de ultra freezers, de centrífuga refrigerada e de insumos e reagentes</a:t>
            </a:r>
          </a:p>
          <a:p>
            <a:pPr marL="285750" indent="-285750" algn="just">
              <a:lnSpc>
                <a:spcPct val="107000"/>
              </a:lnSpc>
              <a:spcAft>
                <a:spcPts val="800"/>
              </a:spcAft>
              <a:buFont typeface="Wingdings" panose="05000000000000000000" pitchFamily="2" charset="2"/>
              <a:buChar char="ü"/>
            </a:pPr>
            <a:r>
              <a:rPr lang="pt-BR" sz="1800" b="1" dirty="0">
                <a:effectLst/>
                <a:ea typeface="Calibri" panose="020F0502020204030204" pitchFamily="34" charset="0"/>
                <a:cs typeface="Times New Roman" panose="02020603050405020304" pitchFamily="18" charset="0"/>
              </a:rPr>
              <a:t>Aquisição de kits para implementação de novas metodologias (biologia molecular para meningite e tuberculose)</a:t>
            </a:r>
          </a:p>
          <a:p>
            <a:pPr marL="285750" indent="-285750" algn="just">
              <a:lnSpc>
                <a:spcPct val="107000"/>
              </a:lnSpc>
              <a:spcAft>
                <a:spcPts val="800"/>
              </a:spcAft>
              <a:buFont typeface="Wingdings" panose="05000000000000000000" pitchFamily="2" charset="2"/>
              <a:buChar char="ü"/>
            </a:pPr>
            <a:r>
              <a:rPr lang="pt-BR" sz="1800" b="1" dirty="0">
                <a:effectLst/>
                <a:ea typeface="Calibri" panose="020F0502020204030204" pitchFamily="34" charset="0"/>
                <a:cs typeface="Times New Roman" panose="02020603050405020304" pitchFamily="18" charset="0"/>
              </a:rPr>
              <a:t>Realização de obras para adequação da sala de sequenciamento, adequação da rede elétrica e de dados, construção do setor de Triagem</a:t>
            </a:r>
            <a:endParaRPr lang="pt-BR" sz="1400" b="1" dirty="0"/>
          </a:p>
        </p:txBody>
      </p:sp>
    </p:spTree>
    <p:extLst>
      <p:ext uri="{BB962C8B-B14F-4D97-AF65-F5344CB8AC3E}">
        <p14:creationId xmlns:p14="http://schemas.microsoft.com/office/powerpoint/2010/main" val="27466941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385" name="Imagem 6"/>
          <p:cNvPicPr/>
          <p:nvPr/>
        </p:nvPicPr>
        <p:blipFill>
          <a:blip r:embed="rId3" cstate="print"/>
          <a:stretch/>
        </p:blipFill>
        <p:spPr>
          <a:xfrm>
            <a:off x="0" y="0"/>
            <a:ext cx="9142560" cy="6858000"/>
          </a:xfrm>
          <a:prstGeom prst="rect">
            <a:avLst/>
          </a:prstGeom>
          <a:ln w="9360">
            <a:noFill/>
          </a:ln>
        </p:spPr>
      </p:pic>
      <p:sp>
        <p:nvSpPr>
          <p:cNvPr id="386" name="CustomShape 1"/>
          <p:cNvSpPr/>
          <p:nvPr/>
        </p:nvSpPr>
        <p:spPr>
          <a:xfrm>
            <a:off x="0" y="1989000"/>
            <a:ext cx="9142560" cy="1308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pt-BR" sz="1800" b="0" strike="noStrike" spc="-1" dirty="0">
              <a:latin typeface="Arial"/>
            </a:endParaRPr>
          </a:p>
          <a:p>
            <a:pPr algn="ctr">
              <a:lnSpc>
                <a:spcPct val="100000"/>
              </a:lnSpc>
            </a:pPr>
            <a:endParaRPr lang="pt-BR" sz="1800" b="0" strike="noStrike" spc="-1" dirty="0">
              <a:latin typeface="Arial"/>
            </a:endParaRPr>
          </a:p>
        </p:txBody>
      </p:sp>
      <p:sp>
        <p:nvSpPr>
          <p:cNvPr id="387" name="CustomShape 2"/>
          <p:cNvSpPr/>
          <p:nvPr/>
        </p:nvSpPr>
        <p:spPr>
          <a:xfrm>
            <a:off x="0" y="3069000"/>
            <a:ext cx="9142560" cy="109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85000"/>
              </a:lnSpc>
            </a:pPr>
            <a:r>
              <a:rPr lang="pt-BR" sz="6600" b="1" strike="noStrike" spc="-41" dirty="0">
                <a:solidFill>
                  <a:srgbClr val="FFFFFF"/>
                </a:solidFill>
                <a:latin typeface="Calibri"/>
                <a:ea typeface="DejaVu Sans"/>
              </a:rPr>
              <a:t>Enfrentamento à Pandemia</a:t>
            </a:r>
          </a:p>
          <a:p>
            <a:pPr algn="ctr">
              <a:lnSpc>
                <a:spcPct val="85000"/>
              </a:lnSpc>
            </a:pPr>
            <a:r>
              <a:rPr lang="pt-BR" sz="6600" b="1" strike="noStrike" spc="-41" dirty="0">
                <a:solidFill>
                  <a:srgbClr val="FFFFFF"/>
                </a:solidFill>
                <a:latin typeface="Calibri"/>
                <a:ea typeface="DejaVu Sans"/>
              </a:rPr>
              <a:t>Covid-19</a:t>
            </a:r>
            <a:endParaRPr lang="pt-BR" sz="6600" b="0" strike="noStrike" spc="-1" dirty="0">
              <a:latin typeface="Arial"/>
            </a:endParaRPr>
          </a:p>
        </p:txBody>
      </p:sp>
      <p:pic>
        <p:nvPicPr>
          <p:cNvPr id="388" name="Imagem 8"/>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12204618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6"/>
          <p:cNvPicPr/>
          <p:nvPr/>
        </p:nvPicPr>
        <p:blipFill>
          <a:blip r:embed="rId2" cstate="print"/>
          <a:srcRect l="12634" r="15820"/>
          <a:stretch/>
        </p:blipFill>
        <p:spPr>
          <a:xfrm>
            <a:off x="7756920" y="180360"/>
            <a:ext cx="718560" cy="718560"/>
          </a:xfrm>
          <a:prstGeom prst="rect">
            <a:avLst/>
          </a:prstGeom>
          <a:ln>
            <a:noFill/>
          </a:ln>
        </p:spPr>
      </p:pic>
      <p:sp>
        <p:nvSpPr>
          <p:cNvPr id="15" name="CustomShape 2"/>
          <p:cNvSpPr/>
          <p:nvPr/>
        </p:nvSpPr>
        <p:spPr>
          <a:xfrm>
            <a:off x="455872" y="331944"/>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Mapas de Risco </a:t>
            </a:r>
            <a:endParaRPr lang="pt-BR" sz="3600" b="1" dirty="0">
              <a:solidFill>
                <a:srgbClr val="FF0000"/>
              </a:solidFill>
              <a:latin typeface="Calibri" pitchFamily="34" charset="0"/>
            </a:endParaRPr>
          </a:p>
        </p:txBody>
      </p:sp>
      <p:sp>
        <p:nvSpPr>
          <p:cNvPr id="16"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7"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489578" y="6558395"/>
            <a:ext cx="6372708" cy="276999"/>
          </a:xfrm>
          <a:prstGeom prst="rect">
            <a:avLst/>
          </a:prstGeom>
        </p:spPr>
        <p:txBody>
          <a:bodyPr wrap="square">
            <a:spAutoFit/>
          </a:bodyPr>
          <a:lstStyle/>
          <a:p>
            <a:r>
              <a:rPr lang="pt-BR" sz="1200" dirty="0">
                <a:solidFill>
                  <a:schemeClr val="bg1"/>
                </a:solidFill>
                <a:latin typeface="Calibri" pitchFamily="34" charset="0"/>
              </a:rPr>
              <a:t>Fontes: Painel </a:t>
            </a:r>
            <a:r>
              <a:rPr lang="pt-BR" sz="1200" dirty="0" err="1">
                <a:solidFill>
                  <a:schemeClr val="bg1"/>
                </a:solidFill>
                <a:latin typeface="Calibri" pitchFamily="34" charset="0"/>
              </a:rPr>
              <a:t>Coronavírus</a:t>
            </a:r>
            <a:r>
              <a:rPr lang="pt-BR" sz="1200" dirty="0">
                <a:solidFill>
                  <a:schemeClr val="bg1"/>
                </a:solidFill>
                <a:latin typeface="Calibri" pitchFamily="34" charset="0"/>
              </a:rPr>
              <a:t> Sesa</a:t>
            </a:r>
          </a:p>
        </p:txBody>
      </p:sp>
      <p:sp>
        <p:nvSpPr>
          <p:cNvPr id="2" name="Retângulo 1">
            <a:extLst>
              <a:ext uri="{FF2B5EF4-FFF2-40B4-BE49-F238E27FC236}">
                <a16:creationId xmlns:a16="http://schemas.microsoft.com/office/drawing/2014/main" id="{89398A06-97D8-4ADA-B89F-75D68E4E2ADC}"/>
              </a:ext>
            </a:extLst>
          </p:cNvPr>
          <p:cNvSpPr/>
          <p:nvPr/>
        </p:nvSpPr>
        <p:spPr>
          <a:xfrm>
            <a:off x="4386752" y="4636213"/>
            <a:ext cx="1139108" cy="1767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EDA17978-B886-4E48-AA1F-C58AE1F392F7}"/>
              </a:ext>
            </a:extLst>
          </p:cNvPr>
          <p:cNvPicPr>
            <a:picLocks noChangeAspect="1"/>
          </p:cNvPicPr>
          <p:nvPr/>
        </p:nvPicPr>
        <p:blipFill rotWithShape="1">
          <a:blip r:embed="rId3"/>
          <a:srcRect l="29525" t="15172" r="29526" b="2399"/>
          <a:stretch/>
        </p:blipFill>
        <p:spPr>
          <a:xfrm>
            <a:off x="4860032" y="1121935"/>
            <a:ext cx="3744416" cy="4239744"/>
          </a:xfrm>
          <a:prstGeom prst="rect">
            <a:avLst/>
          </a:prstGeom>
        </p:spPr>
      </p:pic>
      <p:sp>
        <p:nvSpPr>
          <p:cNvPr id="11" name="CaixaDeTexto 10">
            <a:extLst>
              <a:ext uri="{FF2B5EF4-FFF2-40B4-BE49-F238E27FC236}">
                <a16:creationId xmlns:a16="http://schemas.microsoft.com/office/drawing/2014/main" id="{34ED64E1-02F5-4248-9249-59426A7E5F38}"/>
              </a:ext>
            </a:extLst>
          </p:cNvPr>
          <p:cNvSpPr txBox="1"/>
          <p:nvPr/>
        </p:nvSpPr>
        <p:spPr>
          <a:xfrm>
            <a:off x="936578" y="1794286"/>
            <a:ext cx="3749744" cy="3416320"/>
          </a:xfrm>
          <a:prstGeom prst="rect">
            <a:avLst/>
          </a:prstGeom>
          <a:noFill/>
        </p:spPr>
        <p:txBody>
          <a:bodyPr wrap="none" rtlCol="0">
            <a:spAutoFit/>
          </a:bodyPr>
          <a:lstStyle/>
          <a:p>
            <a:r>
              <a:rPr lang="pt-BR" dirty="0"/>
              <a:t>Portaria Nº 210-R, de 23/10/21</a:t>
            </a:r>
          </a:p>
          <a:p>
            <a:endParaRPr lang="pt-BR" dirty="0"/>
          </a:p>
          <a:p>
            <a:r>
              <a:rPr lang="pt-BR" dirty="0"/>
              <a:t>Altera a classificação de risco para</a:t>
            </a:r>
          </a:p>
          <a:p>
            <a:r>
              <a:rPr lang="pt-BR" dirty="0"/>
              <a:t>COVID-19:</a:t>
            </a:r>
          </a:p>
          <a:p>
            <a:endParaRPr lang="pt-BR" dirty="0"/>
          </a:p>
          <a:p>
            <a:pPr marL="285750" indent="-285750">
              <a:buFont typeface="Wingdings" panose="05000000000000000000" pitchFamily="2" charset="2"/>
              <a:buChar char="ü"/>
            </a:pPr>
            <a:r>
              <a:rPr lang="pt-BR" sz="2000" b="1" dirty="0"/>
              <a:t>Muito Baixo</a:t>
            </a:r>
          </a:p>
          <a:p>
            <a:pPr marL="285750" indent="-285750">
              <a:buFont typeface="Wingdings" panose="05000000000000000000" pitchFamily="2" charset="2"/>
              <a:buChar char="ü"/>
            </a:pPr>
            <a:r>
              <a:rPr lang="pt-BR" dirty="0"/>
              <a:t>Baixo</a:t>
            </a:r>
          </a:p>
          <a:p>
            <a:pPr marL="285750" indent="-285750">
              <a:buFont typeface="Wingdings" panose="05000000000000000000" pitchFamily="2" charset="2"/>
              <a:buChar char="ü"/>
            </a:pPr>
            <a:r>
              <a:rPr lang="pt-BR" dirty="0"/>
              <a:t>Moderado</a:t>
            </a:r>
          </a:p>
          <a:p>
            <a:pPr marL="285750" indent="-285750">
              <a:buFont typeface="Wingdings" panose="05000000000000000000" pitchFamily="2" charset="2"/>
              <a:buChar char="ü"/>
            </a:pPr>
            <a:r>
              <a:rPr lang="pt-BR" dirty="0"/>
              <a:t>Alto </a:t>
            </a:r>
          </a:p>
          <a:p>
            <a:pPr marL="285750" indent="-285750">
              <a:buFont typeface="Wingdings" panose="05000000000000000000" pitchFamily="2" charset="2"/>
              <a:buChar char="ü"/>
            </a:pPr>
            <a:r>
              <a:rPr lang="pt-BR" dirty="0"/>
              <a:t>Extremo</a:t>
            </a:r>
          </a:p>
          <a:p>
            <a:endParaRPr lang="pt-BR" dirty="0"/>
          </a:p>
          <a:p>
            <a:endParaRPr lang="pt-BR" dirty="0"/>
          </a:p>
        </p:txBody>
      </p:sp>
    </p:spTree>
    <p:extLst>
      <p:ext uri="{BB962C8B-B14F-4D97-AF65-F5344CB8AC3E}">
        <p14:creationId xmlns:p14="http://schemas.microsoft.com/office/powerpoint/2010/main" val="1843796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a:xfrm>
            <a:off x="0" y="6525344"/>
            <a:ext cx="9144000" cy="3326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19" descr="brasao_so_estrela.jpg"/>
          <p:cNvPicPr>
            <a:picLocks noChangeAspect="1"/>
          </p:cNvPicPr>
          <p:nvPr/>
        </p:nvPicPr>
        <p:blipFill>
          <a:blip r:embed="rId2" cstate="print"/>
          <a:srcRect l="12633" r="15830"/>
          <a:stretch>
            <a:fillRect/>
          </a:stretch>
        </p:blipFill>
        <p:spPr>
          <a:xfrm>
            <a:off x="7756828" y="180402"/>
            <a:ext cx="720080" cy="720080"/>
          </a:xfrm>
          <a:prstGeom prst="rect">
            <a:avLst/>
          </a:prstGeom>
        </p:spPr>
      </p:pic>
      <p:sp>
        <p:nvSpPr>
          <p:cNvPr id="18439" name="CaixaDeTexto 12"/>
          <p:cNvSpPr txBox="1">
            <a:spLocks noChangeArrowheads="1"/>
          </p:cNvSpPr>
          <p:nvPr/>
        </p:nvSpPr>
        <p:spPr bwMode="auto">
          <a:xfrm>
            <a:off x="395288" y="6554708"/>
            <a:ext cx="5112816" cy="276999"/>
          </a:xfrm>
          <a:prstGeom prst="rect">
            <a:avLst/>
          </a:prstGeom>
          <a:noFill/>
          <a:ln w="9525">
            <a:noFill/>
            <a:miter lim="800000"/>
            <a:headEnd/>
            <a:tailEnd/>
          </a:ln>
        </p:spPr>
        <p:txBody>
          <a:bodyPr wrap="square">
            <a:spAutoFit/>
          </a:bodyPr>
          <a:lstStyle/>
          <a:p>
            <a:r>
              <a:rPr lang="pt-BR" sz="1200" b="1" dirty="0">
                <a:solidFill>
                  <a:schemeClr val="bg1"/>
                </a:solidFill>
                <a:latin typeface="Calibri" panose="020F0502020204030204" pitchFamily="34" charset="0"/>
                <a:cs typeface="Calibri" panose="020F0502020204030204" pitchFamily="34" charset="0"/>
              </a:rPr>
              <a:t>Fonte: </a:t>
            </a:r>
            <a:r>
              <a:rPr lang="pt-BR" sz="1200" dirty="0">
                <a:solidFill>
                  <a:schemeClr val="bg1"/>
                </a:solidFill>
                <a:latin typeface="Calibri" panose="020F0502020204030204" pitchFamily="34" charset="0"/>
                <a:cs typeface="Calibri" panose="020F0502020204030204" pitchFamily="34" charset="0"/>
              </a:rPr>
              <a:t>DATASUS/SIM e SINASC . Dados preliminares. Acesso em 04/11/2021.</a:t>
            </a:r>
          </a:p>
        </p:txBody>
      </p:sp>
      <p:sp>
        <p:nvSpPr>
          <p:cNvPr id="11" name="Título 4"/>
          <p:cNvSpPr txBox="1">
            <a:spLocks/>
          </p:cNvSpPr>
          <p:nvPr/>
        </p:nvSpPr>
        <p:spPr>
          <a:xfrm>
            <a:off x="382588" y="260350"/>
            <a:ext cx="8761412" cy="720725"/>
          </a:xfrm>
          <a:prstGeom prst="rect">
            <a:avLst/>
          </a:prstGeom>
        </p:spPr>
        <p:txBody>
          <a:bodyPr>
            <a:normAutofit/>
          </a:bodyPr>
          <a:lstStyle/>
          <a:p>
            <a:pPr>
              <a:lnSpc>
                <a:spcPct val="85000"/>
              </a:lnSpc>
              <a:defRPr/>
            </a:pPr>
            <a:r>
              <a:rPr lang="pt-BR" sz="3600" b="1" spc="-50" dirty="0">
                <a:solidFill>
                  <a:srgbClr val="0070C0"/>
                </a:solidFill>
                <a:latin typeface="Calibri" panose="020F0502020204030204" pitchFamily="34" charset="0"/>
                <a:ea typeface="+mj-ea"/>
                <a:cs typeface="Calibri" panose="020F0502020204030204" pitchFamily="34" charset="0"/>
              </a:rPr>
              <a:t>Mortalidade Materna </a:t>
            </a:r>
            <a:r>
              <a:rPr lang="pt-BR" sz="2800" spc="-50" dirty="0">
                <a:solidFill>
                  <a:srgbClr val="0070C0"/>
                </a:solidFill>
                <a:latin typeface="Calibri" panose="020F0502020204030204" pitchFamily="34" charset="0"/>
                <a:ea typeface="+mj-ea"/>
                <a:cs typeface="Calibri" panose="020F0502020204030204" pitchFamily="34" charset="0"/>
              </a:rPr>
              <a:t>- 100 Mil NV </a:t>
            </a:r>
          </a:p>
        </p:txBody>
      </p:sp>
      <p:sp>
        <p:nvSpPr>
          <p:cNvPr id="12" name="Retângulo 11"/>
          <p:cNvSpPr/>
          <p:nvPr/>
        </p:nvSpPr>
        <p:spPr>
          <a:xfrm>
            <a:off x="2051050"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 name="Retângulo 12"/>
          <p:cNvSpPr/>
          <p:nvPr/>
        </p:nvSpPr>
        <p:spPr>
          <a:xfrm>
            <a:off x="3635375" y="4797400"/>
            <a:ext cx="649288"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4" name="Retângulo 13"/>
          <p:cNvSpPr/>
          <p:nvPr/>
        </p:nvSpPr>
        <p:spPr>
          <a:xfrm>
            <a:off x="5219700"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5" name="Retângulo 14"/>
          <p:cNvSpPr/>
          <p:nvPr/>
        </p:nvSpPr>
        <p:spPr>
          <a:xfrm>
            <a:off x="6732588" y="479740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6" name="Conector reto 15"/>
          <p:cNvCxnSpPr/>
          <p:nvPr/>
        </p:nvCxnSpPr>
        <p:spPr>
          <a:xfrm flipV="1">
            <a:off x="539552" y="980728"/>
            <a:ext cx="7992888" cy="82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a:off x="3671900" y="1193621"/>
            <a:ext cx="3672408" cy="1015663"/>
          </a:xfrm>
          <a:prstGeom prst="rect">
            <a:avLst/>
          </a:prstGeom>
          <a:noFill/>
        </p:spPr>
        <p:txBody>
          <a:bodyPr wrap="square" rtlCol="0">
            <a:spAutoFit/>
          </a:bodyPr>
          <a:lstStyle/>
          <a:p>
            <a:r>
              <a:rPr lang="pt-BR" sz="2000" b="1" dirty="0">
                <a:latin typeface="Calibri" panose="020F0502020204030204" pitchFamily="34" charset="0"/>
                <a:cs typeface="Calibri" panose="020F0502020204030204" pitchFamily="34" charset="0"/>
              </a:rPr>
              <a:t>2019 - 29 óbitos</a:t>
            </a:r>
          </a:p>
          <a:p>
            <a:r>
              <a:rPr lang="pt-BR" sz="2000" b="1" dirty="0">
                <a:latin typeface="Calibri" panose="020F0502020204030204" pitchFamily="34" charset="0"/>
                <a:cs typeface="Calibri" panose="020F0502020204030204" pitchFamily="34" charset="0"/>
              </a:rPr>
              <a:t>2020 - 43 óbitos (11 COVID)</a:t>
            </a:r>
          </a:p>
          <a:p>
            <a:r>
              <a:rPr lang="pt-BR" sz="2000" b="1" dirty="0">
                <a:latin typeface="Calibri" panose="020F0502020204030204" pitchFamily="34" charset="0"/>
                <a:cs typeface="Calibri" panose="020F0502020204030204" pitchFamily="34" charset="0"/>
              </a:rPr>
              <a:t>2021 – 42 óbitos (17 COVID)</a:t>
            </a:r>
          </a:p>
        </p:txBody>
      </p:sp>
      <p:graphicFrame>
        <p:nvGraphicFramePr>
          <p:cNvPr id="17" name="Gráfico 16">
            <a:extLst>
              <a:ext uri="{FF2B5EF4-FFF2-40B4-BE49-F238E27FC236}">
                <a16:creationId xmlns:a16="http://schemas.microsoft.com/office/drawing/2014/main" id="{D87021AB-1C3F-4D0E-9361-A06D6109AA93}"/>
              </a:ext>
            </a:extLst>
          </p:cNvPr>
          <p:cNvGraphicFramePr>
            <a:graphicFrameLocks/>
          </p:cNvGraphicFramePr>
          <p:nvPr>
            <p:extLst>
              <p:ext uri="{D42A27DB-BD31-4B8C-83A1-F6EECF244321}">
                <p14:modId xmlns:p14="http://schemas.microsoft.com/office/powerpoint/2010/main" val="147972448"/>
              </p:ext>
            </p:extLst>
          </p:nvPr>
        </p:nvGraphicFramePr>
        <p:xfrm>
          <a:off x="251520" y="1100138"/>
          <a:ext cx="8397180" cy="51927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57559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6"/>
          <p:cNvPicPr/>
          <p:nvPr/>
        </p:nvPicPr>
        <p:blipFill>
          <a:blip r:embed="rId2" cstate="print"/>
          <a:srcRect l="12634" r="15820"/>
          <a:stretch/>
        </p:blipFill>
        <p:spPr>
          <a:xfrm>
            <a:off x="7756920" y="180360"/>
            <a:ext cx="718560" cy="718560"/>
          </a:xfrm>
          <a:prstGeom prst="rect">
            <a:avLst/>
          </a:prstGeom>
          <a:ln>
            <a:noFill/>
          </a:ln>
        </p:spPr>
      </p:pic>
      <p:sp>
        <p:nvSpPr>
          <p:cNvPr id="15" name="CustomShape 2"/>
          <p:cNvSpPr/>
          <p:nvPr/>
        </p:nvSpPr>
        <p:spPr>
          <a:xfrm>
            <a:off x="455872" y="331944"/>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Mapas de Risco - ES </a:t>
            </a:r>
            <a:endParaRPr lang="pt-BR" sz="3600" b="1" dirty="0">
              <a:solidFill>
                <a:srgbClr val="FF0000"/>
              </a:solidFill>
              <a:latin typeface="Calibri" pitchFamily="34" charset="0"/>
            </a:endParaRPr>
          </a:p>
        </p:txBody>
      </p:sp>
      <p:sp>
        <p:nvSpPr>
          <p:cNvPr id="16"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7"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489578" y="6558395"/>
            <a:ext cx="6372708" cy="276999"/>
          </a:xfrm>
          <a:prstGeom prst="rect">
            <a:avLst/>
          </a:prstGeom>
        </p:spPr>
        <p:txBody>
          <a:bodyPr wrap="square">
            <a:spAutoFit/>
          </a:bodyPr>
          <a:lstStyle/>
          <a:p>
            <a:r>
              <a:rPr lang="pt-BR" sz="1200" dirty="0">
                <a:solidFill>
                  <a:schemeClr val="bg1"/>
                </a:solidFill>
                <a:latin typeface="Calibri" pitchFamily="34" charset="0"/>
              </a:rPr>
              <a:t>Fontes: Painel </a:t>
            </a:r>
            <a:r>
              <a:rPr lang="pt-BR" sz="1200" dirty="0" err="1">
                <a:solidFill>
                  <a:schemeClr val="bg1"/>
                </a:solidFill>
                <a:latin typeface="Calibri" pitchFamily="34" charset="0"/>
              </a:rPr>
              <a:t>Coronavírus</a:t>
            </a:r>
            <a:r>
              <a:rPr lang="pt-BR" sz="1200" dirty="0">
                <a:solidFill>
                  <a:schemeClr val="bg1"/>
                </a:solidFill>
                <a:latin typeface="Calibri" pitchFamily="34" charset="0"/>
              </a:rPr>
              <a:t> Sesa</a:t>
            </a:r>
          </a:p>
        </p:txBody>
      </p:sp>
      <p:pic>
        <p:nvPicPr>
          <p:cNvPr id="18" name="Imagem 17" descr="mapas de gestao risco.jpg"/>
          <p:cNvPicPr>
            <a:picLocks noChangeAspect="1"/>
          </p:cNvPicPr>
          <p:nvPr/>
        </p:nvPicPr>
        <p:blipFill>
          <a:blip r:embed="rId3" cstate="print"/>
          <a:stretch>
            <a:fillRect/>
          </a:stretch>
        </p:blipFill>
        <p:spPr>
          <a:xfrm>
            <a:off x="899593" y="1196752"/>
            <a:ext cx="6984776" cy="5206804"/>
          </a:xfrm>
          <a:prstGeom prst="rect">
            <a:avLst/>
          </a:prstGeom>
        </p:spPr>
      </p:pic>
      <p:pic>
        <p:nvPicPr>
          <p:cNvPr id="19" name="Picture 3">
            <a:extLst>
              <a:ext uri="{FF2B5EF4-FFF2-40B4-BE49-F238E27FC236}">
                <a16:creationId xmlns:a16="http://schemas.microsoft.com/office/drawing/2014/main" id="{56D1C2D3-8BF7-4810-8955-3E92D1C268F1}"/>
              </a:ext>
            </a:extLst>
          </p:cNvPr>
          <p:cNvPicPr>
            <a:picLocks noChangeAspect="1"/>
          </p:cNvPicPr>
          <p:nvPr/>
        </p:nvPicPr>
        <p:blipFill>
          <a:blip r:embed="rId4" cstate="print"/>
          <a:stretch>
            <a:fillRect/>
          </a:stretch>
        </p:blipFill>
        <p:spPr>
          <a:xfrm>
            <a:off x="6817268" y="4819186"/>
            <a:ext cx="1139108" cy="1584176"/>
          </a:xfrm>
          <a:prstGeom prst="rect">
            <a:avLst/>
          </a:prstGeom>
        </p:spPr>
      </p:pic>
      <p:sp>
        <p:nvSpPr>
          <p:cNvPr id="20" name="CaixaDeTexto 19"/>
          <p:cNvSpPr txBox="1"/>
          <p:nvPr/>
        </p:nvSpPr>
        <p:spPr>
          <a:xfrm>
            <a:off x="7043101" y="4636213"/>
            <a:ext cx="704039" cy="215444"/>
          </a:xfrm>
          <a:prstGeom prst="rect">
            <a:avLst/>
          </a:prstGeom>
          <a:noFill/>
        </p:spPr>
        <p:txBody>
          <a:bodyPr wrap="none" rtlCol="0">
            <a:spAutoFit/>
          </a:bodyPr>
          <a:lstStyle/>
          <a:p>
            <a:r>
              <a:rPr lang="pt-BR" sz="800" b="1" dirty="0">
                <a:latin typeface="+mj-lt"/>
              </a:rPr>
              <a:t>10/05/2021</a:t>
            </a:r>
          </a:p>
        </p:txBody>
      </p:sp>
      <p:sp>
        <p:nvSpPr>
          <p:cNvPr id="2" name="Retângulo 1">
            <a:extLst>
              <a:ext uri="{FF2B5EF4-FFF2-40B4-BE49-F238E27FC236}">
                <a16:creationId xmlns:a16="http://schemas.microsoft.com/office/drawing/2014/main" id="{89398A06-97D8-4ADA-B89F-75D68E4E2ADC}"/>
              </a:ext>
            </a:extLst>
          </p:cNvPr>
          <p:cNvSpPr/>
          <p:nvPr/>
        </p:nvSpPr>
        <p:spPr>
          <a:xfrm>
            <a:off x="4386752" y="4636213"/>
            <a:ext cx="1139108" cy="1767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21BE698E-8C4A-4C77-A05C-0251FD40ECC9}"/>
              </a:ext>
            </a:extLst>
          </p:cNvPr>
          <p:cNvSpPr txBox="1"/>
          <p:nvPr/>
        </p:nvSpPr>
        <p:spPr>
          <a:xfrm>
            <a:off x="4644008" y="4627082"/>
            <a:ext cx="684803" cy="215444"/>
          </a:xfrm>
          <a:prstGeom prst="rect">
            <a:avLst/>
          </a:prstGeom>
          <a:noFill/>
        </p:spPr>
        <p:txBody>
          <a:bodyPr wrap="none" rtlCol="0">
            <a:spAutoFit/>
          </a:bodyPr>
          <a:lstStyle/>
          <a:p>
            <a:r>
              <a:rPr lang="pt-BR" sz="800" b="1" dirty="0">
                <a:latin typeface="Calibri" pitchFamily="34" charset="0"/>
              </a:rPr>
              <a:t>12/04/2021</a:t>
            </a:r>
          </a:p>
        </p:txBody>
      </p:sp>
      <p:pic>
        <p:nvPicPr>
          <p:cNvPr id="4" name="Imagem 3">
            <a:extLst>
              <a:ext uri="{FF2B5EF4-FFF2-40B4-BE49-F238E27FC236}">
                <a16:creationId xmlns:a16="http://schemas.microsoft.com/office/drawing/2014/main" id="{4814CE25-DEEC-46E0-83C2-60EAE9A9F9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469" y="4864544"/>
            <a:ext cx="1026645" cy="1569847"/>
          </a:xfrm>
          <a:prstGeom prst="rect">
            <a:avLst/>
          </a:prstGeom>
        </p:spPr>
      </p:pic>
    </p:spTree>
    <p:extLst>
      <p:ext uri="{BB962C8B-B14F-4D97-AF65-F5344CB8AC3E}">
        <p14:creationId xmlns:p14="http://schemas.microsoft.com/office/powerpoint/2010/main" val="10715185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6"/>
          <p:cNvPicPr/>
          <p:nvPr/>
        </p:nvPicPr>
        <p:blipFill>
          <a:blip r:embed="rId2" cstate="print"/>
          <a:srcRect l="12634" r="15820"/>
          <a:stretch/>
        </p:blipFill>
        <p:spPr>
          <a:xfrm>
            <a:off x="7756920" y="180360"/>
            <a:ext cx="718560" cy="718560"/>
          </a:xfrm>
          <a:prstGeom prst="rect">
            <a:avLst/>
          </a:prstGeom>
          <a:ln>
            <a:noFill/>
          </a:ln>
        </p:spPr>
      </p:pic>
      <p:sp>
        <p:nvSpPr>
          <p:cNvPr id="15" name="CustomShape 2"/>
          <p:cNvSpPr/>
          <p:nvPr/>
        </p:nvSpPr>
        <p:spPr>
          <a:xfrm>
            <a:off x="455872" y="331944"/>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Mapas de Risco – E.S.</a:t>
            </a:r>
            <a:endParaRPr lang="pt-BR" sz="3600" b="1" dirty="0">
              <a:solidFill>
                <a:srgbClr val="FF0000"/>
              </a:solidFill>
              <a:latin typeface="Calibri" pitchFamily="34" charset="0"/>
            </a:endParaRPr>
          </a:p>
        </p:txBody>
      </p:sp>
      <p:sp>
        <p:nvSpPr>
          <p:cNvPr id="16"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7"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489578" y="6558395"/>
            <a:ext cx="6372708" cy="276999"/>
          </a:xfrm>
          <a:prstGeom prst="rect">
            <a:avLst/>
          </a:prstGeom>
        </p:spPr>
        <p:txBody>
          <a:bodyPr wrap="square">
            <a:spAutoFit/>
          </a:bodyPr>
          <a:lstStyle/>
          <a:p>
            <a:r>
              <a:rPr lang="pt-BR" sz="1200" dirty="0">
                <a:solidFill>
                  <a:schemeClr val="bg1"/>
                </a:solidFill>
                <a:latin typeface="Calibri" pitchFamily="34" charset="0"/>
              </a:rPr>
              <a:t>Fontes: Painel </a:t>
            </a:r>
            <a:r>
              <a:rPr lang="pt-BR" sz="1200" dirty="0" err="1">
                <a:solidFill>
                  <a:schemeClr val="bg1"/>
                </a:solidFill>
                <a:latin typeface="Calibri" pitchFamily="34" charset="0"/>
              </a:rPr>
              <a:t>Coronavírus</a:t>
            </a:r>
            <a:r>
              <a:rPr lang="pt-BR" sz="1200" dirty="0">
                <a:solidFill>
                  <a:schemeClr val="bg1"/>
                </a:solidFill>
                <a:latin typeface="Calibri" pitchFamily="34" charset="0"/>
              </a:rPr>
              <a:t> Sesa</a:t>
            </a:r>
          </a:p>
        </p:txBody>
      </p:sp>
      <p:sp>
        <p:nvSpPr>
          <p:cNvPr id="20" name="CaixaDeTexto 19"/>
          <p:cNvSpPr txBox="1"/>
          <p:nvPr/>
        </p:nvSpPr>
        <p:spPr>
          <a:xfrm>
            <a:off x="3867241" y="3925941"/>
            <a:ext cx="704039" cy="215444"/>
          </a:xfrm>
          <a:prstGeom prst="rect">
            <a:avLst/>
          </a:prstGeom>
          <a:noFill/>
        </p:spPr>
        <p:txBody>
          <a:bodyPr wrap="none" rtlCol="0">
            <a:spAutoFit/>
          </a:bodyPr>
          <a:lstStyle/>
          <a:p>
            <a:r>
              <a:rPr lang="pt-BR" sz="800" b="1" dirty="0">
                <a:latin typeface="+mj-lt"/>
              </a:rPr>
              <a:t>20/08/2021</a:t>
            </a:r>
          </a:p>
        </p:txBody>
      </p:sp>
      <p:sp>
        <p:nvSpPr>
          <p:cNvPr id="2" name="Retângulo 1">
            <a:extLst>
              <a:ext uri="{FF2B5EF4-FFF2-40B4-BE49-F238E27FC236}">
                <a16:creationId xmlns:a16="http://schemas.microsoft.com/office/drawing/2014/main" id="{89398A06-97D8-4ADA-B89F-75D68E4E2ADC}"/>
              </a:ext>
            </a:extLst>
          </p:cNvPr>
          <p:cNvSpPr/>
          <p:nvPr/>
        </p:nvSpPr>
        <p:spPr>
          <a:xfrm>
            <a:off x="4386752" y="4636213"/>
            <a:ext cx="1139108" cy="1767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21BE698E-8C4A-4C77-A05C-0251FD40ECC9}"/>
              </a:ext>
            </a:extLst>
          </p:cNvPr>
          <p:cNvSpPr txBox="1"/>
          <p:nvPr/>
        </p:nvSpPr>
        <p:spPr>
          <a:xfrm>
            <a:off x="6300192" y="3954506"/>
            <a:ext cx="684803" cy="215444"/>
          </a:xfrm>
          <a:prstGeom prst="rect">
            <a:avLst/>
          </a:prstGeom>
          <a:noFill/>
        </p:spPr>
        <p:txBody>
          <a:bodyPr wrap="none" rtlCol="0">
            <a:spAutoFit/>
          </a:bodyPr>
          <a:lstStyle/>
          <a:p>
            <a:r>
              <a:rPr lang="pt-BR" sz="800" b="1" dirty="0">
                <a:latin typeface="Calibri" pitchFamily="34" charset="0"/>
              </a:rPr>
              <a:t>17/09/2021</a:t>
            </a:r>
          </a:p>
        </p:txBody>
      </p:sp>
      <p:pic>
        <p:nvPicPr>
          <p:cNvPr id="5" name="Imagem 4">
            <a:extLst>
              <a:ext uri="{FF2B5EF4-FFF2-40B4-BE49-F238E27FC236}">
                <a16:creationId xmlns:a16="http://schemas.microsoft.com/office/drawing/2014/main" id="{92938E93-EBA8-4A2F-A694-F877AFDAA4E6}"/>
              </a:ext>
            </a:extLst>
          </p:cNvPr>
          <p:cNvPicPr>
            <a:picLocks noChangeAspect="1"/>
          </p:cNvPicPr>
          <p:nvPr/>
        </p:nvPicPr>
        <p:blipFill>
          <a:blip r:embed="rId3"/>
          <a:stretch>
            <a:fillRect/>
          </a:stretch>
        </p:blipFill>
        <p:spPr>
          <a:xfrm>
            <a:off x="5525860" y="4149080"/>
            <a:ext cx="1675248" cy="2116306"/>
          </a:xfrm>
          <a:prstGeom prst="rect">
            <a:avLst/>
          </a:prstGeom>
        </p:spPr>
      </p:pic>
      <p:pic>
        <p:nvPicPr>
          <p:cNvPr id="7" name="Imagem 6">
            <a:extLst>
              <a:ext uri="{FF2B5EF4-FFF2-40B4-BE49-F238E27FC236}">
                <a16:creationId xmlns:a16="http://schemas.microsoft.com/office/drawing/2014/main" id="{7AE7DEFA-A988-4C0B-9562-4EACDBB42309}"/>
              </a:ext>
            </a:extLst>
          </p:cNvPr>
          <p:cNvPicPr>
            <a:picLocks noChangeAspect="1"/>
          </p:cNvPicPr>
          <p:nvPr/>
        </p:nvPicPr>
        <p:blipFill>
          <a:blip r:embed="rId4"/>
          <a:stretch>
            <a:fillRect/>
          </a:stretch>
        </p:blipFill>
        <p:spPr>
          <a:xfrm>
            <a:off x="3124441" y="4120538"/>
            <a:ext cx="1750290" cy="2099555"/>
          </a:xfrm>
          <a:prstGeom prst="rect">
            <a:avLst/>
          </a:prstGeom>
        </p:spPr>
      </p:pic>
      <p:pic>
        <p:nvPicPr>
          <p:cNvPr id="11" name="Imagem 10">
            <a:extLst>
              <a:ext uri="{FF2B5EF4-FFF2-40B4-BE49-F238E27FC236}">
                <a16:creationId xmlns:a16="http://schemas.microsoft.com/office/drawing/2014/main" id="{E5EAD6DD-930C-4557-B3C8-E2874FD12050}"/>
              </a:ext>
            </a:extLst>
          </p:cNvPr>
          <p:cNvPicPr>
            <a:picLocks noChangeAspect="1"/>
          </p:cNvPicPr>
          <p:nvPr/>
        </p:nvPicPr>
        <p:blipFill>
          <a:blip r:embed="rId5"/>
          <a:stretch>
            <a:fillRect/>
          </a:stretch>
        </p:blipFill>
        <p:spPr>
          <a:xfrm>
            <a:off x="961279" y="4178924"/>
            <a:ext cx="1898988" cy="2099555"/>
          </a:xfrm>
          <a:prstGeom prst="rect">
            <a:avLst/>
          </a:prstGeom>
        </p:spPr>
      </p:pic>
      <p:sp>
        <p:nvSpPr>
          <p:cNvPr id="21" name="CaixaDeTexto 20">
            <a:extLst>
              <a:ext uri="{FF2B5EF4-FFF2-40B4-BE49-F238E27FC236}">
                <a16:creationId xmlns:a16="http://schemas.microsoft.com/office/drawing/2014/main" id="{98474ED2-44D4-4F0E-AD44-8A2A90481AF2}"/>
              </a:ext>
            </a:extLst>
          </p:cNvPr>
          <p:cNvSpPr txBox="1"/>
          <p:nvPr/>
        </p:nvSpPr>
        <p:spPr>
          <a:xfrm>
            <a:off x="1885272" y="4012816"/>
            <a:ext cx="710820" cy="215444"/>
          </a:xfrm>
          <a:prstGeom prst="rect">
            <a:avLst/>
          </a:prstGeom>
          <a:noFill/>
        </p:spPr>
        <p:txBody>
          <a:bodyPr wrap="square" rtlCol="0">
            <a:spAutoFit/>
          </a:bodyPr>
          <a:lstStyle/>
          <a:p>
            <a:r>
              <a:rPr lang="pt-BR" sz="800" b="1" dirty="0"/>
              <a:t>23/07/21</a:t>
            </a:r>
          </a:p>
        </p:txBody>
      </p:sp>
      <p:pic>
        <p:nvPicPr>
          <p:cNvPr id="23" name="Imagem 22">
            <a:extLst>
              <a:ext uri="{FF2B5EF4-FFF2-40B4-BE49-F238E27FC236}">
                <a16:creationId xmlns:a16="http://schemas.microsoft.com/office/drawing/2014/main" id="{56446191-8E7B-4D6F-A292-9E7068EF6FDB}"/>
              </a:ext>
            </a:extLst>
          </p:cNvPr>
          <p:cNvPicPr>
            <a:picLocks noChangeAspect="1"/>
          </p:cNvPicPr>
          <p:nvPr/>
        </p:nvPicPr>
        <p:blipFill>
          <a:blip r:embed="rId6"/>
          <a:stretch>
            <a:fillRect/>
          </a:stretch>
        </p:blipFill>
        <p:spPr>
          <a:xfrm>
            <a:off x="5711993" y="1459952"/>
            <a:ext cx="1713873" cy="2180477"/>
          </a:xfrm>
          <a:prstGeom prst="rect">
            <a:avLst/>
          </a:prstGeom>
        </p:spPr>
      </p:pic>
      <p:sp>
        <p:nvSpPr>
          <p:cNvPr id="24" name="CaixaDeTexto 23">
            <a:extLst>
              <a:ext uri="{FF2B5EF4-FFF2-40B4-BE49-F238E27FC236}">
                <a16:creationId xmlns:a16="http://schemas.microsoft.com/office/drawing/2014/main" id="{CBD78F77-544C-498B-B1F0-CC9B3AD4DB22}"/>
              </a:ext>
            </a:extLst>
          </p:cNvPr>
          <p:cNvSpPr txBox="1"/>
          <p:nvPr/>
        </p:nvSpPr>
        <p:spPr>
          <a:xfrm>
            <a:off x="6466740" y="1253253"/>
            <a:ext cx="588623" cy="215444"/>
          </a:xfrm>
          <a:prstGeom prst="rect">
            <a:avLst/>
          </a:prstGeom>
          <a:noFill/>
        </p:spPr>
        <p:txBody>
          <a:bodyPr wrap="none" rtlCol="0">
            <a:spAutoFit/>
          </a:bodyPr>
          <a:lstStyle/>
          <a:p>
            <a:r>
              <a:rPr lang="pt-BR" sz="800" b="1" dirty="0"/>
              <a:t>02/07/21</a:t>
            </a:r>
          </a:p>
        </p:txBody>
      </p:sp>
      <p:pic>
        <p:nvPicPr>
          <p:cNvPr id="26" name="Imagem 25">
            <a:extLst>
              <a:ext uri="{FF2B5EF4-FFF2-40B4-BE49-F238E27FC236}">
                <a16:creationId xmlns:a16="http://schemas.microsoft.com/office/drawing/2014/main" id="{671DA826-6C23-4BAC-B679-C369FAA8B56E}"/>
              </a:ext>
            </a:extLst>
          </p:cNvPr>
          <p:cNvPicPr>
            <a:picLocks noChangeAspect="1"/>
          </p:cNvPicPr>
          <p:nvPr/>
        </p:nvPicPr>
        <p:blipFill>
          <a:blip r:embed="rId7"/>
          <a:stretch>
            <a:fillRect/>
          </a:stretch>
        </p:blipFill>
        <p:spPr>
          <a:xfrm>
            <a:off x="3446671" y="1476053"/>
            <a:ext cx="1833682" cy="2180477"/>
          </a:xfrm>
          <a:prstGeom prst="rect">
            <a:avLst/>
          </a:prstGeom>
        </p:spPr>
      </p:pic>
      <p:sp>
        <p:nvSpPr>
          <p:cNvPr id="27" name="CaixaDeTexto 26">
            <a:extLst>
              <a:ext uri="{FF2B5EF4-FFF2-40B4-BE49-F238E27FC236}">
                <a16:creationId xmlns:a16="http://schemas.microsoft.com/office/drawing/2014/main" id="{627B145D-5C0E-47E5-89DD-59364682B562}"/>
              </a:ext>
            </a:extLst>
          </p:cNvPr>
          <p:cNvSpPr txBox="1"/>
          <p:nvPr/>
        </p:nvSpPr>
        <p:spPr>
          <a:xfrm>
            <a:off x="4386752" y="1232104"/>
            <a:ext cx="588623" cy="215444"/>
          </a:xfrm>
          <a:prstGeom prst="rect">
            <a:avLst/>
          </a:prstGeom>
          <a:noFill/>
        </p:spPr>
        <p:txBody>
          <a:bodyPr wrap="none" rtlCol="0">
            <a:spAutoFit/>
          </a:bodyPr>
          <a:lstStyle/>
          <a:p>
            <a:r>
              <a:rPr lang="pt-BR" sz="800" b="1" dirty="0"/>
              <a:t>11/06/21</a:t>
            </a:r>
          </a:p>
        </p:txBody>
      </p:sp>
      <p:pic>
        <p:nvPicPr>
          <p:cNvPr id="29" name="Imagem 28">
            <a:extLst>
              <a:ext uri="{FF2B5EF4-FFF2-40B4-BE49-F238E27FC236}">
                <a16:creationId xmlns:a16="http://schemas.microsoft.com/office/drawing/2014/main" id="{94A6F4B9-CB72-462B-8937-AFD06E495E8C}"/>
              </a:ext>
            </a:extLst>
          </p:cNvPr>
          <p:cNvPicPr>
            <a:picLocks noChangeAspect="1"/>
          </p:cNvPicPr>
          <p:nvPr/>
        </p:nvPicPr>
        <p:blipFill>
          <a:blip r:embed="rId8"/>
          <a:stretch>
            <a:fillRect/>
          </a:stretch>
        </p:blipFill>
        <p:spPr>
          <a:xfrm>
            <a:off x="1289602" y="1484674"/>
            <a:ext cx="1583175" cy="2112334"/>
          </a:xfrm>
          <a:prstGeom prst="rect">
            <a:avLst/>
          </a:prstGeom>
        </p:spPr>
      </p:pic>
      <p:sp>
        <p:nvSpPr>
          <p:cNvPr id="30" name="CaixaDeTexto 29">
            <a:extLst>
              <a:ext uri="{FF2B5EF4-FFF2-40B4-BE49-F238E27FC236}">
                <a16:creationId xmlns:a16="http://schemas.microsoft.com/office/drawing/2014/main" id="{005DE02A-C618-4F36-9C31-BBA6B2A6672E}"/>
              </a:ext>
            </a:extLst>
          </p:cNvPr>
          <p:cNvSpPr txBox="1"/>
          <p:nvPr/>
        </p:nvSpPr>
        <p:spPr>
          <a:xfrm>
            <a:off x="1908165" y="1197482"/>
            <a:ext cx="588623" cy="215444"/>
          </a:xfrm>
          <a:prstGeom prst="rect">
            <a:avLst/>
          </a:prstGeom>
          <a:noFill/>
        </p:spPr>
        <p:txBody>
          <a:bodyPr wrap="none" rtlCol="0">
            <a:spAutoFit/>
          </a:bodyPr>
          <a:lstStyle/>
          <a:p>
            <a:r>
              <a:rPr lang="pt-BR" sz="800" b="1" dirty="0"/>
              <a:t>21/05/21</a:t>
            </a:r>
          </a:p>
        </p:txBody>
      </p:sp>
      <p:sp>
        <p:nvSpPr>
          <p:cNvPr id="4" name="Retângulo 3">
            <a:extLst>
              <a:ext uri="{FF2B5EF4-FFF2-40B4-BE49-F238E27FC236}">
                <a16:creationId xmlns:a16="http://schemas.microsoft.com/office/drawing/2014/main" id="{443D5103-FA98-420B-8FD8-7E1B308BE058}"/>
              </a:ext>
            </a:extLst>
          </p:cNvPr>
          <p:cNvSpPr/>
          <p:nvPr/>
        </p:nvSpPr>
        <p:spPr>
          <a:xfrm>
            <a:off x="4499992" y="3597009"/>
            <a:ext cx="914400" cy="89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521742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2F046E1E-FA05-4760-961F-69D0717F61FB}"/>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BR" sz="1350"/>
          </a:p>
        </p:txBody>
      </p:sp>
      <p:sp>
        <p:nvSpPr>
          <p:cNvPr id="13" name="CaixaDeTexto 12"/>
          <p:cNvSpPr txBox="1"/>
          <p:nvPr/>
        </p:nvSpPr>
        <p:spPr>
          <a:xfrm>
            <a:off x="455872" y="2061472"/>
            <a:ext cx="3837037" cy="3793346"/>
          </a:xfrm>
          <a:prstGeom prst="rect">
            <a:avLst/>
          </a:prstGeom>
          <a:noFill/>
        </p:spPr>
        <p:txBody>
          <a:bodyPr wrap="square" rtlCol="0">
            <a:spAutoFit/>
          </a:bodyPr>
          <a:lstStyle/>
          <a:p>
            <a:r>
              <a:rPr lang="pt-BR" sz="2800" b="1" dirty="0">
                <a:solidFill>
                  <a:srgbClr val="0088EE"/>
                </a:solidFill>
                <a:latin typeface="Calibri" pitchFamily="34" charset="0"/>
              </a:rPr>
              <a:t>Risco Muito Baixo - 0</a:t>
            </a:r>
            <a:endParaRPr lang="pt-BR" sz="1000" b="1" dirty="0">
              <a:latin typeface="Calibri" pitchFamily="34" charset="0"/>
            </a:endParaRPr>
          </a:p>
          <a:p>
            <a:r>
              <a:rPr lang="pt-BR" sz="2700" b="1" dirty="0">
                <a:solidFill>
                  <a:schemeClr val="accent3">
                    <a:lumMod val="75000"/>
                  </a:schemeClr>
                </a:solidFill>
                <a:latin typeface="Calibri" pitchFamily="34" charset="0"/>
              </a:rPr>
              <a:t>Risco Baixo – 76</a:t>
            </a:r>
          </a:p>
          <a:p>
            <a:r>
              <a:rPr lang="pt-BR" sz="2700" b="1" dirty="0">
                <a:solidFill>
                  <a:srgbClr val="FFC000"/>
                </a:solidFill>
                <a:latin typeface="Calibri" pitchFamily="34" charset="0"/>
              </a:rPr>
              <a:t>Risco Moderado – 02</a:t>
            </a:r>
          </a:p>
          <a:p>
            <a:r>
              <a:rPr lang="pt-BR" sz="2700" b="1" dirty="0">
                <a:solidFill>
                  <a:srgbClr val="FF0000"/>
                </a:solidFill>
                <a:latin typeface="Calibri" pitchFamily="34" charset="0"/>
              </a:rPr>
              <a:t>Risco Alto – 0</a:t>
            </a:r>
          </a:p>
          <a:p>
            <a:r>
              <a:rPr lang="pt-BR" sz="2700" b="1" dirty="0">
                <a:solidFill>
                  <a:srgbClr val="7030A0"/>
                </a:solidFill>
                <a:latin typeface="Calibri" pitchFamily="34" charset="0"/>
              </a:rPr>
              <a:t>Risco Extremo – 0</a:t>
            </a:r>
          </a:p>
          <a:p>
            <a:endParaRPr lang="pt-BR" sz="1000" b="1" dirty="0">
              <a:solidFill>
                <a:srgbClr val="C00000"/>
              </a:solidFill>
              <a:latin typeface="Calibri" pitchFamily="34" charset="0"/>
            </a:endParaRPr>
          </a:p>
          <a:p>
            <a:endParaRPr lang="pt-BR" sz="2700" b="1" dirty="0">
              <a:solidFill>
                <a:srgbClr val="FF0000"/>
              </a:solidFill>
              <a:latin typeface="Calibri" pitchFamily="34" charset="0"/>
            </a:endParaRPr>
          </a:p>
          <a:p>
            <a:endParaRPr lang="pt-BR" sz="2700" b="1" dirty="0">
              <a:solidFill>
                <a:srgbClr val="FFC000"/>
              </a:solidFill>
              <a:latin typeface="Calibri" pitchFamily="34" charset="0"/>
            </a:endParaRPr>
          </a:p>
          <a:p>
            <a:endParaRPr lang="pt-BR" sz="2700" b="1" dirty="0">
              <a:solidFill>
                <a:schemeClr val="accent3">
                  <a:lumMod val="75000"/>
                </a:schemeClr>
              </a:solidFill>
              <a:latin typeface="Calibri" pitchFamily="34" charset="0"/>
            </a:endParaRPr>
          </a:p>
          <a:p>
            <a:endParaRPr lang="pt-BR" sz="1350" dirty="0"/>
          </a:p>
        </p:txBody>
      </p:sp>
      <p:pic>
        <p:nvPicPr>
          <p:cNvPr id="10" name="Imagem 6"/>
          <p:cNvPicPr/>
          <p:nvPr/>
        </p:nvPicPr>
        <p:blipFill>
          <a:blip r:embed="rId2" cstate="print"/>
          <a:srcRect l="12634" r="15820"/>
          <a:stretch/>
        </p:blipFill>
        <p:spPr>
          <a:xfrm>
            <a:off x="7756920" y="180360"/>
            <a:ext cx="718560" cy="718560"/>
          </a:xfrm>
          <a:prstGeom prst="rect">
            <a:avLst/>
          </a:prstGeom>
          <a:ln>
            <a:noFill/>
          </a:ln>
        </p:spPr>
      </p:pic>
      <p:sp>
        <p:nvSpPr>
          <p:cNvPr id="11"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Mapa de Risco </a:t>
            </a:r>
            <a:r>
              <a:rPr lang="pt-BR" sz="2000" dirty="0">
                <a:solidFill>
                  <a:srgbClr val="0070C0"/>
                </a:solidFill>
                <a:latin typeface="Calibri" pitchFamily="34" charset="0"/>
              </a:rPr>
              <a:t>(Atualizado em 30/10)</a:t>
            </a:r>
          </a:p>
        </p:txBody>
      </p:sp>
      <p:sp>
        <p:nvSpPr>
          <p:cNvPr id="14"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5" name="Retângulo 8">
            <a:extLst>
              <a:ext uri="{FF2B5EF4-FFF2-40B4-BE49-F238E27FC236}">
                <a16:creationId xmlns:a16="http://schemas.microsoft.com/office/drawing/2014/main" id="{5803C1A1-CFC7-49EB-BE26-058E1460A53F}"/>
              </a:ext>
            </a:extLst>
          </p:cNvPr>
          <p:cNvSpPr/>
          <p:nvPr/>
        </p:nvSpPr>
        <p:spPr>
          <a:xfrm>
            <a:off x="489578" y="6558395"/>
            <a:ext cx="6372708" cy="276999"/>
          </a:xfrm>
          <a:prstGeom prst="rect">
            <a:avLst/>
          </a:prstGeom>
        </p:spPr>
        <p:txBody>
          <a:bodyPr wrap="square">
            <a:spAutoFit/>
          </a:bodyPr>
          <a:lstStyle/>
          <a:p>
            <a:r>
              <a:rPr lang="pt-BR" sz="1200" dirty="0">
                <a:solidFill>
                  <a:schemeClr val="bg1"/>
                </a:solidFill>
                <a:latin typeface="Calibri" pitchFamily="34" charset="0"/>
              </a:rPr>
              <a:t>Fonte: Painel Coronavírus Sesa</a:t>
            </a:r>
          </a:p>
        </p:txBody>
      </p:sp>
      <p:sp>
        <p:nvSpPr>
          <p:cNvPr id="12"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pic>
        <p:nvPicPr>
          <p:cNvPr id="6" name="Imagem 5">
            <a:extLst>
              <a:ext uri="{FF2B5EF4-FFF2-40B4-BE49-F238E27FC236}">
                <a16:creationId xmlns:a16="http://schemas.microsoft.com/office/drawing/2014/main" id="{DB463F9A-0C88-4BB3-9D8C-1CA5D2A1C5CE}"/>
              </a:ext>
            </a:extLst>
          </p:cNvPr>
          <p:cNvPicPr>
            <a:picLocks noChangeAspect="1"/>
          </p:cNvPicPr>
          <p:nvPr/>
        </p:nvPicPr>
        <p:blipFill>
          <a:blip r:embed="rId3"/>
          <a:stretch>
            <a:fillRect/>
          </a:stretch>
        </p:blipFill>
        <p:spPr>
          <a:xfrm>
            <a:off x="4067944" y="1278472"/>
            <a:ext cx="3837037" cy="4908302"/>
          </a:xfrm>
          <a:prstGeom prst="rect">
            <a:avLst/>
          </a:prstGeom>
        </p:spPr>
      </p:pic>
      <p:pic>
        <p:nvPicPr>
          <p:cNvPr id="9" name="Imagem 8">
            <a:extLst>
              <a:ext uri="{FF2B5EF4-FFF2-40B4-BE49-F238E27FC236}">
                <a16:creationId xmlns:a16="http://schemas.microsoft.com/office/drawing/2014/main" id="{EF5ECBBE-0227-422A-AB87-5F9FC22CE08F}"/>
              </a:ext>
            </a:extLst>
          </p:cNvPr>
          <p:cNvPicPr>
            <a:picLocks noChangeAspect="1"/>
          </p:cNvPicPr>
          <p:nvPr/>
        </p:nvPicPr>
        <p:blipFill>
          <a:blip r:embed="rId4"/>
          <a:stretch>
            <a:fillRect/>
          </a:stretch>
        </p:blipFill>
        <p:spPr>
          <a:xfrm>
            <a:off x="2952326" y="1089104"/>
            <a:ext cx="6068272" cy="314369"/>
          </a:xfrm>
          <a:prstGeom prst="rect">
            <a:avLst/>
          </a:prstGeom>
        </p:spPr>
      </p:pic>
    </p:spTree>
    <p:extLst>
      <p:ext uri="{BB962C8B-B14F-4D97-AF65-F5344CB8AC3E}">
        <p14:creationId xmlns:p14="http://schemas.microsoft.com/office/powerpoint/2010/main" val="6447011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Conteúdo 8">
            <a:extLst>
              <a:ext uri="{FF2B5EF4-FFF2-40B4-BE49-F238E27FC236}">
                <a16:creationId xmlns:a16="http://schemas.microsoft.com/office/drawing/2014/main" id="{3AB4720B-A3F5-4753-9096-77E127AFDC00}"/>
              </a:ext>
            </a:extLst>
          </p:cNvPr>
          <p:cNvPicPr>
            <a:picLocks noGrp="1" noChangeAspect="1"/>
          </p:cNvPicPr>
          <p:nvPr>
            <p:ph idx="1"/>
          </p:nvPr>
        </p:nvPicPr>
        <p:blipFill>
          <a:blip r:embed="rId2"/>
          <a:stretch>
            <a:fillRect/>
          </a:stretch>
        </p:blipFill>
        <p:spPr>
          <a:xfrm>
            <a:off x="1527349" y="1604963"/>
            <a:ext cx="6089302" cy="3976687"/>
          </a:xfrm>
        </p:spPr>
      </p:pic>
      <p:pic>
        <p:nvPicPr>
          <p:cNvPr id="11" name="Imagem 10">
            <a:extLst>
              <a:ext uri="{FF2B5EF4-FFF2-40B4-BE49-F238E27FC236}">
                <a16:creationId xmlns:a16="http://schemas.microsoft.com/office/drawing/2014/main" id="{82764C50-735C-4047-9F67-583E85F4DA83}"/>
              </a:ext>
            </a:extLst>
          </p:cNvPr>
          <p:cNvPicPr>
            <a:picLocks noChangeAspect="1"/>
          </p:cNvPicPr>
          <p:nvPr/>
        </p:nvPicPr>
        <p:blipFill>
          <a:blip r:embed="rId3"/>
          <a:stretch>
            <a:fillRect/>
          </a:stretch>
        </p:blipFill>
        <p:spPr>
          <a:xfrm>
            <a:off x="539552" y="437529"/>
            <a:ext cx="8146888" cy="816941"/>
          </a:xfrm>
          <a:prstGeom prst="rect">
            <a:avLst/>
          </a:prstGeom>
        </p:spPr>
      </p:pic>
    </p:spTree>
    <p:extLst>
      <p:ext uri="{BB962C8B-B14F-4D97-AF65-F5344CB8AC3E}">
        <p14:creationId xmlns:p14="http://schemas.microsoft.com/office/powerpoint/2010/main" val="34598458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a:extLst>
              <a:ext uri="{FF2B5EF4-FFF2-40B4-BE49-F238E27FC236}">
                <a16:creationId xmlns:a16="http://schemas.microsoft.com/office/drawing/2014/main" id="{872B1EBD-4B63-4008-8839-306F79EE1357}"/>
              </a:ext>
            </a:extLst>
          </p:cNvPr>
          <p:cNvPicPr>
            <a:picLocks noGrp="1" noChangeAspect="1"/>
          </p:cNvPicPr>
          <p:nvPr>
            <p:ph idx="1"/>
          </p:nvPr>
        </p:nvPicPr>
        <p:blipFill>
          <a:blip r:embed="rId2"/>
          <a:stretch>
            <a:fillRect/>
          </a:stretch>
        </p:blipFill>
        <p:spPr>
          <a:xfrm>
            <a:off x="755576" y="1450230"/>
            <a:ext cx="7494086" cy="5174644"/>
          </a:xfrm>
        </p:spPr>
      </p:pic>
      <p:pic>
        <p:nvPicPr>
          <p:cNvPr id="9" name="Imagem 8">
            <a:extLst>
              <a:ext uri="{FF2B5EF4-FFF2-40B4-BE49-F238E27FC236}">
                <a16:creationId xmlns:a16="http://schemas.microsoft.com/office/drawing/2014/main" id="{A4E1FD1E-23CB-4930-9D9F-457988AC4355}"/>
              </a:ext>
            </a:extLst>
          </p:cNvPr>
          <p:cNvPicPr>
            <a:picLocks noChangeAspect="1"/>
          </p:cNvPicPr>
          <p:nvPr/>
        </p:nvPicPr>
        <p:blipFill>
          <a:blip r:embed="rId3"/>
          <a:stretch>
            <a:fillRect/>
          </a:stretch>
        </p:blipFill>
        <p:spPr>
          <a:xfrm>
            <a:off x="1835696" y="404664"/>
            <a:ext cx="5040560" cy="864095"/>
          </a:xfrm>
          <a:prstGeom prst="rect">
            <a:avLst/>
          </a:prstGeom>
        </p:spPr>
      </p:pic>
    </p:spTree>
    <p:extLst>
      <p:ext uri="{BB962C8B-B14F-4D97-AF65-F5344CB8AC3E}">
        <p14:creationId xmlns:p14="http://schemas.microsoft.com/office/powerpoint/2010/main" val="10642232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97287ECA-B09C-4DA4-A022-C3FF3FFB2DCF}"/>
              </a:ext>
            </a:extLst>
          </p:cNvPr>
          <p:cNvSpPr/>
          <p:nvPr/>
        </p:nvSpPr>
        <p:spPr>
          <a:xfrm>
            <a:off x="532676" y="1804417"/>
            <a:ext cx="2036016" cy="33065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800" b="1" dirty="0">
              <a:latin typeface="Calibri" panose="020F0502020204030204" pitchFamily="34" charset="0"/>
              <a:cs typeface="Calibri" panose="020F0502020204030204" pitchFamily="34" charset="0"/>
            </a:endParaRPr>
          </a:p>
          <a:p>
            <a:pPr algn="ctr"/>
            <a:endParaRPr lang="pt-BR" sz="2800" b="1" dirty="0">
              <a:latin typeface="Calibri" panose="020F0502020204030204" pitchFamily="34" charset="0"/>
              <a:cs typeface="Calibri" panose="020F0502020204030204" pitchFamily="34" charset="0"/>
            </a:endParaRPr>
          </a:p>
          <a:p>
            <a:pPr algn="ctr"/>
            <a:endParaRPr lang="pt-BR" sz="2800" b="1" dirty="0">
              <a:latin typeface="Calibri" panose="020F0502020204030204" pitchFamily="34" charset="0"/>
              <a:cs typeface="Calibri" panose="020F0502020204030204" pitchFamily="34" charset="0"/>
            </a:endParaRPr>
          </a:p>
          <a:p>
            <a:pPr algn="ctr"/>
            <a:endParaRPr lang="pt-BR" sz="2800" b="1" dirty="0">
              <a:latin typeface="Calibri" panose="020F0502020204030204" pitchFamily="34" charset="0"/>
              <a:cs typeface="Calibri" panose="020F0502020204030204" pitchFamily="34" charset="0"/>
            </a:endParaRPr>
          </a:p>
          <a:p>
            <a:pPr algn="ctr"/>
            <a:r>
              <a:rPr lang="pt-BR" sz="2800" b="1" dirty="0">
                <a:latin typeface="Calibri" panose="020F0502020204030204" pitchFamily="34" charset="0"/>
                <a:cs typeface="Calibri" panose="020F0502020204030204" pitchFamily="34" charset="0"/>
              </a:rPr>
              <a:t>7.097.850</a:t>
            </a:r>
          </a:p>
          <a:p>
            <a:pPr algn="ctr"/>
            <a:r>
              <a:rPr lang="pt-BR" b="1" dirty="0">
                <a:latin typeface="Calibri" panose="020F0502020204030204" pitchFamily="34" charset="0"/>
                <a:cs typeface="Calibri" panose="020F0502020204030204" pitchFamily="34" charset="0"/>
              </a:rPr>
              <a:t>Doses recebidas</a:t>
            </a:r>
          </a:p>
          <a:p>
            <a:pPr algn="ctr"/>
            <a:endParaRPr lang="pt-BR" b="1" dirty="0">
              <a:latin typeface="Calibri" panose="020F0502020204030204" pitchFamily="34" charset="0"/>
              <a:cs typeface="Calibri" panose="020F0502020204030204" pitchFamily="34" charset="0"/>
            </a:endParaRPr>
          </a:p>
          <a:p>
            <a:pPr algn="ctr"/>
            <a:r>
              <a:rPr lang="pt-BR" sz="2400" b="1" i="0" dirty="0">
                <a:solidFill>
                  <a:srgbClr val="FFFFFF"/>
                </a:solidFill>
                <a:effectLst/>
                <a:latin typeface="Open Sans" panose="020B0606030504020204" pitchFamily="34" charset="0"/>
              </a:rPr>
              <a:t>6.419.897</a:t>
            </a:r>
            <a:endParaRPr lang="pt-BR" sz="2400" b="1" i="0" dirty="0">
              <a:solidFill>
                <a:srgbClr val="FFFFFF"/>
              </a:solidFill>
              <a:effectLst/>
              <a:latin typeface="Calibri" panose="020F0502020204030204" pitchFamily="34" charset="0"/>
              <a:cs typeface="Calibri" panose="020F0502020204030204" pitchFamily="34" charset="0"/>
            </a:endParaRPr>
          </a:p>
          <a:p>
            <a:pPr algn="ctr"/>
            <a:r>
              <a:rPr lang="pt-BR" b="1" dirty="0">
                <a:solidFill>
                  <a:srgbClr val="FFFFFF"/>
                </a:solidFill>
                <a:latin typeface="Calibri" panose="020F0502020204030204" pitchFamily="34" charset="0"/>
                <a:cs typeface="Calibri" panose="020F0502020204030204" pitchFamily="34" charset="0"/>
              </a:rPr>
              <a:t>Doses distribuídas</a:t>
            </a:r>
            <a:endParaRPr lang="pt-BR" b="1" dirty="0">
              <a:latin typeface="Calibri" panose="020F0502020204030204" pitchFamily="34" charset="0"/>
              <a:cs typeface="Calibri" panose="020F0502020204030204" pitchFamily="34" charset="0"/>
            </a:endParaRPr>
          </a:p>
          <a:p>
            <a:pPr algn="ctr"/>
            <a:endParaRPr lang="pt-BR" b="1" dirty="0">
              <a:latin typeface="Calibri" panose="020F0502020204030204" pitchFamily="34" charset="0"/>
              <a:cs typeface="Calibri" panose="020F0502020204030204" pitchFamily="34" charset="0"/>
            </a:endParaRPr>
          </a:p>
          <a:p>
            <a:pPr algn="ctr"/>
            <a:endParaRPr lang="pt-BR" b="1" dirty="0">
              <a:latin typeface="Calibri" panose="020F0502020204030204" pitchFamily="34" charset="0"/>
              <a:cs typeface="Calibri" panose="020F0502020204030204" pitchFamily="34" charset="0"/>
            </a:endParaRPr>
          </a:p>
          <a:p>
            <a:pPr algn="ctr"/>
            <a:endParaRPr lang="pt-BR" b="1" dirty="0">
              <a:latin typeface="Calibri" panose="020F0502020204030204" pitchFamily="34" charset="0"/>
              <a:cs typeface="Calibri" panose="020F0502020204030204" pitchFamily="34" charset="0"/>
            </a:endParaRPr>
          </a:p>
          <a:p>
            <a:pPr algn="ctr"/>
            <a:endParaRPr lang="pt-BR"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350" b="1" dirty="0">
              <a:latin typeface="Calibri" panose="020F0502020204030204" pitchFamily="34" charset="0"/>
              <a:cs typeface="Calibri" panose="020F0502020204030204" pitchFamily="34" charset="0"/>
            </a:endParaRPr>
          </a:p>
        </p:txBody>
      </p:sp>
      <p:sp>
        <p:nvSpPr>
          <p:cNvPr id="12" name="Retângulo 11">
            <a:extLst>
              <a:ext uri="{FF2B5EF4-FFF2-40B4-BE49-F238E27FC236}">
                <a16:creationId xmlns:a16="http://schemas.microsoft.com/office/drawing/2014/main" id="{CC995BD4-848E-43EC-9A52-23D485998977}"/>
              </a:ext>
            </a:extLst>
          </p:cNvPr>
          <p:cNvSpPr/>
          <p:nvPr/>
        </p:nvSpPr>
        <p:spPr>
          <a:xfrm>
            <a:off x="2747991" y="1805598"/>
            <a:ext cx="1824009" cy="3294976"/>
          </a:xfrm>
          <a:prstGeom prst="rect">
            <a:avLst/>
          </a:prstGeom>
          <a:solidFill>
            <a:srgbClr val="FED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i="1" dirty="0">
              <a:solidFill>
                <a:schemeClr val="tx1"/>
              </a:solidFill>
              <a:latin typeface="Calibri" panose="020F0502020204030204" pitchFamily="34" charset="0"/>
              <a:cs typeface="Calibri" panose="020F0502020204030204" pitchFamily="34" charset="0"/>
            </a:endParaRPr>
          </a:p>
          <a:p>
            <a:pPr algn="ctr"/>
            <a:r>
              <a:rPr lang="pt-BR" sz="2800" b="1" dirty="0">
                <a:solidFill>
                  <a:schemeClr val="tx1"/>
                </a:solidFill>
                <a:latin typeface="Calibri" panose="020F0502020204030204" pitchFamily="34" charset="0"/>
                <a:cs typeface="Calibri" panose="020F0502020204030204" pitchFamily="34" charset="0"/>
              </a:rPr>
              <a:t>3.296.488</a:t>
            </a:r>
          </a:p>
          <a:p>
            <a:pPr algn="ctr"/>
            <a:r>
              <a:rPr lang="pt-BR" b="1" dirty="0">
                <a:solidFill>
                  <a:schemeClr val="tx1"/>
                </a:solidFill>
                <a:latin typeface="Calibri" panose="020F0502020204030204" pitchFamily="34" charset="0"/>
                <a:cs typeface="Calibri" panose="020F0502020204030204" pitchFamily="34" charset="0"/>
              </a:rPr>
              <a:t>1ª Dose</a:t>
            </a:r>
            <a:endParaRPr lang="pt-BR" b="1" i="1" dirty="0">
              <a:solidFill>
                <a:schemeClr val="tx1"/>
              </a:solidFill>
              <a:latin typeface="Calibri" panose="020F0502020204030204" pitchFamily="34" charset="0"/>
              <a:cs typeface="Calibri" panose="020F0502020204030204" pitchFamily="34" charset="0"/>
            </a:endParaRPr>
          </a:p>
          <a:p>
            <a:pPr algn="ctr"/>
            <a:endParaRPr lang="pt-BR" b="1" i="1" dirty="0">
              <a:solidFill>
                <a:schemeClr val="tx1"/>
              </a:solidFill>
              <a:latin typeface="Calibri" panose="020F0502020204030204" pitchFamily="34" charset="0"/>
              <a:cs typeface="Calibri" panose="020F0502020204030204" pitchFamily="34" charset="0"/>
            </a:endParaRPr>
          </a:p>
          <a:p>
            <a:pPr algn="ctr"/>
            <a:r>
              <a:rPr lang="pt-BR" dirty="0">
                <a:solidFill>
                  <a:schemeClr val="tx1"/>
                </a:solidFill>
                <a:latin typeface="Calibri" panose="020F0502020204030204" pitchFamily="34" charset="0"/>
                <a:cs typeface="Calibri" panose="020F0502020204030204" pitchFamily="34" charset="0"/>
              </a:rPr>
              <a:t>Percentual de cobertura da população alvo: </a:t>
            </a:r>
            <a:r>
              <a:rPr lang="pt-BR" sz="2800" b="1" dirty="0">
                <a:solidFill>
                  <a:schemeClr val="tx1"/>
                </a:solidFill>
                <a:latin typeface="Calibri" panose="020F0502020204030204" pitchFamily="34" charset="0"/>
                <a:cs typeface="Calibri" panose="020F0502020204030204" pitchFamily="34" charset="0"/>
              </a:rPr>
              <a:t>97,43%</a:t>
            </a:r>
          </a:p>
          <a:p>
            <a:pPr algn="ctr"/>
            <a:endParaRPr lang="pt-BR" b="1" i="1" dirty="0">
              <a:solidFill>
                <a:schemeClr val="tx1"/>
              </a:solidFill>
              <a:latin typeface="Calibri" panose="020F0502020204030204" pitchFamily="34" charset="0"/>
              <a:cs typeface="Calibri" panose="020F0502020204030204" pitchFamily="34" charset="0"/>
            </a:endParaRPr>
          </a:p>
        </p:txBody>
      </p:sp>
      <p:sp>
        <p:nvSpPr>
          <p:cNvPr id="5" name="CaixaDeTexto 4">
            <a:extLst>
              <a:ext uri="{FF2B5EF4-FFF2-40B4-BE49-F238E27FC236}">
                <a16:creationId xmlns:a16="http://schemas.microsoft.com/office/drawing/2014/main" id="{7C1CECEA-B3EF-48F7-BC07-FAA04F01CAE7}"/>
              </a:ext>
            </a:extLst>
          </p:cNvPr>
          <p:cNvSpPr txBox="1"/>
          <p:nvPr/>
        </p:nvSpPr>
        <p:spPr>
          <a:xfrm>
            <a:off x="361026" y="5154168"/>
            <a:ext cx="2376264" cy="906338"/>
          </a:xfrm>
          <a:prstGeom prst="rect">
            <a:avLst/>
          </a:prstGeom>
          <a:noFill/>
        </p:spPr>
        <p:txBody>
          <a:bodyPr wrap="square" rtlCol="0">
            <a:spAutoFit/>
          </a:bodyPr>
          <a:lstStyle/>
          <a:p>
            <a:pPr algn="ctr"/>
            <a:r>
              <a:rPr lang="pt-BR" sz="1350" b="1" i="1" dirty="0">
                <a:latin typeface="Calibri" pitchFamily="34" charset="0"/>
              </a:rPr>
              <a:t>DOSES RECEBIDAS</a:t>
            </a:r>
          </a:p>
          <a:p>
            <a:pPr algn="ctr"/>
            <a:r>
              <a:rPr lang="pt-BR" sz="788" b="1" i="1" dirty="0">
                <a:latin typeface="Calibri" pitchFamily="34" charset="0"/>
              </a:rPr>
              <a:t>2.405.520 Pfizer/Biontech</a:t>
            </a:r>
          </a:p>
          <a:p>
            <a:pPr algn="ctr"/>
            <a:r>
              <a:rPr lang="pt-BR" sz="788" b="1" i="1" dirty="0">
                <a:latin typeface="Calibri" pitchFamily="34" charset="0"/>
              </a:rPr>
              <a:t>2.389.660 Fiocruz/Astrazênica</a:t>
            </a:r>
          </a:p>
          <a:p>
            <a:pPr algn="ctr"/>
            <a:r>
              <a:rPr lang="pt-BR" sz="788" b="1" i="1" dirty="0">
                <a:latin typeface="Calibri" pitchFamily="34" charset="0"/>
              </a:rPr>
              <a:t>1.894.640 Sinovac/Butantan</a:t>
            </a:r>
          </a:p>
          <a:p>
            <a:pPr algn="ctr"/>
            <a:r>
              <a:rPr lang="pt-BR" sz="788" b="1" i="1" dirty="0">
                <a:latin typeface="Calibri" pitchFamily="34" charset="0"/>
              </a:rPr>
              <a:t>300.000 Coronavac</a:t>
            </a:r>
          </a:p>
          <a:p>
            <a:pPr algn="ctr"/>
            <a:r>
              <a:rPr lang="pt-BR" sz="788" b="1" i="1" dirty="0">
                <a:latin typeface="Calibri" pitchFamily="34" charset="0"/>
              </a:rPr>
              <a:t>105.050 Janssen</a:t>
            </a:r>
          </a:p>
        </p:txBody>
      </p:sp>
      <p:sp>
        <p:nvSpPr>
          <p:cNvPr id="15" name="Retângulo 14">
            <a:extLst>
              <a:ext uri="{FF2B5EF4-FFF2-40B4-BE49-F238E27FC236}">
                <a16:creationId xmlns:a16="http://schemas.microsoft.com/office/drawing/2014/main" id="{B6811620-4A3D-4CA8-83A0-5FCCA27087F8}"/>
              </a:ext>
            </a:extLst>
          </p:cNvPr>
          <p:cNvSpPr/>
          <p:nvPr/>
        </p:nvSpPr>
        <p:spPr>
          <a:xfrm>
            <a:off x="6658790" y="1815991"/>
            <a:ext cx="1728192" cy="329497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latin typeface="Calibri" panose="020F0502020204030204" pitchFamily="34" charset="0"/>
                <a:cs typeface="Calibri" panose="020F0502020204030204" pitchFamily="34" charset="0"/>
              </a:rPr>
              <a:t>328.331</a:t>
            </a:r>
          </a:p>
          <a:p>
            <a:pPr algn="ctr"/>
            <a:r>
              <a:rPr lang="pt-BR" b="1" dirty="0">
                <a:solidFill>
                  <a:schemeClr val="tx1"/>
                </a:solidFill>
                <a:latin typeface="Calibri" panose="020F0502020204030204" pitchFamily="34" charset="0"/>
                <a:cs typeface="Calibri" panose="020F0502020204030204" pitchFamily="34" charset="0"/>
              </a:rPr>
              <a:t>Dose Reforço</a:t>
            </a:r>
          </a:p>
          <a:p>
            <a:pPr algn="ctr"/>
            <a:endParaRPr lang="pt-BR" dirty="0">
              <a:solidFill>
                <a:schemeClr val="tx1"/>
              </a:solidFill>
              <a:latin typeface="Calibri" panose="020F0502020204030204" pitchFamily="34" charset="0"/>
              <a:cs typeface="Calibri" panose="020F0502020204030204" pitchFamily="34" charset="0"/>
            </a:endParaRPr>
          </a:p>
          <a:p>
            <a:pPr algn="ctr"/>
            <a:r>
              <a:rPr lang="pt-BR" dirty="0">
                <a:solidFill>
                  <a:schemeClr val="tx1"/>
                </a:solidFill>
                <a:latin typeface="Calibri" panose="020F0502020204030204" pitchFamily="34" charset="0"/>
                <a:cs typeface="Calibri" panose="020F0502020204030204" pitchFamily="34" charset="0"/>
              </a:rPr>
              <a:t>Percentual de cobertura da população alvo:</a:t>
            </a:r>
          </a:p>
          <a:p>
            <a:pPr algn="ctr"/>
            <a:r>
              <a:rPr lang="pt-BR" sz="2800" b="1" dirty="0">
                <a:solidFill>
                  <a:schemeClr val="tx1"/>
                </a:solidFill>
                <a:latin typeface="Calibri" panose="020F0502020204030204" pitchFamily="34" charset="0"/>
                <a:cs typeface="Calibri" panose="020F0502020204030204" pitchFamily="34" charset="0"/>
              </a:rPr>
              <a:t>78%</a:t>
            </a:r>
          </a:p>
        </p:txBody>
      </p:sp>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Covid-19</a:t>
            </a:r>
          </a:p>
          <a:p>
            <a:pPr>
              <a:lnSpc>
                <a:spcPct val="85000"/>
              </a:lnSpc>
            </a:pPr>
            <a:r>
              <a:rPr lang="pt-BR" sz="2400" dirty="0">
                <a:solidFill>
                  <a:srgbClr val="0070C0"/>
                </a:solidFill>
                <a:latin typeface="Calibri" pitchFamily="34" charset="0"/>
              </a:rPr>
              <a:t>Vacinação</a:t>
            </a:r>
            <a:endParaRPr lang="pt-BR" sz="2400" strike="noStrike" spc="-1" dirty="0">
              <a:solidFill>
                <a:srgbClr val="0070C0"/>
              </a:solidFill>
              <a:latin typeface="Calibri" pitchFamily="34" charset="0"/>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Painel de Vacinação - SESA</a:t>
            </a:r>
          </a:p>
        </p:txBody>
      </p:sp>
      <p:sp>
        <p:nvSpPr>
          <p:cNvPr id="14" name="Retângulo 13">
            <a:extLst>
              <a:ext uri="{FF2B5EF4-FFF2-40B4-BE49-F238E27FC236}">
                <a16:creationId xmlns:a16="http://schemas.microsoft.com/office/drawing/2014/main" id="{93FD18DA-F5C4-4E91-8E4E-B3336622A3C7}"/>
              </a:ext>
            </a:extLst>
          </p:cNvPr>
          <p:cNvSpPr/>
          <p:nvPr/>
        </p:nvSpPr>
        <p:spPr>
          <a:xfrm>
            <a:off x="4751299" y="1811454"/>
            <a:ext cx="1728192" cy="32949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latin typeface="Calibri" panose="020F0502020204030204" pitchFamily="34" charset="0"/>
                <a:cs typeface="Calibri" panose="020F0502020204030204" pitchFamily="34" charset="0"/>
              </a:rPr>
              <a:t>2.795.078</a:t>
            </a:r>
          </a:p>
          <a:p>
            <a:pPr algn="ctr"/>
            <a:r>
              <a:rPr lang="pt-BR" b="1" dirty="0">
                <a:solidFill>
                  <a:schemeClr val="tx1"/>
                </a:solidFill>
                <a:latin typeface="Calibri" panose="020F0502020204030204" pitchFamily="34" charset="0"/>
                <a:cs typeface="Calibri" panose="020F0502020204030204" pitchFamily="34" charset="0"/>
              </a:rPr>
              <a:t>2ª Dose</a:t>
            </a:r>
            <a:endParaRPr lang="pt-BR" b="1" i="1" dirty="0">
              <a:solidFill>
                <a:schemeClr val="tx1"/>
              </a:solidFill>
              <a:latin typeface="Calibri" panose="020F0502020204030204" pitchFamily="34" charset="0"/>
              <a:cs typeface="Calibri" panose="020F0502020204030204" pitchFamily="34" charset="0"/>
            </a:endParaRPr>
          </a:p>
          <a:p>
            <a:pPr algn="ctr"/>
            <a:endParaRPr lang="pt-BR" sz="1350" b="1" dirty="0">
              <a:solidFill>
                <a:schemeClr val="tx1"/>
              </a:solidFill>
              <a:latin typeface="Calibri" panose="020F0502020204030204" pitchFamily="34" charset="0"/>
              <a:cs typeface="Calibri" panose="020F0502020204030204" pitchFamily="34" charset="0"/>
            </a:endParaRPr>
          </a:p>
          <a:p>
            <a:pPr algn="ctr"/>
            <a:r>
              <a:rPr lang="pt-BR" dirty="0">
                <a:solidFill>
                  <a:schemeClr val="tx1"/>
                </a:solidFill>
                <a:latin typeface="Calibri" panose="020F0502020204030204" pitchFamily="34" charset="0"/>
                <a:cs typeface="Calibri" panose="020F0502020204030204" pitchFamily="34" charset="0"/>
              </a:rPr>
              <a:t>Percentual de cobertura da população alvo: </a:t>
            </a:r>
            <a:r>
              <a:rPr lang="pt-BR" sz="2800" b="1" dirty="0">
                <a:solidFill>
                  <a:schemeClr val="tx1"/>
                </a:solidFill>
                <a:latin typeface="Calibri" panose="020F0502020204030204" pitchFamily="34" charset="0"/>
                <a:cs typeface="Calibri" panose="020F0502020204030204" pitchFamily="34" charset="0"/>
              </a:rPr>
              <a:t>82,61%</a:t>
            </a:r>
          </a:p>
        </p:txBody>
      </p:sp>
      <p:sp>
        <p:nvSpPr>
          <p:cNvPr id="3" name="TextBox 2">
            <a:extLst>
              <a:ext uri="{FF2B5EF4-FFF2-40B4-BE49-F238E27FC236}">
                <a16:creationId xmlns:a16="http://schemas.microsoft.com/office/drawing/2014/main" id="{55F0A8AE-753B-4E1E-93DC-8306903D889B}"/>
              </a:ext>
            </a:extLst>
          </p:cNvPr>
          <p:cNvSpPr txBox="1"/>
          <p:nvPr/>
        </p:nvSpPr>
        <p:spPr>
          <a:xfrm>
            <a:off x="3989352" y="6031403"/>
            <a:ext cx="4980277" cy="461665"/>
          </a:xfrm>
          <a:prstGeom prst="rect">
            <a:avLst/>
          </a:prstGeom>
          <a:noFill/>
        </p:spPr>
        <p:txBody>
          <a:bodyPr wrap="square" rtlCol="0">
            <a:spAutoFit/>
          </a:bodyPr>
          <a:lstStyle/>
          <a:p>
            <a:pPr algn="just"/>
            <a:r>
              <a:rPr lang="pt-BR" sz="1200" b="1" i="1" dirty="0">
                <a:solidFill>
                  <a:srgbClr val="333333"/>
                </a:solidFill>
                <a:effectLst/>
                <a:latin typeface="Open Sans" panose="020B0606030504020204" pitchFamily="34" charset="0"/>
              </a:rPr>
              <a:t>Estimativa populacional dos grupos prioritários da Campanha de Vacinação Covid-19 elaborada pelo Ministério da Saúde. </a:t>
            </a:r>
            <a:endParaRPr lang="pt-BR" sz="1200" b="1" i="1" dirty="0">
              <a:latin typeface="Calibri" panose="020F0502020204030204" pitchFamily="34" charset="0"/>
              <a:cs typeface="Calibri" panose="020F0502020204030204" pitchFamily="34" charset="0"/>
            </a:endParaRPr>
          </a:p>
        </p:txBody>
      </p:sp>
      <p:sp>
        <p:nvSpPr>
          <p:cNvPr id="17" name="CaixaDeTexto 4">
            <a:extLst>
              <a:ext uri="{FF2B5EF4-FFF2-40B4-BE49-F238E27FC236}">
                <a16:creationId xmlns:a16="http://schemas.microsoft.com/office/drawing/2014/main" id="{18A5C8C1-8898-4706-A2F6-1ACDF602444F}"/>
              </a:ext>
            </a:extLst>
          </p:cNvPr>
          <p:cNvSpPr txBox="1"/>
          <p:nvPr/>
        </p:nvSpPr>
        <p:spPr>
          <a:xfrm>
            <a:off x="4427263" y="5191643"/>
            <a:ext cx="2376264" cy="300082"/>
          </a:xfrm>
          <a:prstGeom prst="rect">
            <a:avLst/>
          </a:prstGeom>
          <a:noFill/>
        </p:spPr>
        <p:txBody>
          <a:bodyPr wrap="square" rtlCol="0">
            <a:spAutoFit/>
          </a:bodyPr>
          <a:lstStyle/>
          <a:p>
            <a:pPr algn="ctr"/>
            <a:r>
              <a:rPr lang="pt-BR" sz="1350" b="1" i="1" dirty="0">
                <a:latin typeface="Calibri" pitchFamily="34" charset="0"/>
              </a:rPr>
              <a:t>DOSES APLICADAS</a:t>
            </a:r>
          </a:p>
        </p:txBody>
      </p:sp>
      <p:sp>
        <p:nvSpPr>
          <p:cNvPr id="23" name="CaixaDeTexto 10">
            <a:extLst>
              <a:ext uri="{FF2B5EF4-FFF2-40B4-BE49-F238E27FC236}">
                <a16:creationId xmlns:a16="http://schemas.microsoft.com/office/drawing/2014/main" id="{8B322A20-8834-45CB-BD32-6A03A5440BC9}"/>
              </a:ext>
            </a:extLst>
          </p:cNvPr>
          <p:cNvSpPr txBox="1"/>
          <p:nvPr/>
        </p:nvSpPr>
        <p:spPr>
          <a:xfrm>
            <a:off x="455872" y="1182653"/>
            <a:ext cx="3022237" cy="400110"/>
          </a:xfrm>
          <a:prstGeom prst="rect">
            <a:avLst/>
          </a:prstGeom>
          <a:noFill/>
        </p:spPr>
        <p:txBody>
          <a:bodyPr wrap="square" rtlCol="0">
            <a:spAutoFit/>
          </a:bodyPr>
          <a:lstStyle/>
          <a:p>
            <a:r>
              <a:rPr lang="pt-BR" sz="2000" b="1" dirty="0">
                <a:latin typeface="Calibri" panose="020F0502020204030204" pitchFamily="34" charset="0"/>
                <a:cs typeface="Calibri" panose="020F0502020204030204" pitchFamily="34" charset="0"/>
              </a:rPr>
              <a:t>Em 03/11/2021</a:t>
            </a:r>
          </a:p>
        </p:txBody>
      </p:sp>
      <p:sp>
        <p:nvSpPr>
          <p:cNvPr id="24" name="TextBox 23">
            <a:extLst>
              <a:ext uri="{FF2B5EF4-FFF2-40B4-BE49-F238E27FC236}">
                <a16:creationId xmlns:a16="http://schemas.microsoft.com/office/drawing/2014/main" id="{2B54CC63-D9BB-487F-9C4A-4AB3F9E43387}"/>
              </a:ext>
            </a:extLst>
          </p:cNvPr>
          <p:cNvSpPr txBox="1"/>
          <p:nvPr/>
        </p:nvSpPr>
        <p:spPr>
          <a:xfrm>
            <a:off x="539280" y="6042513"/>
            <a:ext cx="2081148" cy="461665"/>
          </a:xfrm>
          <a:prstGeom prst="rect">
            <a:avLst/>
          </a:prstGeom>
          <a:noFill/>
        </p:spPr>
        <p:txBody>
          <a:bodyPr wrap="square" rtlCol="0">
            <a:spAutoFit/>
          </a:bodyPr>
          <a:lstStyle/>
          <a:p>
            <a:pPr algn="just"/>
            <a:r>
              <a:rPr lang="pt-BR" sz="1200" b="1" i="1" dirty="0">
                <a:solidFill>
                  <a:srgbClr val="333333"/>
                </a:solidFill>
                <a:effectLst/>
                <a:latin typeface="Open Sans" panose="020B0606030504020204" pitchFamily="34" charset="0"/>
              </a:rPr>
              <a:t>População elegível para Vacinação: 3.383.518</a:t>
            </a:r>
            <a:endParaRPr lang="pt-BR" sz="12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05450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F3725A87-BA4E-48A2-A1C2-05054489350F}"/>
              </a:ext>
            </a:extLst>
          </p:cNvPr>
          <p:cNvSpPr txBox="1"/>
          <p:nvPr/>
        </p:nvSpPr>
        <p:spPr>
          <a:xfrm>
            <a:off x="600543" y="5538806"/>
            <a:ext cx="8064816" cy="338554"/>
          </a:xfrm>
          <a:prstGeom prst="rect">
            <a:avLst/>
          </a:prstGeom>
          <a:noFill/>
        </p:spPr>
        <p:txBody>
          <a:bodyPr wrap="square" rtlCol="0">
            <a:spAutoFit/>
          </a:bodyPr>
          <a:lstStyle/>
          <a:p>
            <a:r>
              <a:rPr lang="pt-BR" sz="1600" b="1" dirty="0">
                <a:latin typeface="Calibri" panose="020F0502020204030204" pitchFamily="34" charset="0"/>
                <a:cs typeface="Calibri" panose="020F0502020204030204" pitchFamily="34" charset="0"/>
              </a:rPr>
              <a:t>Última atualização 04/11/2021                                                                    Último Dado 03/11/2021</a:t>
            </a:r>
          </a:p>
        </p:txBody>
      </p:sp>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Covid-19</a:t>
            </a:r>
          </a:p>
          <a:p>
            <a:pPr>
              <a:lnSpc>
                <a:spcPct val="85000"/>
              </a:lnSpc>
            </a:pPr>
            <a:r>
              <a:rPr lang="pt-BR" sz="2400" dirty="0">
                <a:solidFill>
                  <a:srgbClr val="0070C0"/>
                </a:solidFill>
                <a:latin typeface="Calibri" pitchFamily="34" charset="0"/>
              </a:rPr>
              <a:t>Vacinação </a:t>
            </a:r>
            <a:r>
              <a:rPr lang="pt-BR" sz="2400" b="1" dirty="0">
                <a:solidFill>
                  <a:srgbClr val="FF0000"/>
                </a:solidFill>
                <a:latin typeface="Calibri" pitchFamily="34" charset="0"/>
              </a:rPr>
              <a:t> </a:t>
            </a:r>
            <a:endParaRPr lang="pt-BR" sz="2400" strike="noStrike" spc="-1" dirty="0">
              <a:solidFill>
                <a:srgbClr val="0070C0"/>
              </a:solidFill>
              <a:latin typeface="Calibri" pitchFamily="34" charset="0"/>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Painel de Vacinação - SESA</a:t>
            </a:r>
          </a:p>
        </p:txBody>
      </p:sp>
      <p:sp>
        <p:nvSpPr>
          <p:cNvPr id="3" name="TextBox 2">
            <a:extLst>
              <a:ext uri="{FF2B5EF4-FFF2-40B4-BE49-F238E27FC236}">
                <a16:creationId xmlns:a16="http://schemas.microsoft.com/office/drawing/2014/main" id="{6636810D-108D-404C-9E0B-1066FDB8F80D}"/>
              </a:ext>
            </a:extLst>
          </p:cNvPr>
          <p:cNvSpPr txBox="1"/>
          <p:nvPr/>
        </p:nvSpPr>
        <p:spPr>
          <a:xfrm>
            <a:off x="600543" y="1672653"/>
            <a:ext cx="2236318" cy="461665"/>
          </a:xfrm>
          <a:prstGeom prst="rect">
            <a:avLst/>
          </a:prstGeom>
          <a:noFill/>
        </p:spPr>
        <p:txBody>
          <a:bodyPr wrap="none" rtlCol="0">
            <a:spAutoFit/>
          </a:bodyPr>
          <a:lstStyle/>
          <a:p>
            <a:r>
              <a:rPr lang="pt-BR" sz="2400" b="1" dirty="0">
                <a:latin typeface="Calibri" panose="020F0502020204030204" pitchFamily="34" charset="0"/>
                <a:cs typeface="Calibri" panose="020F0502020204030204" pitchFamily="34" charset="0"/>
              </a:rPr>
              <a:t>Doses Aplicadas</a:t>
            </a:r>
          </a:p>
        </p:txBody>
      </p:sp>
      <p:pic>
        <p:nvPicPr>
          <p:cNvPr id="4" name="Imagem 3">
            <a:extLst>
              <a:ext uri="{FF2B5EF4-FFF2-40B4-BE49-F238E27FC236}">
                <a16:creationId xmlns:a16="http://schemas.microsoft.com/office/drawing/2014/main" id="{9ADAB8FF-1F5A-49EE-AFC8-6A32F97061CA}"/>
              </a:ext>
            </a:extLst>
          </p:cNvPr>
          <p:cNvPicPr>
            <a:picLocks noChangeAspect="1"/>
          </p:cNvPicPr>
          <p:nvPr/>
        </p:nvPicPr>
        <p:blipFill>
          <a:blip r:embed="rId3"/>
          <a:stretch>
            <a:fillRect/>
          </a:stretch>
        </p:blipFill>
        <p:spPr>
          <a:xfrm>
            <a:off x="1407138" y="2145319"/>
            <a:ext cx="6117190" cy="3373131"/>
          </a:xfrm>
          <a:prstGeom prst="rect">
            <a:avLst/>
          </a:prstGeom>
        </p:spPr>
      </p:pic>
    </p:spTree>
    <p:extLst>
      <p:ext uri="{BB962C8B-B14F-4D97-AF65-F5344CB8AC3E}">
        <p14:creationId xmlns:p14="http://schemas.microsoft.com/office/powerpoint/2010/main" val="22989915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F3725A87-BA4E-48A2-A1C2-05054489350F}"/>
              </a:ext>
            </a:extLst>
          </p:cNvPr>
          <p:cNvSpPr txBox="1"/>
          <p:nvPr/>
        </p:nvSpPr>
        <p:spPr>
          <a:xfrm>
            <a:off x="600543" y="5538806"/>
            <a:ext cx="8064816" cy="338554"/>
          </a:xfrm>
          <a:prstGeom prst="rect">
            <a:avLst/>
          </a:prstGeom>
          <a:noFill/>
        </p:spPr>
        <p:txBody>
          <a:bodyPr wrap="square" rtlCol="0">
            <a:spAutoFit/>
          </a:bodyPr>
          <a:lstStyle/>
          <a:p>
            <a:r>
              <a:rPr lang="pt-BR" sz="1600" b="1" dirty="0">
                <a:latin typeface="Calibri" panose="020F0502020204030204" pitchFamily="34" charset="0"/>
                <a:cs typeface="Calibri" panose="020F0502020204030204" pitchFamily="34" charset="0"/>
              </a:rPr>
              <a:t>Última atualização 04/11/2021                                                                    Último Dado 03/11/2021</a:t>
            </a:r>
          </a:p>
        </p:txBody>
      </p:sp>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Covid-19</a:t>
            </a:r>
          </a:p>
          <a:p>
            <a:pPr>
              <a:lnSpc>
                <a:spcPct val="85000"/>
              </a:lnSpc>
            </a:pPr>
            <a:r>
              <a:rPr lang="pt-BR" sz="2400" dirty="0">
                <a:solidFill>
                  <a:srgbClr val="0070C0"/>
                </a:solidFill>
                <a:latin typeface="Calibri" pitchFamily="34" charset="0"/>
              </a:rPr>
              <a:t>Vacinação </a:t>
            </a:r>
            <a:r>
              <a:rPr lang="pt-BR" sz="2400" b="1" dirty="0">
                <a:solidFill>
                  <a:srgbClr val="FF0000"/>
                </a:solidFill>
                <a:latin typeface="Calibri" pitchFamily="34" charset="0"/>
              </a:rPr>
              <a:t> </a:t>
            </a:r>
            <a:endParaRPr lang="pt-BR" sz="2400" strike="noStrike" spc="-1" dirty="0">
              <a:solidFill>
                <a:srgbClr val="0070C0"/>
              </a:solidFill>
              <a:latin typeface="Calibri" pitchFamily="34" charset="0"/>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Painel de Vacinação - SESA</a:t>
            </a:r>
          </a:p>
        </p:txBody>
      </p:sp>
      <p:sp>
        <p:nvSpPr>
          <p:cNvPr id="3" name="TextBox 2">
            <a:extLst>
              <a:ext uri="{FF2B5EF4-FFF2-40B4-BE49-F238E27FC236}">
                <a16:creationId xmlns:a16="http://schemas.microsoft.com/office/drawing/2014/main" id="{6636810D-108D-404C-9E0B-1066FDB8F80D}"/>
              </a:ext>
            </a:extLst>
          </p:cNvPr>
          <p:cNvSpPr txBox="1"/>
          <p:nvPr/>
        </p:nvSpPr>
        <p:spPr>
          <a:xfrm>
            <a:off x="600543" y="1672653"/>
            <a:ext cx="2236318" cy="461665"/>
          </a:xfrm>
          <a:prstGeom prst="rect">
            <a:avLst/>
          </a:prstGeom>
          <a:noFill/>
        </p:spPr>
        <p:txBody>
          <a:bodyPr wrap="none" rtlCol="0">
            <a:spAutoFit/>
          </a:bodyPr>
          <a:lstStyle/>
          <a:p>
            <a:r>
              <a:rPr lang="pt-BR" sz="2400" b="1" dirty="0">
                <a:latin typeface="Calibri" panose="020F0502020204030204" pitchFamily="34" charset="0"/>
                <a:cs typeface="Calibri" panose="020F0502020204030204" pitchFamily="34" charset="0"/>
              </a:rPr>
              <a:t>Doses Aplicadas</a:t>
            </a:r>
          </a:p>
        </p:txBody>
      </p:sp>
      <p:pic>
        <p:nvPicPr>
          <p:cNvPr id="5" name="Imagem 4">
            <a:extLst>
              <a:ext uri="{FF2B5EF4-FFF2-40B4-BE49-F238E27FC236}">
                <a16:creationId xmlns:a16="http://schemas.microsoft.com/office/drawing/2014/main" id="{F0D07C35-6B94-4EAA-9205-105EF13D5625}"/>
              </a:ext>
            </a:extLst>
          </p:cNvPr>
          <p:cNvPicPr>
            <a:picLocks noChangeAspect="1"/>
          </p:cNvPicPr>
          <p:nvPr/>
        </p:nvPicPr>
        <p:blipFill>
          <a:blip r:embed="rId3"/>
          <a:stretch>
            <a:fillRect/>
          </a:stretch>
        </p:blipFill>
        <p:spPr>
          <a:xfrm>
            <a:off x="683568" y="2252612"/>
            <a:ext cx="5420481" cy="3048425"/>
          </a:xfrm>
          <a:prstGeom prst="rect">
            <a:avLst/>
          </a:prstGeom>
        </p:spPr>
      </p:pic>
    </p:spTree>
    <p:extLst>
      <p:ext uri="{BB962C8B-B14F-4D97-AF65-F5344CB8AC3E}">
        <p14:creationId xmlns:p14="http://schemas.microsoft.com/office/powerpoint/2010/main" val="22948383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F3725A87-BA4E-48A2-A1C2-05054489350F}"/>
              </a:ext>
            </a:extLst>
          </p:cNvPr>
          <p:cNvSpPr txBox="1"/>
          <p:nvPr/>
        </p:nvSpPr>
        <p:spPr>
          <a:xfrm>
            <a:off x="600543" y="5538806"/>
            <a:ext cx="8064816" cy="338554"/>
          </a:xfrm>
          <a:prstGeom prst="rect">
            <a:avLst/>
          </a:prstGeom>
          <a:noFill/>
        </p:spPr>
        <p:txBody>
          <a:bodyPr wrap="square" rtlCol="0">
            <a:spAutoFit/>
          </a:bodyPr>
          <a:lstStyle/>
          <a:p>
            <a:r>
              <a:rPr lang="pt-BR" sz="1600" b="1" dirty="0">
                <a:latin typeface="Calibri" panose="020F0502020204030204" pitchFamily="34" charset="0"/>
                <a:cs typeface="Calibri" panose="020F0502020204030204" pitchFamily="34" charset="0"/>
              </a:rPr>
              <a:t>Última atualização 04/11/2021                                                                    Último Dado 03/11/2021</a:t>
            </a:r>
          </a:p>
        </p:txBody>
      </p:sp>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Covid-19</a:t>
            </a:r>
          </a:p>
          <a:p>
            <a:pPr>
              <a:lnSpc>
                <a:spcPct val="85000"/>
              </a:lnSpc>
            </a:pPr>
            <a:r>
              <a:rPr lang="pt-BR" sz="2400" dirty="0">
                <a:solidFill>
                  <a:srgbClr val="0070C0"/>
                </a:solidFill>
                <a:latin typeface="Calibri" pitchFamily="34" charset="0"/>
              </a:rPr>
              <a:t>Vacinação </a:t>
            </a:r>
            <a:r>
              <a:rPr lang="pt-BR" sz="2400" b="1" dirty="0">
                <a:solidFill>
                  <a:srgbClr val="FF0000"/>
                </a:solidFill>
                <a:latin typeface="Calibri" pitchFamily="34" charset="0"/>
              </a:rPr>
              <a:t> </a:t>
            </a:r>
            <a:endParaRPr lang="pt-BR" sz="2400" strike="noStrike" spc="-1" dirty="0">
              <a:solidFill>
                <a:srgbClr val="0070C0"/>
              </a:solidFill>
              <a:latin typeface="Calibri" pitchFamily="34" charset="0"/>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Painel de Vacinação - SESA</a:t>
            </a:r>
          </a:p>
        </p:txBody>
      </p:sp>
      <p:sp>
        <p:nvSpPr>
          <p:cNvPr id="3" name="TextBox 2">
            <a:extLst>
              <a:ext uri="{FF2B5EF4-FFF2-40B4-BE49-F238E27FC236}">
                <a16:creationId xmlns:a16="http://schemas.microsoft.com/office/drawing/2014/main" id="{6636810D-108D-404C-9E0B-1066FDB8F80D}"/>
              </a:ext>
            </a:extLst>
          </p:cNvPr>
          <p:cNvSpPr txBox="1"/>
          <p:nvPr/>
        </p:nvSpPr>
        <p:spPr>
          <a:xfrm>
            <a:off x="600543" y="1672653"/>
            <a:ext cx="2236318" cy="461665"/>
          </a:xfrm>
          <a:prstGeom prst="rect">
            <a:avLst/>
          </a:prstGeom>
          <a:noFill/>
        </p:spPr>
        <p:txBody>
          <a:bodyPr wrap="none" rtlCol="0">
            <a:spAutoFit/>
          </a:bodyPr>
          <a:lstStyle/>
          <a:p>
            <a:r>
              <a:rPr lang="pt-BR" sz="2400" b="1" dirty="0">
                <a:latin typeface="Calibri" panose="020F0502020204030204" pitchFamily="34" charset="0"/>
                <a:cs typeface="Calibri" panose="020F0502020204030204" pitchFamily="34" charset="0"/>
              </a:rPr>
              <a:t>Doses Aplicadas</a:t>
            </a:r>
          </a:p>
        </p:txBody>
      </p:sp>
      <p:pic>
        <p:nvPicPr>
          <p:cNvPr id="4" name="Imagem 3">
            <a:extLst>
              <a:ext uri="{FF2B5EF4-FFF2-40B4-BE49-F238E27FC236}">
                <a16:creationId xmlns:a16="http://schemas.microsoft.com/office/drawing/2014/main" id="{36FF6D7C-2E10-43BD-9E94-3B4D4F5EED0F}"/>
              </a:ext>
            </a:extLst>
          </p:cNvPr>
          <p:cNvPicPr>
            <a:picLocks noChangeAspect="1"/>
          </p:cNvPicPr>
          <p:nvPr/>
        </p:nvPicPr>
        <p:blipFill>
          <a:blip r:embed="rId3"/>
          <a:stretch>
            <a:fillRect/>
          </a:stretch>
        </p:blipFill>
        <p:spPr>
          <a:xfrm>
            <a:off x="1279933" y="2262080"/>
            <a:ext cx="6582694" cy="3038899"/>
          </a:xfrm>
          <a:prstGeom prst="rect">
            <a:avLst/>
          </a:prstGeom>
        </p:spPr>
      </p:pic>
    </p:spTree>
    <p:extLst>
      <p:ext uri="{BB962C8B-B14F-4D97-AF65-F5344CB8AC3E}">
        <p14:creationId xmlns:p14="http://schemas.microsoft.com/office/powerpoint/2010/main" val="9794675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F3725A87-BA4E-48A2-A1C2-05054489350F}"/>
              </a:ext>
            </a:extLst>
          </p:cNvPr>
          <p:cNvSpPr txBox="1"/>
          <p:nvPr/>
        </p:nvSpPr>
        <p:spPr>
          <a:xfrm>
            <a:off x="467544" y="1196752"/>
            <a:ext cx="8064816" cy="461665"/>
          </a:xfrm>
          <a:prstGeom prst="rect">
            <a:avLst/>
          </a:prstGeom>
          <a:noFill/>
        </p:spPr>
        <p:txBody>
          <a:bodyPr wrap="square" rtlCol="0">
            <a:spAutoFit/>
          </a:bodyPr>
          <a:lstStyle/>
          <a:p>
            <a:pPr algn="ctr"/>
            <a:r>
              <a:rPr lang="pt-BR" sz="2400" b="1" dirty="0">
                <a:latin typeface="Calibri" panose="020F0502020204030204" pitchFamily="34" charset="0"/>
                <a:cs typeface="Calibri" panose="020F0502020204030204" pitchFamily="34" charset="0"/>
              </a:rPr>
              <a:t>Mapa cobertura vacinal COVID 19 por Estado </a:t>
            </a:r>
            <a:r>
              <a:rPr lang="pt-BR" sz="1600" b="1" dirty="0">
                <a:latin typeface="Calibri" panose="020F0502020204030204" pitchFamily="34" charset="0"/>
                <a:cs typeface="Calibri" panose="020F0502020204030204" pitchFamily="34" charset="0"/>
              </a:rPr>
              <a:t>24/06/2021</a:t>
            </a:r>
          </a:p>
        </p:txBody>
      </p:sp>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Covid-19  </a:t>
            </a:r>
            <a:endParaRPr lang="pt-BR" sz="3600" b="1" dirty="0">
              <a:solidFill>
                <a:srgbClr val="FF0000"/>
              </a:solidFill>
              <a:latin typeface="Calibri" pitchFamily="34" charset="0"/>
            </a:endParaRPr>
          </a:p>
          <a:p>
            <a:pPr>
              <a:lnSpc>
                <a:spcPct val="85000"/>
              </a:lnSpc>
            </a:pPr>
            <a:r>
              <a:rPr lang="pt-BR" sz="2400" dirty="0">
                <a:solidFill>
                  <a:srgbClr val="0070C0"/>
                </a:solidFill>
                <a:latin typeface="Calibri" pitchFamily="34" charset="0"/>
              </a:rPr>
              <a:t>Vacinação </a:t>
            </a:r>
            <a:r>
              <a:rPr lang="pt-BR" sz="2400" b="1" dirty="0">
                <a:solidFill>
                  <a:srgbClr val="FF0000"/>
                </a:solidFill>
                <a:latin typeface="Calibri" pitchFamily="34" charset="0"/>
              </a:rPr>
              <a:t> </a:t>
            </a:r>
            <a:endParaRPr lang="pt-BR" sz="2400" strike="noStrike" spc="-1" dirty="0">
              <a:solidFill>
                <a:srgbClr val="0070C0"/>
              </a:solidFill>
              <a:latin typeface="Calibri" pitchFamily="34" charset="0"/>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5" name="Imagem 4"/>
          <p:cNvPicPr>
            <a:picLocks noChangeAspect="1"/>
          </p:cNvPicPr>
          <p:nvPr/>
        </p:nvPicPr>
        <p:blipFill>
          <a:blip r:embed="rId3"/>
          <a:stretch>
            <a:fillRect/>
          </a:stretch>
        </p:blipFill>
        <p:spPr>
          <a:xfrm>
            <a:off x="671686" y="1866249"/>
            <a:ext cx="7579923" cy="4450053"/>
          </a:xfrm>
          <a:prstGeom prst="rect">
            <a:avLst/>
          </a:prstGeom>
        </p:spPr>
      </p:pic>
    </p:spTree>
    <p:extLst>
      <p:ext uri="{BB962C8B-B14F-4D97-AF65-F5344CB8AC3E}">
        <p14:creationId xmlns:p14="http://schemas.microsoft.com/office/powerpoint/2010/main" val="318073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325" name="Imagem 17"/>
          <p:cNvPicPr/>
          <p:nvPr/>
        </p:nvPicPr>
        <p:blipFill>
          <a:blip r:embed="rId2" cstate="print"/>
          <a:srcRect l="12634" r="15820"/>
          <a:stretch/>
        </p:blipFill>
        <p:spPr>
          <a:xfrm>
            <a:off x="7756920" y="180360"/>
            <a:ext cx="718560" cy="718560"/>
          </a:xfrm>
          <a:prstGeom prst="rect">
            <a:avLst/>
          </a:prstGeom>
          <a:ln>
            <a:noFill/>
          </a:ln>
        </p:spPr>
      </p:pic>
      <p:sp>
        <p:nvSpPr>
          <p:cNvPr id="326" name="CustomShape 2"/>
          <p:cNvSpPr/>
          <p:nvPr/>
        </p:nvSpPr>
        <p:spPr>
          <a:xfrm>
            <a:off x="408600" y="6550200"/>
            <a:ext cx="8267856"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chemeClr val="bg1"/>
                </a:solidFill>
                <a:latin typeface="Calibri"/>
                <a:ea typeface="DejaVu Sans"/>
              </a:rPr>
              <a:t>Fonte:</a:t>
            </a:r>
            <a:r>
              <a:rPr lang="pt-BR" sz="1200" b="1" strike="noStrike" spc="-1" dirty="0">
                <a:solidFill>
                  <a:schemeClr val="bg1"/>
                </a:solidFill>
                <a:latin typeface="Calibri"/>
                <a:ea typeface="DejaVu Sans"/>
              </a:rPr>
              <a:t> </a:t>
            </a:r>
            <a:r>
              <a:rPr lang="pt-BR" sz="1200" b="0" strike="noStrike" spc="-1" dirty="0">
                <a:solidFill>
                  <a:schemeClr val="bg1"/>
                </a:solidFill>
                <a:latin typeface="Calibri"/>
                <a:ea typeface="DejaVu Sans"/>
              </a:rPr>
              <a:t>ESUS –VS/SINASC/TABNET/SESA. Acesso em </a:t>
            </a:r>
            <a:r>
              <a:rPr lang="pt-BR" sz="1200" spc="-1" dirty="0">
                <a:solidFill>
                  <a:schemeClr val="bg1"/>
                </a:solidFill>
                <a:latin typeface="Calibri"/>
                <a:ea typeface="DejaVu Sans"/>
              </a:rPr>
              <a:t>15</a:t>
            </a:r>
            <a:r>
              <a:rPr lang="pt-BR" sz="1200" b="0" strike="noStrike" spc="-1" dirty="0">
                <a:solidFill>
                  <a:schemeClr val="bg1"/>
                </a:solidFill>
                <a:latin typeface="Calibri"/>
                <a:ea typeface="DejaVu Sans"/>
              </a:rPr>
              <a:t>/10/2021.                                                                         * Dados preliminares para 2021</a:t>
            </a:r>
            <a:endParaRPr lang="pt-BR" sz="1200" b="0" strike="noStrike" spc="-1" dirty="0">
              <a:solidFill>
                <a:schemeClr val="bg1"/>
              </a:solidFill>
              <a:latin typeface="Arial"/>
            </a:endParaRPr>
          </a:p>
        </p:txBody>
      </p:sp>
      <p:sp>
        <p:nvSpPr>
          <p:cNvPr id="327" name="CustomShape 3"/>
          <p:cNvSpPr/>
          <p:nvPr/>
        </p:nvSpPr>
        <p:spPr>
          <a:xfrm>
            <a:off x="382680" y="260280"/>
            <a:ext cx="8759880" cy="71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85000"/>
              </a:lnSpc>
            </a:pPr>
            <a:r>
              <a:rPr lang="pt-BR" sz="3600" b="1" strike="noStrike" spc="-41" dirty="0">
                <a:solidFill>
                  <a:srgbClr val="0070C0"/>
                </a:solidFill>
                <a:latin typeface="Calibri"/>
                <a:ea typeface="DejaVu Sans"/>
              </a:rPr>
              <a:t>Sífilis Congênita </a:t>
            </a:r>
            <a:r>
              <a:rPr lang="pt-BR" sz="2400" strike="noStrike" spc="-41" dirty="0">
                <a:solidFill>
                  <a:srgbClr val="0070C0"/>
                </a:solidFill>
                <a:latin typeface="Calibri"/>
                <a:ea typeface="DejaVu Sans"/>
              </a:rPr>
              <a:t>– Taxa de Incidência (1.000 NV)</a:t>
            </a:r>
            <a:endParaRPr lang="pt-BR" sz="3600" b="0" strike="noStrike" spc="-1" dirty="0">
              <a:solidFill>
                <a:srgbClr val="FF0000"/>
              </a:solidFill>
              <a:highlight>
                <a:srgbClr val="FFFF00"/>
              </a:highlight>
              <a:latin typeface="Arial"/>
            </a:endParaRPr>
          </a:p>
        </p:txBody>
      </p:sp>
      <p:sp>
        <p:nvSpPr>
          <p:cNvPr id="328" name="CustomShape 4"/>
          <p:cNvSpPr/>
          <p:nvPr/>
        </p:nvSpPr>
        <p:spPr>
          <a:xfrm>
            <a:off x="1979640" y="4653000"/>
            <a:ext cx="574920" cy="358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29" name="CustomShape 5"/>
          <p:cNvSpPr/>
          <p:nvPr/>
        </p:nvSpPr>
        <p:spPr>
          <a:xfrm>
            <a:off x="2843280" y="4653000"/>
            <a:ext cx="574920" cy="358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30" name="CustomShape 6"/>
          <p:cNvSpPr/>
          <p:nvPr/>
        </p:nvSpPr>
        <p:spPr>
          <a:xfrm>
            <a:off x="4500720" y="4653000"/>
            <a:ext cx="574920" cy="358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31" name="CustomShape 7"/>
          <p:cNvSpPr/>
          <p:nvPr/>
        </p:nvSpPr>
        <p:spPr>
          <a:xfrm>
            <a:off x="6156360" y="4653000"/>
            <a:ext cx="574920" cy="358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32" name="Line 8"/>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graphicFrame>
        <p:nvGraphicFramePr>
          <p:cNvPr id="12" name="Gráfico 11">
            <a:extLst>
              <a:ext uri="{FF2B5EF4-FFF2-40B4-BE49-F238E27FC236}">
                <a16:creationId xmlns:a16="http://schemas.microsoft.com/office/drawing/2014/main" id="{661185ED-0B6A-400C-A9AA-723772D6B306}"/>
              </a:ext>
            </a:extLst>
          </p:cNvPr>
          <p:cNvGraphicFramePr>
            <a:graphicFrameLocks/>
          </p:cNvGraphicFramePr>
          <p:nvPr/>
        </p:nvGraphicFramePr>
        <p:xfrm>
          <a:off x="539281" y="1301880"/>
          <a:ext cx="7993080" cy="46945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88113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endParaRPr lang="pt-BR" sz="2400" strike="noStrike" spc="-1" dirty="0">
              <a:solidFill>
                <a:srgbClr val="0070C0"/>
              </a:solidFill>
              <a:latin typeface="Calibri" pitchFamily="34" charset="0"/>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pic>
        <p:nvPicPr>
          <p:cNvPr id="11" name="Imagem 10">
            <a:extLst>
              <a:ext uri="{FF2B5EF4-FFF2-40B4-BE49-F238E27FC236}">
                <a16:creationId xmlns:a16="http://schemas.microsoft.com/office/drawing/2014/main" id="{F9F017E2-75E8-4AA8-883E-8B0C9D117F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72" y="1089911"/>
            <a:ext cx="1372329" cy="1943121"/>
          </a:xfrm>
          <a:prstGeom prst="rect">
            <a:avLst/>
          </a:prstGeom>
        </p:spPr>
      </p:pic>
      <p:pic>
        <p:nvPicPr>
          <p:cNvPr id="12" name="Google Shape;101;p14" descr="rubimmidia Igreja de Nossa Senhora da Conceição - Viana ES | Nossa senhora  da conceição, Igreja, Lugares">
            <a:extLst>
              <a:ext uri="{FF2B5EF4-FFF2-40B4-BE49-F238E27FC236}">
                <a16:creationId xmlns:a16="http://schemas.microsoft.com/office/drawing/2014/main" id="{B22BF846-4523-4E6F-825A-4403A787735F}"/>
              </a:ext>
            </a:extLst>
          </p:cNvPr>
          <p:cNvPicPr preferRelativeResize="0"/>
          <p:nvPr/>
        </p:nvPicPr>
        <p:blipFill rotWithShape="1">
          <a:blip r:embed="rId4">
            <a:alphaModFix/>
          </a:blip>
          <a:srcRect/>
          <a:stretch/>
        </p:blipFill>
        <p:spPr>
          <a:xfrm>
            <a:off x="7332263" y="1070640"/>
            <a:ext cx="1567874" cy="1960694"/>
          </a:xfrm>
          <a:prstGeom prst="rect">
            <a:avLst/>
          </a:prstGeom>
          <a:noFill/>
          <a:ln>
            <a:noFill/>
          </a:ln>
        </p:spPr>
      </p:pic>
      <p:pic>
        <p:nvPicPr>
          <p:cNvPr id="13" name="Google Shape;97;p14" descr="Banca contratada para novo processo seletivo Sesa ES">
            <a:extLst>
              <a:ext uri="{FF2B5EF4-FFF2-40B4-BE49-F238E27FC236}">
                <a16:creationId xmlns:a16="http://schemas.microsoft.com/office/drawing/2014/main" id="{A96B2E29-9FE6-4891-A1C5-EA5601C9C7D0}"/>
              </a:ext>
            </a:extLst>
          </p:cNvPr>
          <p:cNvPicPr preferRelativeResize="0"/>
          <p:nvPr/>
        </p:nvPicPr>
        <p:blipFill rotWithShape="1">
          <a:blip r:embed="rId5">
            <a:alphaModFix/>
          </a:blip>
          <a:srcRect/>
          <a:stretch/>
        </p:blipFill>
        <p:spPr>
          <a:xfrm>
            <a:off x="3994247" y="1055013"/>
            <a:ext cx="1802560" cy="931604"/>
          </a:xfrm>
          <a:prstGeom prst="rect">
            <a:avLst/>
          </a:prstGeom>
          <a:noFill/>
          <a:ln>
            <a:noFill/>
          </a:ln>
        </p:spPr>
      </p:pic>
      <p:pic>
        <p:nvPicPr>
          <p:cNvPr id="14" name="Google Shape;103;p14">
            <a:extLst>
              <a:ext uri="{FF2B5EF4-FFF2-40B4-BE49-F238E27FC236}">
                <a16:creationId xmlns:a16="http://schemas.microsoft.com/office/drawing/2014/main" id="{159C7BE5-5689-410F-A0A6-ED8CFCA62BBD}"/>
              </a:ext>
            </a:extLst>
          </p:cNvPr>
          <p:cNvPicPr preferRelativeResize="0"/>
          <p:nvPr/>
        </p:nvPicPr>
        <p:blipFill rotWithShape="1">
          <a:blip r:embed="rId6">
            <a:alphaModFix/>
          </a:blip>
          <a:srcRect/>
          <a:stretch/>
        </p:blipFill>
        <p:spPr>
          <a:xfrm>
            <a:off x="2083783" y="1196752"/>
            <a:ext cx="1481128" cy="621119"/>
          </a:xfrm>
          <a:prstGeom prst="rect">
            <a:avLst/>
          </a:prstGeom>
          <a:noFill/>
          <a:ln>
            <a:noFill/>
          </a:ln>
        </p:spPr>
      </p:pic>
      <p:sp>
        <p:nvSpPr>
          <p:cNvPr id="15" name="CaixaDeTexto 14">
            <a:extLst>
              <a:ext uri="{FF2B5EF4-FFF2-40B4-BE49-F238E27FC236}">
                <a16:creationId xmlns:a16="http://schemas.microsoft.com/office/drawing/2014/main" id="{9A6ADD06-727F-472F-A195-554E0537B7EE}"/>
              </a:ext>
            </a:extLst>
          </p:cNvPr>
          <p:cNvSpPr txBox="1"/>
          <p:nvPr/>
        </p:nvSpPr>
        <p:spPr>
          <a:xfrm>
            <a:off x="2286000" y="2806855"/>
            <a:ext cx="4572000" cy="1615827"/>
          </a:xfrm>
          <a:prstGeom prst="rect">
            <a:avLst/>
          </a:prstGeom>
          <a:noFill/>
        </p:spPr>
        <p:txBody>
          <a:bodyPr wrap="square">
            <a:spAutoFit/>
          </a:bodyPr>
          <a:lstStyle/>
          <a:p>
            <a:pPr algn="ctr"/>
            <a:r>
              <a:rPr lang="pt-BR" b="1" dirty="0">
                <a:solidFill>
                  <a:schemeClr val="dk1"/>
                </a:solidFill>
                <a:latin typeface="Calibri"/>
                <a:ea typeface="Calibri"/>
                <a:cs typeface="Calibri"/>
                <a:sym typeface="Calibri"/>
              </a:rPr>
              <a:t>EFETIVIDADE, SEGURANÇA E IMUNOGENICIDADE DA MEIA DOSE </a:t>
            </a:r>
            <a:endParaRPr lang="pt-BR" sz="1350" dirty="0"/>
          </a:p>
          <a:p>
            <a:pPr algn="ctr"/>
            <a:r>
              <a:rPr lang="pt-BR" b="1" dirty="0">
                <a:solidFill>
                  <a:schemeClr val="dk1"/>
                </a:solidFill>
                <a:latin typeface="Calibri"/>
                <a:ea typeface="Calibri"/>
                <a:cs typeface="Calibri"/>
                <a:sym typeface="Calibri"/>
              </a:rPr>
              <a:t>DA VACINA ChAdOx1 nCoV-19 (AZD1222) para COVID-19</a:t>
            </a:r>
          </a:p>
          <a:p>
            <a:pPr algn="ctr"/>
            <a:r>
              <a:rPr lang="en-US" sz="1350" i="1" dirty="0">
                <a:solidFill>
                  <a:srgbClr val="000000"/>
                </a:solidFill>
                <a:latin typeface="Source Sans Pro"/>
                <a:ea typeface="Source Sans Pro"/>
                <a:cs typeface="Source Sans Pro"/>
                <a:sym typeface="Source Sans Pro"/>
              </a:rPr>
              <a:t>ClinicalTrials.gov identifier (NCT number): </a:t>
            </a:r>
            <a:r>
              <a:rPr lang="en-US" sz="1350" b="1" i="1" dirty="0">
                <a:solidFill>
                  <a:srgbClr val="000000"/>
                </a:solidFill>
                <a:latin typeface="Source Sans Pro"/>
                <a:ea typeface="Source Sans Pro"/>
                <a:cs typeface="Source Sans Pro"/>
                <a:sym typeface="Source Sans Pro"/>
              </a:rPr>
              <a:t>NCT05059106</a:t>
            </a:r>
            <a:endParaRPr lang="en-US" sz="1350" dirty="0">
              <a:solidFill>
                <a:schemeClr val="dk1"/>
              </a:solidFill>
              <a:latin typeface="Calibri"/>
              <a:ea typeface="Calibri"/>
              <a:cs typeface="Calibri"/>
              <a:sym typeface="Calibri"/>
            </a:endParaRPr>
          </a:p>
          <a:p>
            <a:pPr algn="ctr"/>
            <a:endParaRPr lang="pt-BR" sz="1350" dirty="0"/>
          </a:p>
        </p:txBody>
      </p:sp>
      <p:pic>
        <p:nvPicPr>
          <p:cNvPr id="17" name="Google Shape;98;p14">
            <a:extLst>
              <a:ext uri="{FF2B5EF4-FFF2-40B4-BE49-F238E27FC236}">
                <a16:creationId xmlns:a16="http://schemas.microsoft.com/office/drawing/2014/main" id="{CAFD3694-8829-4178-935C-CFE34A25C28D}"/>
              </a:ext>
            </a:extLst>
          </p:cNvPr>
          <p:cNvPicPr preferRelativeResize="0"/>
          <p:nvPr/>
        </p:nvPicPr>
        <p:blipFill rotWithShape="1">
          <a:blip r:embed="rId7">
            <a:alphaModFix/>
          </a:blip>
          <a:srcRect l="11207" t="8620" r="7757" b="12930"/>
          <a:stretch/>
        </p:blipFill>
        <p:spPr>
          <a:xfrm>
            <a:off x="13238" y="5476714"/>
            <a:ext cx="1214279" cy="1016463"/>
          </a:xfrm>
          <a:prstGeom prst="rect">
            <a:avLst/>
          </a:prstGeom>
          <a:noFill/>
          <a:ln>
            <a:noFill/>
          </a:ln>
        </p:spPr>
      </p:pic>
      <p:pic>
        <p:nvPicPr>
          <p:cNvPr id="19" name="Google Shape;95;p14" descr="Universidade Federal do Espírito Santo – Wikipédia, a enciclopédia livre">
            <a:extLst>
              <a:ext uri="{FF2B5EF4-FFF2-40B4-BE49-F238E27FC236}">
                <a16:creationId xmlns:a16="http://schemas.microsoft.com/office/drawing/2014/main" id="{A3F472D4-6AFA-4D40-BDD4-D8DD81B086CA}"/>
              </a:ext>
            </a:extLst>
          </p:cNvPr>
          <p:cNvPicPr preferRelativeResize="0"/>
          <p:nvPr/>
        </p:nvPicPr>
        <p:blipFill rotWithShape="1">
          <a:blip r:embed="rId8">
            <a:alphaModFix/>
          </a:blip>
          <a:srcRect/>
          <a:stretch/>
        </p:blipFill>
        <p:spPr>
          <a:xfrm>
            <a:off x="1517536" y="5476714"/>
            <a:ext cx="718139" cy="951570"/>
          </a:xfrm>
          <a:prstGeom prst="rect">
            <a:avLst/>
          </a:prstGeom>
          <a:noFill/>
          <a:ln>
            <a:noFill/>
          </a:ln>
        </p:spPr>
      </p:pic>
      <p:pic>
        <p:nvPicPr>
          <p:cNvPr id="22" name="Google Shape;104;p14">
            <a:extLst>
              <a:ext uri="{FF2B5EF4-FFF2-40B4-BE49-F238E27FC236}">
                <a16:creationId xmlns:a16="http://schemas.microsoft.com/office/drawing/2014/main" id="{3AEF07C6-EF47-48E6-AEBF-B4AE303082FC}"/>
              </a:ext>
            </a:extLst>
          </p:cNvPr>
          <p:cNvPicPr preferRelativeResize="0"/>
          <p:nvPr/>
        </p:nvPicPr>
        <p:blipFill rotWithShape="1">
          <a:blip r:embed="rId9">
            <a:alphaModFix/>
          </a:blip>
          <a:srcRect/>
          <a:stretch/>
        </p:blipFill>
        <p:spPr>
          <a:xfrm>
            <a:off x="2339752" y="5421741"/>
            <a:ext cx="1424899" cy="1071436"/>
          </a:xfrm>
          <a:prstGeom prst="rect">
            <a:avLst/>
          </a:prstGeom>
          <a:noFill/>
          <a:ln>
            <a:noFill/>
          </a:ln>
        </p:spPr>
      </p:pic>
      <p:pic>
        <p:nvPicPr>
          <p:cNvPr id="24" name="Google Shape;94;p14" descr="Fiocruz Minas - YouTube">
            <a:extLst>
              <a:ext uri="{FF2B5EF4-FFF2-40B4-BE49-F238E27FC236}">
                <a16:creationId xmlns:a16="http://schemas.microsoft.com/office/drawing/2014/main" id="{9885C7AD-185E-4ABB-82A8-BBC5C0193A42}"/>
              </a:ext>
            </a:extLst>
          </p:cNvPr>
          <p:cNvPicPr preferRelativeResize="0"/>
          <p:nvPr/>
        </p:nvPicPr>
        <p:blipFill rotWithShape="1">
          <a:blip r:embed="rId10">
            <a:alphaModFix/>
          </a:blip>
          <a:srcRect/>
          <a:stretch/>
        </p:blipFill>
        <p:spPr>
          <a:xfrm>
            <a:off x="3904976" y="5486473"/>
            <a:ext cx="1016464" cy="1016464"/>
          </a:xfrm>
          <a:prstGeom prst="rect">
            <a:avLst/>
          </a:prstGeom>
          <a:noFill/>
          <a:ln>
            <a:noFill/>
          </a:ln>
        </p:spPr>
      </p:pic>
      <p:pic>
        <p:nvPicPr>
          <p:cNvPr id="25" name="Google Shape;96;p14" descr="Programas de Saúde Pública e Epidemiologia | ENSP/Fiocruz | RETS - Rede  Internacional de Educação de Técnicos em Saúde">
            <a:extLst>
              <a:ext uri="{FF2B5EF4-FFF2-40B4-BE49-F238E27FC236}">
                <a16:creationId xmlns:a16="http://schemas.microsoft.com/office/drawing/2014/main" id="{3080C1EF-A7E6-4DD2-AE15-3E2EA7E18E69}"/>
              </a:ext>
            </a:extLst>
          </p:cNvPr>
          <p:cNvPicPr preferRelativeResize="0"/>
          <p:nvPr/>
        </p:nvPicPr>
        <p:blipFill rotWithShape="1">
          <a:blip r:embed="rId11">
            <a:alphaModFix/>
          </a:blip>
          <a:srcRect/>
          <a:stretch/>
        </p:blipFill>
        <p:spPr>
          <a:xfrm>
            <a:off x="4932238" y="5460619"/>
            <a:ext cx="1140443" cy="928838"/>
          </a:xfrm>
          <a:prstGeom prst="rect">
            <a:avLst/>
          </a:prstGeom>
          <a:noFill/>
          <a:ln>
            <a:noFill/>
          </a:ln>
        </p:spPr>
      </p:pic>
      <p:pic>
        <p:nvPicPr>
          <p:cNvPr id="27" name="Google Shape;100;p14" descr="Texto">
            <a:extLst>
              <a:ext uri="{FF2B5EF4-FFF2-40B4-BE49-F238E27FC236}">
                <a16:creationId xmlns:a16="http://schemas.microsoft.com/office/drawing/2014/main" id="{75059124-408E-48FC-8F67-E2FC9BF7D429}"/>
              </a:ext>
            </a:extLst>
          </p:cNvPr>
          <p:cNvPicPr preferRelativeResize="0"/>
          <p:nvPr/>
        </p:nvPicPr>
        <p:blipFill rotWithShape="1">
          <a:blip r:embed="rId12">
            <a:alphaModFix/>
          </a:blip>
          <a:srcRect/>
          <a:stretch/>
        </p:blipFill>
        <p:spPr>
          <a:xfrm>
            <a:off x="6250947" y="5564066"/>
            <a:ext cx="856496" cy="822835"/>
          </a:xfrm>
          <a:prstGeom prst="rect">
            <a:avLst/>
          </a:prstGeom>
          <a:noFill/>
          <a:ln>
            <a:noFill/>
          </a:ln>
        </p:spPr>
      </p:pic>
      <p:pic>
        <p:nvPicPr>
          <p:cNvPr id="28" name="Google Shape;99;p14" descr="Organização Pan-americana de Saúde (OPAS) | Coronavírus">
            <a:extLst>
              <a:ext uri="{FF2B5EF4-FFF2-40B4-BE49-F238E27FC236}">
                <a16:creationId xmlns:a16="http://schemas.microsoft.com/office/drawing/2014/main" id="{6AA7D459-9773-4972-9480-F517105193A8}"/>
              </a:ext>
            </a:extLst>
          </p:cNvPr>
          <p:cNvPicPr preferRelativeResize="0"/>
          <p:nvPr/>
        </p:nvPicPr>
        <p:blipFill rotWithShape="1">
          <a:blip r:embed="rId13">
            <a:alphaModFix/>
          </a:blip>
          <a:srcRect/>
          <a:stretch/>
        </p:blipFill>
        <p:spPr>
          <a:xfrm>
            <a:off x="7323223" y="5255342"/>
            <a:ext cx="1567874" cy="1109844"/>
          </a:xfrm>
          <a:prstGeom prst="rect">
            <a:avLst/>
          </a:prstGeom>
          <a:noFill/>
          <a:ln>
            <a:noFill/>
          </a:ln>
        </p:spPr>
      </p:pic>
      <p:pic>
        <p:nvPicPr>
          <p:cNvPr id="29" name="Google Shape;102;p14" descr="http://www.viana.es.gov.br/site/tema/viana/img/menu_viana.png">
            <a:extLst>
              <a:ext uri="{FF2B5EF4-FFF2-40B4-BE49-F238E27FC236}">
                <a16:creationId xmlns:a16="http://schemas.microsoft.com/office/drawing/2014/main" id="{161A1F4E-C60A-4616-B72A-C01F51C9F527}"/>
              </a:ext>
            </a:extLst>
          </p:cNvPr>
          <p:cNvPicPr preferRelativeResize="0"/>
          <p:nvPr/>
        </p:nvPicPr>
        <p:blipFill rotWithShape="1">
          <a:blip r:embed="rId14">
            <a:alphaModFix/>
          </a:blip>
          <a:srcRect/>
          <a:stretch/>
        </p:blipFill>
        <p:spPr>
          <a:xfrm>
            <a:off x="6226143" y="1160111"/>
            <a:ext cx="1043765" cy="876762"/>
          </a:xfrm>
          <a:prstGeom prst="rect">
            <a:avLst/>
          </a:prstGeom>
          <a:noFill/>
          <a:ln>
            <a:noFill/>
          </a:ln>
        </p:spPr>
      </p:pic>
      <p:sp>
        <p:nvSpPr>
          <p:cNvPr id="5" name="CaixaDeTexto 4">
            <a:extLst>
              <a:ext uri="{FF2B5EF4-FFF2-40B4-BE49-F238E27FC236}">
                <a16:creationId xmlns:a16="http://schemas.microsoft.com/office/drawing/2014/main" id="{DB2AA424-0043-4AA1-85BF-621FBD00535F}"/>
              </a:ext>
            </a:extLst>
          </p:cNvPr>
          <p:cNvSpPr txBox="1"/>
          <p:nvPr/>
        </p:nvSpPr>
        <p:spPr>
          <a:xfrm>
            <a:off x="503671" y="249790"/>
            <a:ext cx="3160224" cy="584775"/>
          </a:xfrm>
          <a:prstGeom prst="rect">
            <a:avLst/>
          </a:prstGeom>
          <a:noFill/>
        </p:spPr>
        <p:txBody>
          <a:bodyPr wrap="none" rtlCol="0">
            <a:spAutoFit/>
          </a:bodyPr>
          <a:lstStyle/>
          <a:p>
            <a:r>
              <a:rPr lang="pt-BR" sz="3200" b="1" dirty="0">
                <a:solidFill>
                  <a:srgbClr val="0070C0"/>
                </a:solidFill>
              </a:rPr>
              <a:t>Viana Vacinada</a:t>
            </a:r>
          </a:p>
        </p:txBody>
      </p:sp>
    </p:spTree>
    <p:extLst>
      <p:ext uri="{BB962C8B-B14F-4D97-AF65-F5344CB8AC3E}">
        <p14:creationId xmlns:p14="http://schemas.microsoft.com/office/powerpoint/2010/main" val="36812505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pic>
        <p:nvPicPr>
          <p:cNvPr id="17" name="Google Shape;98;p14">
            <a:extLst>
              <a:ext uri="{FF2B5EF4-FFF2-40B4-BE49-F238E27FC236}">
                <a16:creationId xmlns:a16="http://schemas.microsoft.com/office/drawing/2014/main" id="{CAFD3694-8829-4178-935C-CFE34A25C28D}"/>
              </a:ext>
            </a:extLst>
          </p:cNvPr>
          <p:cNvPicPr preferRelativeResize="0"/>
          <p:nvPr/>
        </p:nvPicPr>
        <p:blipFill rotWithShape="1">
          <a:blip r:embed="rId3">
            <a:alphaModFix/>
          </a:blip>
          <a:srcRect l="11207" t="8620" r="7757" b="12930"/>
          <a:stretch/>
        </p:blipFill>
        <p:spPr>
          <a:xfrm>
            <a:off x="13238" y="5476714"/>
            <a:ext cx="1214279" cy="1016463"/>
          </a:xfrm>
          <a:prstGeom prst="rect">
            <a:avLst/>
          </a:prstGeom>
          <a:noFill/>
          <a:ln>
            <a:noFill/>
          </a:ln>
        </p:spPr>
      </p:pic>
      <p:pic>
        <p:nvPicPr>
          <p:cNvPr id="19" name="Google Shape;95;p14" descr="Universidade Federal do Espírito Santo – Wikipédia, a enciclopédia livre">
            <a:extLst>
              <a:ext uri="{FF2B5EF4-FFF2-40B4-BE49-F238E27FC236}">
                <a16:creationId xmlns:a16="http://schemas.microsoft.com/office/drawing/2014/main" id="{A3F472D4-6AFA-4D40-BDD4-D8DD81B086CA}"/>
              </a:ext>
            </a:extLst>
          </p:cNvPr>
          <p:cNvPicPr preferRelativeResize="0"/>
          <p:nvPr/>
        </p:nvPicPr>
        <p:blipFill rotWithShape="1">
          <a:blip r:embed="rId4">
            <a:alphaModFix/>
          </a:blip>
          <a:srcRect/>
          <a:stretch/>
        </p:blipFill>
        <p:spPr>
          <a:xfrm>
            <a:off x="1517536" y="5476714"/>
            <a:ext cx="718139" cy="951570"/>
          </a:xfrm>
          <a:prstGeom prst="rect">
            <a:avLst/>
          </a:prstGeom>
          <a:noFill/>
          <a:ln>
            <a:noFill/>
          </a:ln>
        </p:spPr>
      </p:pic>
      <p:pic>
        <p:nvPicPr>
          <p:cNvPr id="22" name="Google Shape;104;p14">
            <a:extLst>
              <a:ext uri="{FF2B5EF4-FFF2-40B4-BE49-F238E27FC236}">
                <a16:creationId xmlns:a16="http://schemas.microsoft.com/office/drawing/2014/main" id="{3AEF07C6-EF47-48E6-AEBF-B4AE303082FC}"/>
              </a:ext>
            </a:extLst>
          </p:cNvPr>
          <p:cNvPicPr preferRelativeResize="0"/>
          <p:nvPr/>
        </p:nvPicPr>
        <p:blipFill rotWithShape="1">
          <a:blip r:embed="rId5">
            <a:alphaModFix/>
          </a:blip>
          <a:srcRect/>
          <a:stretch/>
        </p:blipFill>
        <p:spPr>
          <a:xfrm>
            <a:off x="2339752" y="5421741"/>
            <a:ext cx="1424899" cy="1071436"/>
          </a:xfrm>
          <a:prstGeom prst="rect">
            <a:avLst/>
          </a:prstGeom>
          <a:noFill/>
          <a:ln>
            <a:noFill/>
          </a:ln>
        </p:spPr>
      </p:pic>
      <p:pic>
        <p:nvPicPr>
          <p:cNvPr id="24" name="Google Shape;94;p14" descr="Fiocruz Minas - YouTube">
            <a:extLst>
              <a:ext uri="{FF2B5EF4-FFF2-40B4-BE49-F238E27FC236}">
                <a16:creationId xmlns:a16="http://schemas.microsoft.com/office/drawing/2014/main" id="{9885C7AD-185E-4ABB-82A8-BBC5C0193A42}"/>
              </a:ext>
            </a:extLst>
          </p:cNvPr>
          <p:cNvPicPr preferRelativeResize="0"/>
          <p:nvPr/>
        </p:nvPicPr>
        <p:blipFill rotWithShape="1">
          <a:blip r:embed="rId6">
            <a:alphaModFix/>
          </a:blip>
          <a:srcRect/>
          <a:stretch/>
        </p:blipFill>
        <p:spPr>
          <a:xfrm>
            <a:off x="3904976" y="5486473"/>
            <a:ext cx="1016464" cy="1016464"/>
          </a:xfrm>
          <a:prstGeom prst="rect">
            <a:avLst/>
          </a:prstGeom>
          <a:noFill/>
          <a:ln>
            <a:noFill/>
          </a:ln>
        </p:spPr>
      </p:pic>
      <p:pic>
        <p:nvPicPr>
          <p:cNvPr id="25" name="Google Shape;96;p14" descr="Programas de Saúde Pública e Epidemiologia | ENSP/Fiocruz | RETS - Rede  Internacional de Educação de Técnicos em Saúde">
            <a:extLst>
              <a:ext uri="{FF2B5EF4-FFF2-40B4-BE49-F238E27FC236}">
                <a16:creationId xmlns:a16="http://schemas.microsoft.com/office/drawing/2014/main" id="{3080C1EF-A7E6-4DD2-AE15-3E2EA7E18E69}"/>
              </a:ext>
            </a:extLst>
          </p:cNvPr>
          <p:cNvPicPr preferRelativeResize="0"/>
          <p:nvPr/>
        </p:nvPicPr>
        <p:blipFill rotWithShape="1">
          <a:blip r:embed="rId7">
            <a:alphaModFix/>
          </a:blip>
          <a:srcRect/>
          <a:stretch/>
        </p:blipFill>
        <p:spPr>
          <a:xfrm>
            <a:off x="4932238" y="5460619"/>
            <a:ext cx="1140443" cy="928838"/>
          </a:xfrm>
          <a:prstGeom prst="rect">
            <a:avLst/>
          </a:prstGeom>
          <a:noFill/>
          <a:ln>
            <a:noFill/>
          </a:ln>
        </p:spPr>
      </p:pic>
      <p:pic>
        <p:nvPicPr>
          <p:cNvPr id="27" name="Google Shape;100;p14" descr="Texto">
            <a:extLst>
              <a:ext uri="{FF2B5EF4-FFF2-40B4-BE49-F238E27FC236}">
                <a16:creationId xmlns:a16="http://schemas.microsoft.com/office/drawing/2014/main" id="{75059124-408E-48FC-8F67-E2FC9BF7D429}"/>
              </a:ext>
            </a:extLst>
          </p:cNvPr>
          <p:cNvPicPr preferRelativeResize="0"/>
          <p:nvPr/>
        </p:nvPicPr>
        <p:blipFill rotWithShape="1">
          <a:blip r:embed="rId8">
            <a:alphaModFix/>
          </a:blip>
          <a:srcRect/>
          <a:stretch/>
        </p:blipFill>
        <p:spPr>
          <a:xfrm>
            <a:off x="6250947" y="5564066"/>
            <a:ext cx="856496" cy="822835"/>
          </a:xfrm>
          <a:prstGeom prst="rect">
            <a:avLst/>
          </a:prstGeom>
          <a:noFill/>
          <a:ln>
            <a:noFill/>
          </a:ln>
        </p:spPr>
      </p:pic>
      <p:pic>
        <p:nvPicPr>
          <p:cNvPr id="28" name="Google Shape;99;p14" descr="Organização Pan-americana de Saúde (OPAS) | Coronavírus">
            <a:extLst>
              <a:ext uri="{FF2B5EF4-FFF2-40B4-BE49-F238E27FC236}">
                <a16:creationId xmlns:a16="http://schemas.microsoft.com/office/drawing/2014/main" id="{6AA7D459-9773-4972-9480-F517105193A8}"/>
              </a:ext>
            </a:extLst>
          </p:cNvPr>
          <p:cNvPicPr preferRelativeResize="0"/>
          <p:nvPr/>
        </p:nvPicPr>
        <p:blipFill rotWithShape="1">
          <a:blip r:embed="rId9">
            <a:alphaModFix/>
          </a:blip>
          <a:srcRect/>
          <a:stretch/>
        </p:blipFill>
        <p:spPr>
          <a:xfrm>
            <a:off x="7323223" y="5255342"/>
            <a:ext cx="1567874" cy="1109844"/>
          </a:xfrm>
          <a:prstGeom prst="rect">
            <a:avLst/>
          </a:prstGeom>
          <a:noFill/>
          <a:ln>
            <a:noFill/>
          </a:ln>
        </p:spPr>
      </p:pic>
      <p:sp>
        <p:nvSpPr>
          <p:cNvPr id="23" name="CaixaDeTexto 22">
            <a:extLst>
              <a:ext uri="{FF2B5EF4-FFF2-40B4-BE49-F238E27FC236}">
                <a16:creationId xmlns:a16="http://schemas.microsoft.com/office/drawing/2014/main" id="{C3368E44-5B9C-433A-8554-5A519B9A4E7E}"/>
              </a:ext>
            </a:extLst>
          </p:cNvPr>
          <p:cNvSpPr txBox="1"/>
          <p:nvPr/>
        </p:nvSpPr>
        <p:spPr>
          <a:xfrm>
            <a:off x="766201" y="1060148"/>
            <a:ext cx="4572000" cy="369332"/>
          </a:xfrm>
          <a:prstGeom prst="rect">
            <a:avLst/>
          </a:prstGeom>
          <a:noFill/>
        </p:spPr>
        <p:txBody>
          <a:bodyPr wrap="square">
            <a:spAutoFit/>
          </a:bodyPr>
          <a:lstStyle/>
          <a:p>
            <a:r>
              <a:rPr lang="en-US" sz="1800" b="1" dirty="0">
                <a:solidFill>
                  <a:srgbClr val="0070C0"/>
                </a:solidFill>
              </a:rPr>
              <a:t>Pesquisadores:</a:t>
            </a:r>
            <a:endParaRPr lang="pt-BR" dirty="0">
              <a:solidFill>
                <a:srgbClr val="0070C0"/>
              </a:solidFill>
            </a:endParaRPr>
          </a:p>
        </p:txBody>
      </p:sp>
      <p:sp>
        <p:nvSpPr>
          <p:cNvPr id="26" name="CaixaDeTexto 25">
            <a:extLst>
              <a:ext uri="{FF2B5EF4-FFF2-40B4-BE49-F238E27FC236}">
                <a16:creationId xmlns:a16="http://schemas.microsoft.com/office/drawing/2014/main" id="{74EEC170-5052-4D68-B2D1-51374139C5A4}"/>
              </a:ext>
            </a:extLst>
          </p:cNvPr>
          <p:cNvSpPr txBox="1"/>
          <p:nvPr/>
        </p:nvSpPr>
        <p:spPr>
          <a:xfrm>
            <a:off x="2915861" y="1097013"/>
            <a:ext cx="3798168" cy="4770537"/>
          </a:xfrm>
          <a:prstGeom prst="rect">
            <a:avLst/>
          </a:prstGeom>
          <a:noFill/>
        </p:spPr>
        <p:txBody>
          <a:bodyPr wrap="square">
            <a:spAutoFit/>
          </a:bodyPr>
          <a:lstStyle/>
          <a:p>
            <a:r>
              <a:rPr lang="en-US" sz="1600" b="1" dirty="0">
                <a:solidFill>
                  <a:schemeClr val="dk1"/>
                </a:solidFill>
                <a:latin typeface="Calibri"/>
                <a:ea typeface="Calibri"/>
                <a:cs typeface="Calibri"/>
                <a:sym typeface="Calibri"/>
              </a:rPr>
              <a:t>Dra. </a:t>
            </a:r>
            <a:r>
              <a:rPr lang="en-US" sz="1600" b="1" dirty="0" err="1">
                <a:solidFill>
                  <a:schemeClr val="dk1"/>
                </a:solidFill>
                <a:latin typeface="Calibri"/>
                <a:ea typeface="Calibri"/>
                <a:cs typeface="Calibri"/>
                <a:sym typeface="Calibri"/>
              </a:rPr>
              <a:t>Valéria</a:t>
            </a:r>
            <a:r>
              <a:rPr lang="en-US" sz="1600" b="1" dirty="0">
                <a:solidFill>
                  <a:schemeClr val="dk1"/>
                </a:solidFill>
                <a:latin typeface="Calibri"/>
                <a:ea typeface="Calibri"/>
                <a:cs typeface="Calibri"/>
                <a:sym typeface="Calibri"/>
              </a:rPr>
              <a:t> </a:t>
            </a:r>
            <a:r>
              <a:rPr lang="en-US" sz="1600" b="1" dirty="0" err="1">
                <a:solidFill>
                  <a:schemeClr val="dk1"/>
                </a:solidFill>
                <a:latin typeface="Calibri"/>
                <a:ea typeface="Calibri"/>
                <a:cs typeface="Calibri"/>
                <a:sym typeface="Calibri"/>
              </a:rPr>
              <a:t>Valim</a:t>
            </a:r>
            <a:r>
              <a:rPr lang="en-US" sz="1600" b="1" dirty="0">
                <a:solidFill>
                  <a:schemeClr val="dk1"/>
                </a:solidFill>
                <a:latin typeface="Calibri"/>
                <a:ea typeface="Calibri"/>
                <a:cs typeface="Calibri"/>
                <a:sym typeface="Calibri"/>
              </a:rPr>
              <a:t>, MD, PhD, HUCAM-UFES/EBSERH (</a:t>
            </a:r>
            <a:r>
              <a:rPr lang="en-US" sz="1600" b="1" dirty="0" err="1">
                <a:solidFill>
                  <a:schemeClr val="dk1"/>
                </a:solidFill>
                <a:latin typeface="Calibri"/>
                <a:ea typeface="Calibri"/>
                <a:cs typeface="Calibri"/>
                <a:sym typeface="Calibri"/>
              </a:rPr>
              <a:t>coordenadora</a:t>
            </a:r>
            <a:r>
              <a:rPr lang="en-US" sz="1600" b="1" dirty="0">
                <a:solidFill>
                  <a:schemeClr val="dk1"/>
                </a:solidFill>
                <a:latin typeface="Calibri"/>
                <a:ea typeface="Calibri"/>
                <a:cs typeface="Calibri"/>
                <a:sym typeface="Calibri"/>
              </a:rPr>
              <a:t>)</a:t>
            </a:r>
            <a:endParaRPr lang="en-US" sz="1600" dirty="0"/>
          </a:p>
          <a:p>
            <a:r>
              <a:rPr lang="en-US" sz="1600" dirty="0">
                <a:solidFill>
                  <a:schemeClr val="dk1"/>
                </a:solidFill>
                <a:latin typeface="Calibri"/>
                <a:ea typeface="Calibri"/>
                <a:cs typeface="Calibri"/>
                <a:sym typeface="Calibri"/>
              </a:rPr>
              <a:t>Dr. José Geraldo Mill, MD, PhD, HUCAM-UFES/EBSERH</a:t>
            </a:r>
            <a:endParaRPr lang="en-US" sz="1600" dirty="0"/>
          </a:p>
          <a:p>
            <a:r>
              <a:rPr lang="en-US" sz="1600" dirty="0">
                <a:solidFill>
                  <a:schemeClr val="dk1"/>
                </a:solidFill>
                <a:latin typeface="Calibri"/>
                <a:ea typeface="Calibri"/>
                <a:cs typeface="Calibri"/>
                <a:sym typeface="Calibri"/>
              </a:rPr>
              <a:t>Dr. </a:t>
            </a:r>
            <a:r>
              <a:rPr lang="en-US" sz="1600" dirty="0" err="1">
                <a:solidFill>
                  <a:schemeClr val="dk1"/>
                </a:solidFill>
                <a:latin typeface="Calibri"/>
                <a:ea typeface="Calibri"/>
                <a:cs typeface="Calibri"/>
                <a:sym typeface="Calibri"/>
              </a:rPr>
              <a:t>Olindo</a:t>
            </a:r>
            <a:r>
              <a:rPr lang="en-US" sz="1600" dirty="0">
                <a:solidFill>
                  <a:schemeClr val="dk1"/>
                </a:solidFill>
                <a:latin typeface="Calibri"/>
                <a:ea typeface="Calibri"/>
                <a:cs typeface="Calibri"/>
                <a:sym typeface="Calibri"/>
              </a:rPr>
              <a:t> Assis Martins Filho, PhD, Instituto René </a:t>
            </a:r>
            <a:r>
              <a:rPr lang="en-US" sz="1600" dirty="0" err="1">
                <a:solidFill>
                  <a:schemeClr val="dk1"/>
                </a:solidFill>
                <a:latin typeface="Calibri"/>
                <a:ea typeface="Calibri"/>
                <a:cs typeface="Calibri"/>
                <a:sym typeface="Calibri"/>
              </a:rPr>
              <a:t>Rachou</a:t>
            </a:r>
            <a:r>
              <a:rPr lang="en-US" sz="1600" dirty="0">
                <a:solidFill>
                  <a:schemeClr val="dk1"/>
                </a:solidFill>
                <a:latin typeface="Calibri"/>
                <a:ea typeface="Calibri"/>
                <a:cs typeface="Calibri"/>
                <a:sym typeface="Calibri"/>
              </a:rPr>
              <a:t>/</a:t>
            </a:r>
            <a:r>
              <a:rPr lang="en-US" sz="1600" dirty="0" err="1">
                <a:solidFill>
                  <a:schemeClr val="dk1"/>
                </a:solidFill>
                <a:latin typeface="Calibri"/>
                <a:ea typeface="Calibri"/>
                <a:cs typeface="Calibri"/>
                <a:sym typeface="Calibri"/>
              </a:rPr>
              <a:t>Fiocruz</a:t>
            </a:r>
            <a:endParaRPr lang="en-US" sz="1600" dirty="0"/>
          </a:p>
          <a:p>
            <a:r>
              <a:rPr lang="en-US" sz="1600" dirty="0">
                <a:solidFill>
                  <a:schemeClr val="dk1"/>
                </a:solidFill>
                <a:latin typeface="Calibri"/>
                <a:ea typeface="Calibri"/>
                <a:cs typeface="Calibri"/>
                <a:sym typeface="Calibri"/>
              </a:rPr>
              <a:t>Dra. Andréa Teixeira de Carvalho, PhD, Instituto René </a:t>
            </a:r>
            <a:r>
              <a:rPr lang="en-US" sz="1600" dirty="0" err="1">
                <a:solidFill>
                  <a:schemeClr val="dk1"/>
                </a:solidFill>
                <a:latin typeface="Calibri"/>
                <a:ea typeface="Calibri"/>
                <a:cs typeface="Calibri"/>
                <a:sym typeface="Calibri"/>
              </a:rPr>
              <a:t>Rachou</a:t>
            </a:r>
            <a:r>
              <a:rPr lang="en-US" sz="1600" dirty="0">
                <a:solidFill>
                  <a:schemeClr val="dk1"/>
                </a:solidFill>
                <a:latin typeface="Calibri"/>
                <a:ea typeface="Calibri"/>
                <a:cs typeface="Calibri"/>
                <a:sym typeface="Calibri"/>
              </a:rPr>
              <a:t>/</a:t>
            </a:r>
            <a:r>
              <a:rPr lang="en-US" sz="1600" dirty="0" err="1">
                <a:solidFill>
                  <a:schemeClr val="dk1"/>
                </a:solidFill>
                <a:latin typeface="Calibri"/>
                <a:ea typeface="Calibri"/>
                <a:cs typeface="Calibri"/>
                <a:sym typeface="Calibri"/>
              </a:rPr>
              <a:t>Fiocruz</a:t>
            </a:r>
            <a:endParaRPr lang="en-US" sz="1600" dirty="0"/>
          </a:p>
          <a:p>
            <a:r>
              <a:rPr lang="en-US" sz="1600" dirty="0">
                <a:solidFill>
                  <a:schemeClr val="dk1"/>
                </a:solidFill>
                <a:latin typeface="Calibri"/>
                <a:ea typeface="Calibri"/>
                <a:cs typeface="Calibri"/>
                <a:sym typeface="Calibri"/>
              </a:rPr>
              <a:t>Dr. Luiz Antonio Bastos Camacho, MD, PhD, ENSP/</a:t>
            </a:r>
            <a:r>
              <a:rPr lang="en-US" sz="1600" dirty="0" err="1">
                <a:solidFill>
                  <a:schemeClr val="dk1"/>
                </a:solidFill>
                <a:latin typeface="Calibri"/>
                <a:ea typeface="Calibri"/>
                <a:cs typeface="Calibri"/>
                <a:sym typeface="Calibri"/>
              </a:rPr>
              <a:t>Fiocruz</a:t>
            </a:r>
            <a:endParaRPr lang="en-US" sz="1600" dirty="0"/>
          </a:p>
          <a:p>
            <a:r>
              <a:rPr lang="en-US" sz="1600" dirty="0">
                <a:solidFill>
                  <a:schemeClr val="dk1"/>
                </a:solidFill>
                <a:latin typeface="Calibri"/>
                <a:ea typeface="Calibri"/>
                <a:cs typeface="Calibri"/>
                <a:sym typeface="Calibri"/>
              </a:rPr>
              <a:t>Dr. Daniel Antunes </a:t>
            </a:r>
            <a:r>
              <a:rPr lang="en-US" sz="1600" dirty="0" err="1">
                <a:solidFill>
                  <a:schemeClr val="dk1"/>
                </a:solidFill>
                <a:latin typeface="Calibri"/>
                <a:ea typeface="Calibri"/>
                <a:cs typeface="Calibri"/>
                <a:sym typeface="Calibri"/>
              </a:rPr>
              <a:t>Maciel</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Villela</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Estatístico</a:t>
            </a:r>
            <a:r>
              <a:rPr lang="en-US" sz="1600" dirty="0">
                <a:solidFill>
                  <a:schemeClr val="dk1"/>
                </a:solidFill>
                <a:latin typeface="Calibri"/>
                <a:ea typeface="Calibri"/>
                <a:cs typeface="Calibri"/>
                <a:sym typeface="Calibri"/>
              </a:rPr>
              <a:t>, PhD, PROCC/</a:t>
            </a:r>
            <a:r>
              <a:rPr lang="en-US" sz="1600" dirty="0" err="1">
                <a:solidFill>
                  <a:schemeClr val="dk1"/>
                </a:solidFill>
                <a:latin typeface="Calibri"/>
                <a:ea typeface="Calibri"/>
                <a:cs typeface="Calibri"/>
                <a:sym typeface="Calibri"/>
              </a:rPr>
              <a:t>Fiocruz</a:t>
            </a:r>
            <a:endParaRPr lang="en-US" sz="1600" dirty="0"/>
          </a:p>
          <a:p>
            <a:r>
              <a:rPr lang="en-US" sz="1600" dirty="0">
                <a:solidFill>
                  <a:schemeClr val="dk1"/>
                </a:solidFill>
                <a:latin typeface="Calibri"/>
                <a:ea typeface="Calibri"/>
                <a:cs typeface="Calibri"/>
                <a:sym typeface="Calibri"/>
              </a:rPr>
              <a:t>Dr. </a:t>
            </a:r>
            <a:r>
              <a:rPr lang="en-US" sz="1600" dirty="0" err="1">
                <a:solidFill>
                  <a:schemeClr val="dk1"/>
                </a:solidFill>
                <a:latin typeface="Calibri"/>
                <a:ea typeface="Calibri"/>
                <a:cs typeface="Calibri"/>
                <a:sym typeface="Calibri"/>
              </a:rPr>
              <a:t>Lauro</a:t>
            </a:r>
            <a:r>
              <a:rPr lang="en-US" sz="1600" dirty="0">
                <a:solidFill>
                  <a:schemeClr val="dk1"/>
                </a:solidFill>
                <a:latin typeface="Calibri"/>
                <a:ea typeface="Calibri"/>
                <a:cs typeface="Calibri"/>
                <a:sym typeface="Calibri"/>
              </a:rPr>
              <a:t> Pinto Neto, MD, PhD, EMESCAM</a:t>
            </a:r>
          </a:p>
          <a:p>
            <a:r>
              <a:rPr lang="en-US" sz="1600" dirty="0">
                <a:solidFill>
                  <a:schemeClr val="dk1"/>
                </a:solidFill>
                <a:latin typeface="Calibri"/>
                <a:ea typeface="Calibri"/>
                <a:cs typeface="Calibri"/>
                <a:sym typeface="Calibri"/>
              </a:rPr>
              <a:t>Dr. Lely Stella Guzmán Barrera, MD, PhD, OPAS</a:t>
            </a:r>
            <a:endParaRPr lang="en-US" sz="1600" dirty="0"/>
          </a:p>
          <a:p>
            <a:r>
              <a:rPr lang="en-US" sz="1600" dirty="0">
                <a:solidFill>
                  <a:schemeClr val="dk1"/>
                </a:solidFill>
                <a:latin typeface="Calibri"/>
                <a:ea typeface="Calibri"/>
                <a:cs typeface="Calibri"/>
                <a:sym typeface="Calibri"/>
              </a:rPr>
              <a:t>Dr. </a:t>
            </a:r>
            <a:r>
              <a:rPr lang="en-US" sz="1600" dirty="0" err="1">
                <a:solidFill>
                  <a:schemeClr val="dk1"/>
                </a:solidFill>
                <a:latin typeface="Calibri"/>
                <a:ea typeface="Calibri"/>
                <a:cs typeface="Calibri"/>
                <a:sym typeface="Calibri"/>
              </a:rPr>
              <a:t>Jhader</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Pércio</a:t>
            </a:r>
            <a:r>
              <a:rPr lang="en-US" sz="1600" dirty="0">
                <a:solidFill>
                  <a:schemeClr val="dk1"/>
                </a:solidFill>
                <a:latin typeface="Calibri"/>
                <a:ea typeface="Calibri"/>
                <a:cs typeface="Calibri"/>
                <a:sym typeface="Calibri"/>
              </a:rPr>
              <a:t>, PhD, OPAS</a:t>
            </a:r>
          </a:p>
          <a:p>
            <a:endParaRPr lang="en-US" sz="1600" dirty="0">
              <a:solidFill>
                <a:schemeClr val="dk1"/>
              </a:solidFill>
              <a:latin typeface="Calibri"/>
              <a:ea typeface="Calibri"/>
              <a:cs typeface="Calibri"/>
              <a:sym typeface="Calibri"/>
            </a:endParaRPr>
          </a:p>
          <a:p>
            <a:r>
              <a:rPr lang="en-US" sz="1600" b="1" dirty="0">
                <a:solidFill>
                  <a:schemeClr val="dk1"/>
                </a:solidFill>
                <a:latin typeface="Calibri"/>
                <a:ea typeface="Calibri"/>
                <a:cs typeface="Calibri"/>
                <a:sym typeface="Calibri"/>
              </a:rPr>
              <a:t>Consultor </a:t>
            </a:r>
            <a:r>
              <a:rPr lang="en-US" sz="1600" b="1" dirty="0" err="1">
                <a:solidFill>
                  <a:schemeClr val="dk1"/>
                </a:solidFill>
                <a:latin typeface="Calibri"/>
                <a:ea typeface="Calibri"/>
                <a:cs typeface="Calibri"/>
                <a:sym typeface="Calibri"/>
              </a:rPr>
              <a:t>externo</a:t>
            </a:r>
            <a:r>
              <a:rPr lang="en-US" sz="1600" b="1" dirty="0">
                <a:solidFill>
                  <a:schemeClr val="dk1"/>
                </a:solidFill>
                <a:latin typeface="Calibri"/>
                <a:ea typeface="Calibri"/>
                <a:cs typeface="Calibri"/>
                <a:sym typeface="Calibri"/>
              </a:rPr>
              <a:t>: </a:t>
            </a:r>
            <a:r>
              <a:rPr lang="en-US" sz="1600" dirty="0">
                <a:solidFill>
                  <a:schemeClr val="dk1"/>
                </a:solidFill>
                <a:latin typeface="Calibri"/>
                <a:ea typeface="Calibri"/>
                <a:cs typeface="Calibri"/>
                <a:sym typeface="Calibri"/>
              </a:rPr>
              <a:t>Dra. Carla </a:t>
            </a:r>
            <a:r>
              <a:rPr lang="en-US" sz="1600" dirty="0" err="1">
                <a:solidFill>
                  <a:schemeClr val="dk1"/>
                </a:solidFill>
                <a:latin typeface="Calibri"/>
                <a:ea typeface="Calibri"/>
                <a:cs typeface="Calibri"/>
                <a:sym typeface="Calibri"/>
              </a:rPr>
              <a:t>Domingues</a:t>
            </a:r>
            <a:endParaRPr lang="en-US" sz="1600" dirty="0"/>
          </a:p>
          <a:p>
            <a:endParaRPr lang="en-US"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7659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pic>
        <p:nvPicPr>
          <p:cNvPr id="17" name="Google Shape;98;p14">
            <a:extLst>
              <a:ext uri="{FF2B5EF4-FFF2-40B4-BE49-F238E27FC236}">
                <a16:creationId xmlns:a16="http://schemas.microsoft.com/office/drawing/2014/main" id="{CAFD3694-8829-4178-935C-CFE34A25C28D}"/>
              </a:ext>
            </a:extLst>
          </p:cNvPr>
          <p:cNvPicPr preferRelativeResize="0"/>
          <p:nvPr/>
        </p:nvPicPr>
        <p:blipFill rotWithShape="1">
          <a:blip r:embed="rId3">
            <a:alphaModFix/>
          </a:blip>
          <a:srcRect l="11207" t="8620" r="7757" b="12930"/>
          <a:stretch/>
        </p:blipFill>
        <p:spPr>
          <a:xfrm>
            <a:off x="13238" y="5476714"/>
            <a:ext cx="1214279" cy="1016463"/>
          </a:xfrm>
          <a:prstGeom prst="rect">
            <a:avLst/>
          </a:prstGeom>
          <a:noFill/>
          <a:ln>
            <a:noFill/>
          </a:ln>
        </p:spPr>
      </p:pic>
      <p:pic>
        <p:nvPicPr>
          <p:cNvPr id="19" name="Google Shape;95;p14" descr="Universidade Federal do Espírito Santo – Wikipédia, a enciclopédia livre">
            <a:extLst>
              <a:ext uri="{FF2B5EF4-FFF2-40B4-BE49-F238E27FC236}">
                <a16:creationId xmlns:a16="http://schemas.microsoft.com/office/drawing/2014/main" id="{A3F472D4-6AFA-4D40-BDD4-D8DD81B086CA}"/>
              </a:ext>
            </a:extLst>
          </p:cNvPr>
          <p:cNvPicPr preferRelativeResize="0"/>
          <p:nvPr/>
        </p:nvPicPr>
        <p:blipFill rotWithShape="1">
          <a:blip r:embed="rId4">
            <a:alphaModFix/>
          </a:blip>
          <a:srcRect/>
          <a:stretch/>
        </p:blipFill>
        <p:spPr>
          <a:xfrm>
            <a:off x="1517536" y="5476714"/>
            <a:ext cx="718139" cy="951570"/>
          </a:xfrm>
          <a:prstGeom prst="rect">
            <a:avLst/>
          </a:prstGeom>
          <a:noFill/>
          <a:ln>
            <a:noFill/>
          </a:ln>
        </p:spPr>
      </p:pic>
      <p:pic>
        <p:nvPicPr>
          <p:cNvPr id="22" name="Google Shape;104;p14">
            <a:extLst>
              <a:ext uri="{FF2B5EF4-FFF2-40B4-BE49-F238E27FC236}">
                <a16:creationId xmlns:a16="http://schemas.microsoft.com/office/drawing/2014/main" id="{3AEF07C6-EF47-48E6-AEBF-B4AE303082FC}"/>
              </a:ext>
            </a:extLst>
          </p:cNvPr>
          <p:cNvPicPr preferRelativeResize="0"/>
          <p:nvPr/>
        </p:nvPicPr>
        <p:blipFill rotWithShape="1">
          <a:blip r:embed="rId5">
            <a:alphaModFix/>
          </a:blip>
          <a:srcRect/>
          <a:stretch/>
        </p:blipFill>
        <p:spPr>
          <a:xfrm>
            <a:off x="2339752" y="5421741"/>
            <a:ext cx="1424899" cy="1071436"/>
          </a:xfrm>
          <a:prstGeom prst="rect">
            <a:avLst/>
          </a:prstGeom>
          <a:noFill/>
          <a:ln>
            <a:noFill/>
          </a:ln>
        </p:spPr>
      </p:pic>
      <p:pic>
        <p:nvPicPr>
          <p:cNvPr id="24" name="Google Shape;94;p14" descr="Fiocruz Minas - YouTube">
            <a:extLst>
              <a:ext uri="{FF2B5EF4-FFF2-40B4-BE49-F238E27FC236}">
                <a16:creationId xmlns:a16="http://schemas.microsoft.com/office/drawing/2014/main" id="{9885C7AD-185E-4ABB-82A8-BBC5C0193A42}"/>
              </a:ext>
            </a:extLst>
          </p:cNvPr>
          <p:cNvPicPr preferRelativeResize="0"/>
          <p:nvPr/>
        </p:nvPicPr>
        <p:blipFill rotWithShape="1">
          <a:blip r:embed="rId6">
            <a:alphaModFix/>
          </a:blip>
          <a:srcRect/>
          <a:stretch/>
        </p:blipFill>
        <p:spPr>
          <a:xfrm>
            <a:off x="3904976" y="5486473"/>
            <a:ext cx="1016464" cy="1016464"/>
          </a:xfrm>
          <a:prstGeom prst="rect">
            <a:avLst/>
          </a:prstGeom>
          <a:noFill/>
          <a:ln>
            <a:noFill/>
          </a:ln>
        </p:spPr>
      </p:pic>
      <p:pic>
        <p:nvPicPr>
          <p:cNvPr id="25" name="Google Shape;96;p14" descr="Programas de Saúde Pública e Epidemiologia | ENSP/Fiocruz | RETS - Rede  Internacional de Educação de Técnicos em Saúde">
            <a:extLst>
              <a:ext uri="{FF2B5EF4-FFF2-40B4-BE49-F238E27FC236}">
                <a16:creationId xmlns:a16="http://schemas.microsoft.com/office/drawing/2014/main" id="{3080C1EF-A7E6-4DD2-AE15-3E2EA7E18E69}"/>
              </a:ext>
            </a:extLst>
          </p:cNvPr>
          <p:cNvPicPr preferRelativeResize="0"/>
          <p:nvPr/>
        </p:nvPicPr>
        <p:blipFill rotWithShape="1">
          <a:blip r:embed="rId7">
            <a:alphaModFix/>
          </a:blip>
          <a:srcRect/>
          <a:stretch/>
        </p:blipFill>
        <p:spPr>
          <a:xfrm>
            <a:off x="4932238" y="5460619"/>
            <a:ext cx="1140443" cy="928838"/>
          </a:xfrm>
          <a:prstGeom prst="rect">
            <a:avLst/>
          </a:prstGeom>
          <a:noFill/>
          <a:ln>
            <a:noFill/>
          </a:ln>
        </p:spPr>
      </p:pic>
      <p:pic>
        <p:nvPicPr>
          <p:cNvPr id="27" name="Google Shape;100;p14" descr="Texto">
            <a:extLst>
              <a:ext uri="{FF2B5EF4-FFF2-40B4-BE49-F238E27FC236}">
                <a16:creationId xmlns:a16="http://schemas.microsoft.com/office/drawing/2014/main" id="{75059124-408E-48FC-8F67-E2FC9BF7D429}"/>
              </a:ext>
            </a:extLst>
          </p:cNvPr>
          <p:cNvPicPr preferRelativeResize="0"/>
          <p:nvPr/>
        </p:nvPicPr>
        <p:blipFill rotWithShape="1">
          <a:blip r:embed="rId8">
            <a:alphaModFix/>
          </a:blip>
          <a:srcRect/>
          <a:stretch/>
        </p:blipFill>
        <p:spPr>
          <a:xfrm>
            <a:off x="6250947" y="5564066"/>
            <a:ext cx="856496" cy="822835"/>
          </a:xfrm>
          <a:prstGeom prst="rect">
            <a:avLst/>
          </a:prstGeom>
          <a:noFill/>
          <a:ln>
            <a:noFill/>
          </a:ln>
        </p:spPr>
      </p:pic>
      <p:pic>
        <p:nvPicPr>
          <p:cNvPr id="28" name="Google Shape;99;p14" descr="Organização Pan-americana de Saúde (OPAS) | Coronavírus">
            <a:extLst>
              <a:ext uri="{FF2B5EF4-FFF2-40B4-BE49-F238E27FC236}">
                <a16:creationId xmlns:a16="http://schemas.microsoft.com/office/drawing/2014/main" id="{6AA7D459-9773-4972-9480-F517105193A8}"/>
              </a:ext>
            </a:extLst>
          </p:cNvPr>
          <p:cNvPicPr preferRelativeResize="0"/>
          <p:nvPr/>
        </p:nvPicPr>
        <p:blipFill rotWithShape="1">
          <a:blip r:embed="rId9">
            <a:alphaModFix/>
          </a:blip>
          <a:srcRect/>
          <a:stretch/>
        </p:blipFill>
        <p:spPr>
          <a:xfrm>
            <a:off x="7323223" y="5255342"/>
            <a:ext cx="1567874" cy="1109844"/>
          </a:xfrm>
          <a:prstGeom prst="rect">
            <a:avLst/>
          </a:prstGeom>
          <a:noFill/>
          <a:ln>
            <a:noFill/>
          </a:ln>
        </p:spPr>
      </p:pic>
      <p:sp>
        <p:nvSpPr>
          <p:cNvPr id="26" name="CaixaDeTexto 25">
            <a:extLst>
              <a:ext uri="{FF2B5EF4-FFF2-40B4-BE49-F238E27FC236}">
                <a16:creationId xmlns:a16="http://schemas.microsoft.com/office/drawing/2014/main" id="{74EEC170-5052-4D68-B2D1-51374139C5A4}"/>
              </a:ext>
            </a:extLst>
          </p:cNvPr>
          <p:cNvSpPr txBox="1"/>
          <p:nvPr/>
        </p:nvSpPr>
        <p:spPr>
          <a:xfrm>
            <a:off x="705930" y="1201062"/>
            <a:ext cx="7769549" cy="1077218"/>
          </a:xfrm>
          <a:prstGeom prst="rect">
            <a:avLst/>
          </a:prstGeom>
          <a:noFill/>
        </p:spPr>
        <p:txBody>
          <a:bodyPr wrap="square">
            <a:spAutoFit/>
          </a:bodyPr>
          <a:lstStyle/>
          <a:p>
            <a:r>
              <a:rPr lang="en-US" sz="1600" dirty="0" err="1"/>
              <a:t>Estudo</a:t>
            </a:r>
            <a:r>
              <a:rPr lang="en-US" sz="1600" dirty="0"/>
              <a:t> </a:t>
            </a:r>
            <a:r>
              <a:rPr lang="en-US" sz="1600" dirty="0" err="1"/>
              <a:t>aprovado</a:t>
            </a:r>
            <a:r>
              <a:rPr lang="en-US" sz="1600" dirty="0"/>
              <a:t> </a:t>
            </a:r>
            <a:r>
              <a:rPr lang="en-US" sz="1600" dirty="0" err="1"/>
              <a:t>pelo</a:t>
            </a:r>
            <a:r>
              <a:rPr lang="en-US" sz="1600" dirty="0"/>
              <a:t> </a:t>
            </a:r>
            <a:r>
              <a:rPr lang="en-US" sz="1600" dirty="0" err="1"/>
              <a:t>Comitê</a:t>
            </a:r>
            <a:r>
              <a:rPr lang="en-US" sz="1600" dirty="0"/>
              <a:t> de </a:t>
            </a:r>
            <a:r>
              <a:rPr lang="en-US" sz="1600" dirty="0" err="1"/>
              <a:t>Ética</a:t>
            </a:r>
            <a:r>
              <a:rPr lang="en-US" sz="1600" dirty="0"/>
              <a:t> </a:t>
            </a:r>
            <a:r>
              <a:rPr lang="en-US" sz="1600" dirty="0" err="1"/>
              <a:t>em</a:t>
            </a:r>
            <a:r>
              <a:rPr lang="en-US" sz="1600" dirty="0"/>
              <a:t> </a:t>
            </a:r>
            <a:r>
              <a:rPr lang="en-US" sz="1600" dirty="0" err="1"/>
              <a:t>Pesquisa</a:t>
            </a:r>
            <a:br>
              <a:rPr lang="en-US" sz="1600" dirty="0"/>
            </a:br>
            <a:r>
              <a:rPr lang="en-US" sz="1600" dirty="0"/>
              <a:t>CEP-HUCAM/UFES</a:t>
            </a:r>
            <a:br>
              <a:rPr lang="en-US" sz="1600" dirty="0"/>
            </a:br>
            <a:r>
              <a:rPr lang="en-US" sz="1600" dirty="0"/>
              <a:t>CONEP</a:t>
            </a:r>
            <a:br>
              <a:rPr lang="en-US" sz="1600" dirty="0"/>
            </a:br>
            <a:r>
              <a:rPr lang="en-US" sz="1600" dirty="0"/>
              <a:t>PAHOERC (OPAS)</a:t>
            </a:r>
            <a:endParaRPr lang="en-US" sz="1600" dirty="0">
              <a:solidFill>
                <a:schemeClr val="dk1"/>
              </a:solidFill>
              <a:latin typeface="Calibri"/>
              <a:ea typeface="Calibri"/>
              <a:cs typeface="Calibri"/>
              <a:sym typeface="Calibri"/>
            </a:endParaRPr>
          </a:p>
        </p:txBody>
      </p:sp>
      <p:pic>
        <p:nvPicPr>
          <p:cNvPr id="29" name="Google Shape;124;p16">
            <a:extLst>
              <a:ext uri="{FF2B5EF4-FFF2-40B4-BE49-F238E27FC236}">
                <a16:creationId xmlns:a16="http://schemas.microsoft.com/office/drawing/2014/main" id="{A78D6F07-61BA-4BA7-A493-16FA671CED56}"/>
              </a:ext>
            </a:extLst>
          </p:cNvPr>
          <p:cNvPicPr preferRelativeResize="0"/>
          <p:nvPr/>
        </p:nvPicPr>
        <p:blipFill rotWithShape="1">
          <a:blip r:embed="rId10">
            <a:alphaModFix/>
          </a:blip>
          <a:srcRect/>
          <a:stretch/>
        </p:blipFill>
        <p:spPr>
          <a:xfrm>
            <a:off x="882637" y="2669968"/>
            <a:ext cx="2934638" cy="1867497"/>
          </a:xfrm>
          <a:prstGeom prst="rect">
            <a:avLst/>
          </a:prstGeom>
          <a:noFill/>
          <a:ln>
            <a:noFill/>
          </a:ln>
        </p:spPr>
      </p:pic>
      <p:pic>
        <p:nvPicPr>
          <p:cNvPr id="30" name="Google Shape;125;p16">
            <a:extLst>
              <a:ext uri="{FF2B5EF4-FFF2-40B4-BE49-F238E27FC236}">
                <a16:creationId xmlns:a16="http://schemas.microsoft.com/office/drawing/2014/main" id="{173C79C5-8F55-4947-AEC0-FF737F2EB3F4}"/>
              </a:ext>
            </a:extLst>
          </p:cNvPr>
          <p:cNvPicPr preferRelativeResize="0"/>
          <p:nvPr/>
        </p:nvPicPr>
        <p:blipFill rotWithShape="1">
          <a:blip r:embed="rId11">
            <a:alphaModFix/>
          </a:blip>
          <a:srcRect l="12034" t="14505" r="17170" b="15458"/>
          <a:stretch/>
        </p:blipFill>
        <p:spPr>
          <a:xfrm>
            <a:off x="4645553" y="2613038"/>
            <a:ext cx="3528881" cy="1963685"/>
          </a:xfrm>
          <a:prstGeom prst="rect">
            <a:avLst/>
          </a:prstGeom>
          <a:noFill/>
          <a:ln>
            <a:noFill/>
          </a:ln>
        </p:spPr>
      </p:pic>
    </p:spTree>
    <p:extLst>
      <p:ext uri="{BB962C8B-B14F-4D97-AF65-F5344CB8AC3E}">
        <p14:creationId xmlns:p14="http://schemas.microsoft.com/office/powerpoint/2010/main" val="12775791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pic>
        <p:nvPicPr>
          <p:cNvPr id="17" name="Google Shape;98;p14">
            <a:extLst>
              <a:ext uri="{FF2B5EF4-FFF2-40B4-BE49-F238E27FC236}">
                <a16:creationId xmlns:a16="http://schemas.microsoft.com/office/drawing/2014/main" id="{CAFD3694-8829-4178-935C-CFE34A25C28D}"/>
              </a:ext>
            </a:extLst>
          </p:cNvPr>
          <p:cNvPicPr preferRelativeResize="0"/>
          <p:nvPr/>
        </p:nvPicPr>
        <p:blipFill rotWithShape="1">
          <a:blip r:embed="rId3">
            <a:alphaModFix/>
          </a:blip>
          <a:srcRect l="11207" t="8620" r="7757" b="12930"/>
          <a:stretch/>
        </p:blipFill>
        <p:spPr>
          <a:xfrm>
            <a:off x="13238" y="5476714"/>
            <a:ext cx="1214279" cy="1016463"/>
          </a:xfrm>
          <a:prstGeom prst="rect">
            <a:avLst/>
          </a:prstGeom>
          <a:noFill/>
          <a:ln>
            <a:noFill/>
          </a:ln>
        </p:spPr>
      </p:pic>
      <p:pic>
        <p:nvPicPr>
          <p:cNvPr id="19" name="Google Shape;95;p14" descr="Universidade Federal do Espírito Santo – Wikipédia, a enciclopédia livre">
            <a:extLst>
              <a:ext uri="{FF2B5EF4-FFF2-40B4-BE49-F238E27FC236}">
                <a16:creationId xmlns:a16="http://schemas.microsoft.com/office/drawing/2014/main" id="{A3F472D4-6AFA-4D40-BDD4-D8DD81B086CA}"/>
              </a:ext>
            </a:extLst>
          </p:cNvPr>
          <p:cNvPicPr preferRelativeResize="0"/>
          <p:nvPr/>
        </p:nvPicPr>
        <p:blipFill rotWithShape="1">
          <a:blip r:embed="rId4">
            <a:alphaModFix/>
          </a:blip>
          <a:srcRect/>
          <a:stretch/>
        </p:blipFill>
        <p:spPr>
          <a:xfrm>
            <a:off x="1517536" y="5476714"/>
            <a:ext cx="718139" cy="951570"/>
          </a:xfrm>
          <a:prstGeom prst="rect">
            <a:avLst/>
          </a:prstGeom>
          <a:noFill/>
          <a:ln>
            <a:noFill/>
          </a:ln>
        </p:spPr>
      </p:pic>
      <p:pic>
        <p:nvPicPr>
          <p:cNvPr id="22" name="Google Shape;104;p14">
            <a:extLst>
              <a:ext uri="{FF2B5EF4-FFF2-40B4-BE49-F238E27FC236}">
                <a16:creationId xmlns:a16="http://schemas.microsoft.com/office/drawing/2014/main" id="{3AEF07C6-EF47-48E6-AEBF-B4AE303082FC}"/>
              </a:ext>
            </a:extLst>
          </p:cNvPr>
          <p:cNvPicPr preferRelativeResize="0"/>
          <p:nvPr/>
        </p:nvPicPr>
        <p:blipFill rotWithShape="1">
          <a:blip r:embed="rId5">
            <a:alphaModFix/>
          </a:blip>
          <a:srcRect/>
          <a:stretch/>
        </p:blipFill>
        <p:spPr>
          <a:xfrm>
            <a:off x="2339752" y="5421741"/>
            <a:ext cx="1424899" cy="1071436"/>
          </a:xfrm>
          <a:prstGeom prst="rect">
            <a:avLst/>
          </a:prstGeom>
          <a:noFill/>
          <a:ln>
            <a:noFill/>
          </a:ln>
        </p:spPr>
      </p:pic>
      <p:pic>
        <p:nvPicPr>
          <p:cNvPr id="24" name="Google Shape;94;p14" descr="Fiocruz Minas - YouTube">
            <a:extLst>
              <a:ext uri="{FF2B5EF4-FFF2-40B4-BE49-F238E27FC236}">
                <a16:creationId xmlns:a16="http://schemas.microsoft.com/office/drawing/2014/main" id="{9885C7AD-185E-4ABB-82A8-BBC5C0193A42}"/>
              </a:ext>
            </a:extLst>
          </p:cNvPr>
          <p:cNvPicPr preferRelativeResize="0"/>
          <p:nvPr/>
        </p:nvPicPr>
        <p:blipFill rotWithShape="1">
          <a:blip r:embed="rId6">
            <a:alphaModFix/>
          </a:blip>
          <a:srcRect/>
          <a:stretch/>
        </p:blipFill>
        <p:spPr>
          <a:xfrm>
            <a:off x="3904976" y="5486473"/>
            <a:ext cx="1016464" cy="1016464"/>
          </a:xfrm>
          <a:prstGeom prst="rect">
            <a:avLst/>
          </a:prstGeom>
          <a:noFill/>
          <a:ln>
            <a:noFill/>
          </a:ln>
        </p:spPr>
      </p:pic>
      <p:pic>
        <p:nvPicPr>
          <p:cNvPr id="25" name="Google Shape;96;p14" descr="Programas de Saúde Pública e Epidemiologia | ENSP/Fiocruz | RETS - Rede  Internacional de Educação de Técnicos em Saúde">
            <a:extLst>
              <a:ext uri="{FF2B5EF4-FFF2-40B4-BE49-F238E27FC236}">
                <a16:creationId xmlns:a16="http://schemas.microsoft.com/office/drawing/2014/main" id="{3080C1EF-A7E6-4DD2-AE15-3E2EA7E18E69}"/>
              </a:ext>
            </a:extLst>
          </p:cNvPr>
          <p:cNvPicPr preferRelativeResize="0"/>
          <p:nvPr/>
        </p:nvPicPr>
        <p:blipFill rotWithShape="1">
          <a:blip r:embed="rId7">
            <a:alphaModFix/>
          </a:blip>
          <a:srcRect/>
          <a:stretch/>
        </p:blipFill>
        <p:spPr>
          <a:xfrm>
            <a:off x="4932238" y="5460619"/>
            <a:ext cx="1140443" cy="928838"/>
          </a:xfrm>
          <a:prstGeom prst="rect">
            <a:avLst/>
          </a:prstGeom>
          <a:noFill/>
          <a:ln>
            <a:noFill/>
          </a:ln>
        </p:spPr>
      </p:pic>
      <p:pic>
        <p:nvPicPr>
          <p:cNvPr id="27" name="Google Shape;100;p14" descr="Texto">
            <a:extLst>
              <a:ext uri="{FF2B5EF4-FFF2-40B4-BE49-F238E27FC236}">
                <a16:creationId xmlns:a16="http://schemas.microsoft.com/office/drawing/2014/main" id="{75059124-408E-48FC-8F67-E2FC9BF7D429}"/>
              </a:ext>
            </a:extLst>
          </p:cNvPr>
          <p:cNvPicPr preferRelativeResize="0"/>
          <p:nvPr/>
        </p:nvPicPr>
        <p:blipFill rotWithShape="1">
          <a:blip r:embed="rId8">
            <a:alphaModFix/>
          </a:blip>
          <a:srcRect/>
          <a:stretch/>
        </p:blipFill>
        <p:spPr>
          <a:xfrm>
            <a:off x="6250947" y="5564066"/>
            <a:ext cx="856496" cy="822835"/>
          </a:xfrm>
          <a:prstGeom prst="rect">
            <a:avLst/>
          </a:prstGeom>
          <a:noFill/>
          <a:ln>
            <a:noFill/>
          </a:ln>
        </p:spPr>
      </p:pic>
      <p:pic>
        <p:nvPicPr>
          <p:cNvPr id="28" name="Google Shape;99;p14" descr="Organização Pan-americana de Saúde (OPAS) | Coronavírus">
            <a:extLst>
              <a:ext uri="{FF2B5EF4-FFF2-40B4-BE49-F238E27FC236}">
                <a16:creationId xmlns:a16="http://schemas.microsoft.com/office/drawing/2014/main" id="{6AA7D459-9773-4972-9480-F517105193A8}"/>
              </a:ext>
            </a:extLst>
          </p:cNvPr>
          <p:cNvPicPr preferRelativeResize="0"/>
          <p:nvPr/>
        </p:nvPicPr>
        <p:blipFill rotWithShape="1">
          <a:blip r:embed="rId9">
            <a:alphaModFix/>
          </a:blip>
          <a:srcRect/>
          <a:stretch/>
        </p:blipFill>
        <p:spPr>
          <a:xfrm>
            <a:off x="7323223" y="5255342"/>
            <a:ext cx="1567874" cy="1109844"/>
          </a:xfrm>
          <a:prstGeom prst="rect">
            <a:avLst/>
          </a:prstGeom>
          <a:noFill/>
          <a:ln>
            <a:noFill/>
          </a:ln>
        </p:spPr>
      </p:pic>
      <p:sp>
        <p:nvSpPr>
          <p:cNvPr id="26" name="CaixaDeTexto 25">
            <a:extLst>
              <a:ext uri="{FF2B5EF4-FFF2-40B4-BE49-F238E27FC236}">
                <a16:creationId xmlns:a16="http://schemas.microsoft.com/office/drawing/2014/main" id="{74EEC170-5052-4D68-B2D1-51374139C5A4}"/>
              </a:ext>
            </a:extLst>
          </p:cNvPr>
          <p:cNvSpPr txBox="1"/>
          <p:nvPr/>
        </p:nvSpPr>
        <p:spPr>
          <a:xfrm>
            <a:off x="762811" y="2309682"/>
            <a:ext cx="7769549" cy="1524007"/>
          </a:xfrm>
          <a:prstGeom prst="rect">
            <a:avLst/>
          </a:prstGeom>
          <a:noFill/>
        </p:spPr>
        <p:txBody>
          <a:bodyPr wrap="square">
            <a:spAutoFit/>
          </a:bodyPr>
          <a:lstStyle/>
          <a:p>
            <a:pPr marL="285750" indent="-285750" algn="just" rtl="0">
              <a:lnSpc>
                <a:spcPct val="150000"/>
              </a:lnSpc>
              <a:buClr>
                <a:schemeClr val="dk1"/>
              </a:buClr>
              <a:buSzPts val="2800"/>
              <a:buFont typeface="Wingdings" panose="05000000000000000000" pitchFamily="2" charset="2"/>
              <a:buChar char="ü"/>
            </a:pPr>
            <a:r>
              <a:rPr lang="pt-BR" sz="1600" dirty="0"/>
              <a:t>Avaliar a </a:t>
            </a:r>
            <a:r>
              <a:rPr lang="pt-BR" sz="1600" b="1" dirty="0"/>
              <a:t>efetividade, segurança e imunogenicidade </a:t>
            </a:r>
            <a:r>
              <a:rPr lang="pt-BR" sz="1600" dirty="0"/>
              <a:t>da vacinação de todos os indivíduos fora dos grupos prioritários, de 18 a 49 anos, de um município selecionado, com esquema de dose ajustada 1:2 (meia dose) de ChAdOx1 nCoV-19 (AZD1222).</a:t>
            </a:r>
          </a:p>
        </p:txBody>
      </p:sp>
      <p:sp>
        <p:nvSpPr>
          <p:cNvPr id="23" name="CaixaDeTexto 22">
            <a:extLst>
              <a:ext uri="{FF2B5EF4-FFF2-40B4-BE49-F238E27FC236}">
                <a16:creationId xmlns:a16="http://schemas.microsoft.com/office/drawing/2014/main" id="{314B975A-0448-4378-8EFC-E827DA8C9F3C}"/>
              </a:ext>
            </a:extLst>
          </p:cNvPr>
          <p:cNvSpPr txBox="1"/>
          <p:nvPr/>
        </p:nvSpPr>
        <p:spPr>
          <a:xfrm>
            <a:off x="1115616" y="1264671"/>
            <a:ext cx="4572000" cy="369332"/>
          </a:xfrm>
          <a:prstGeom prst="rect">
            <a:avLst/>
          </a:prstGeom>
          <a:noFill/>
        </p:spPr>
        <p:txBody>
          <a:bodyPr wrap="square">
            <a:spAutoFit/>
          </a:bodyPr>
          <a:lstStyle/>
          <a:p>
            <a:pPr marL="285750" indent="-285750">
              <a:buFont typeface="Wingdings" panose="05000000000000000000" pitchFamily="2" charset="2"/>
              <a:buChar char="§"/>
            </a:pPr>
            <a:r>
              <a:rPr lang="en-US" b="1" dirty="0">
                <a:solidFill>
                  <a:srgbClr val="0070C0"/>
                </a:solidFill>
              </a:rPr>
              <a:t>OBJETIVO GERAL</a:t>
            </a:r>
            <a:endParaRPr lang="pt-BR" dirty="0">
              <a:solidFill>
                <a:srgbClr val="0070C0"/>
              </a:solidFill>
            </a:endParaRPr>
          </a:p>
        </p:txBody>
      </p:sp>
    </p:spTree>
    <p:extLst>
      <p:ext uri="{BB962C8B-B14F-4D97-AF65-F5344CB8AC3E}">
        <p14:creationId xmlns:p14="http://schemas.microsoft.com/office/powerpoint/2010/main" val="10530415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pic>
        <p:nvPicPr>
          <p:cNvPr id="17" name="Google Shape;98;p14">
            <a:extLst>
              <a:ext uri="{FF2B5EF4-FFF2-40B4-BE49-F238E27FC236}">
                <a16:creationId xmlns:a16="http://schemas.microsoft.com/office/drawing/2014/main" id="{CAFD3694-8829-4178-935C-CFE34A25C28D}"/>
              </a:ext>
            </a:extLst>
          </p:cNvPr>
          <p:cNvPicPr preferRelativeResize="0"/>
          <p:nvPr/>
        </p:nvPicPr>
        <p:blipFill rotWithShape="1">
          <a:blip r:embed="rId3">
            <a:alphaModFix/>
          </a:blip>
          <a:srcRect l="11207" t="8620" r="7757" b="12930"/>
          <a:stretch/>
        </p:blipFill>
        <p:spPr>
          <a:xfrm>
            <a:off x="13238" y="5476714"/>
            <a:ext cx="1214279" cy="1016463"/>
          </a:xfrm>
          <a:prstGeom prst="rect">
            <a:avLst/>
          </a:prstGeom>
          <a:noFill/>
          <a:ln>
            <a:noFill/>
          </a:ln>
        </p:spPr>
      </p:pic>
      <p:pic>
        <p:nvPicPr>
          <p:cNvPr id="19" name="Google Shape;95;p14" descr="Universidade Federal do Espírito Santo – Wikipédia, a enciclopédia livre">
            <a:extLst>
              <a:ext uri="{FF2B5EF4-FFF2-40B4-BE49-F238E27FC236}">
                <a16:creationId xmlns:a16="http://schemas.microsoft.com/office/drawing/2014/main" id="{A3F472D4-6AFA-4D40-BDD4-D8DD81B086CA}"/>
              </a:ext>
            </a:extLst>
          </p:cNvPr>
          <p:cNvPicPr preferRelativeResize="0"/>
          <p:nvPr/>
        </p:nvPicPr>
        <p:blipFill rotWithShape="1">
          <a:blip r:embed="rId4">
            <a:alphaModFix/>
          </a:blip>
          <a:srcRect/>
          <a:stretch/>
        </p:blipFill>
        <p:spPr>
          <a:xfrm>
            <a:off x="1517536" y="5476714"/>
            <a:ext cx="718139" cy="951570"/>
          </a:xfrm>
          <a:prstGeom prst="rect">
            <a:avLst/>
          </a:prstGeom>
          <a:noFill/>
          <a:ln>
            <a:noFill/>
          </a:ln>
        </p:spPr>
      </p:pic>
      <p:pic>
        <p:nvPicPr>
          <p:cNvPr id="22" name="Google Shape;104;p14">
            <a:extLst>
              <a:ext uri="{FF2B5EF4-FFF2-40B4-BE49-F238E27FC236}">
                <a16:creationId xmlns:a16="http://schemas.microsoft.com/office/drawing/2014/main" id="{3AEF07C6-EF47-48E6-AEBF-B4AE303082FC}"/>
              </a:ext>
            </a:extLst>
          </p:cNvPr>
          <p:cNvPicPr preferRelativeResize="0"/>
          <p:nvPr/>
        </p:nvPicPr>
        <p:blipFill rotWithShape="1">
          <a:blip r:embed="rId5">
            <a:alphaModFix/>
          </a:blip>
          <a:srcRect/>
          <a:stretch/>
        </p:blipFill>
        <p:spPr>
          <a:xfrm>
            <a:off x="2339752" y="5421741"/>
            <a:ext cx="1424899" cy="1071436"/>
          </a:xfrm>
          <a:prstGeom prst="rect">
            <a:avLst/>
          </a:prstGeom>
          <a:noFill/>
          <a:ln>
            <a:noFill/>
          </a:ln>
        </p:spPr>
      </p:pic>
      <p:pic>
        <p:nvPicPr>
          <p:cNvPr id="24" name="Google Shape;94;p14" descr="Fiocruz Minas - YouTube">
            <a:extLst>
              <a:ext uri="{FF2B5EF4-FFF2-40B4-BE49-F238E27FC236}">
                <a16:creationId xmlns:a16="http://schemas.microsoft.com/office/drawing/2014/main" id="{9885C7AD-185E-4ABB-82A8-BBC5C0193A42}"/>
              </a:ext>
            </a:extLst>
          </p:cNvPr>
          <p:cNvPicPr preferRelativeResize="0"/>
          <p:nvPr/>
        </p:nvPicPr>
        <p:blipFill rotWithShape="1">
          <a:blip r:embed="rId6">
            <a:alphaModFix/>
          </a:blip>
          <a:srcRect/>
          <a:stretch/>
        </p:blipFill>
        <p:spPr>
          <a:xfrm>
            <a:off x="3904976" y="5486473"/>
            <a:ext cx="1016464" cy="1016464"/>
          </a:xfrm>
          <a:prstGeom prst="rect">
            <a:avLst/>
          </a:prstGeom>
          <a:noFill/>
          <a:ln>
            <a:noFill/>
          </a:ln>
        </p:spPr>
      </p:pic>
      <p:pic>
        <p:nvPicPr>
          <p:cNvPr id="25" name="Google Shape;96;p14" descr="Programas de Saúde Pública e Epidemiologia | ENSP/Fiocruz | RETS - Rede  Internacional de Educação de Técnicos em Saúde">
            <a:extLst>
              <a:ext uri="{FF2B5EF4-FFF2-40B4-BE49-F238E27FC236}">
                <a16:creationId xmlns:a16="http://schemas.microsoft.com/office/drawing/2014/main" id="{3080C1EF-A7E6-4DD2-AE15-3E2EA7E18E69}"/>
              </a:ext>
            </a:extLst>
          </p:cNvPr>
          <p:cNvPicPr preferRelativeResize="0"/>
          <p:nvPr/>
        </p:nvPicPr>
        <p:blipFill rotWithShape="1">
          <a:blip r:embed="rId7">
            <a:alphaModFix/>
          </a:blip>
          <a:srcRect/>
          <a:stretch/>
        </p:blipFill>
        <p:spPr>
          <a:xfrm>
            <a:off x="4932238" y="5460619"/>
            <a:ext cx="1140443" cy="928838"/>
          </a:xfrm>
          <a:prstGeom prst="rect">
            <a:avLst/>
          </a:prstGeom>
          <a:noFill/>
          <a:ln>
            <a:noFill/>
          </a:ln>
        </p:spPr>
      </p:pic>
      <p:pic>
        <p:nvPicPr>
          <p:cNvPr id="27" name="Google Shape;100;p14" descr="Texto">
            <a:extLst>
              <a:ext uri="{FF2B5EF4-FFF2-40B4-BE49-F238E27FC236}">
                <a16:creationId xmlns:a16="http://schemas.microsoft.com/office/drawing/2014/main" id="{75059124-408E-48FC-8F67-E2FC9BF7D429}"/>
              </a:ext>
            </a:extLst>
          </p:cNvPr>
          <p:cNvPicPr preferRelativeResize="0"/>
          <p:nvPr/>
        </p:nvPicPr>
        <p:blipFill rotWithShape="1">
          <a:blip r:embed="rId8">
            <a:alphaModFix/>
          </a:blip>
          <a:srcRect/>
          <a:stretch/>
        </p:blipFill>
        <p:spPr>
          <a:xfrm>
            <a:off x="6250947" y="5564066"/>
            <a:ext cx="856496" cy="822835"/>
          </a:xfrm>
          <a:prstGeom prst="rect">
            <a:avLst/>
          </a:prstGeom>
          <a:noFill/>
          <a:ln>
            <a:noFill/>
          </a:ln>
        </p:spPr>
      </p:pic>
      <p:pic>
        <p:nvPicPr>
          <p:cNvPr id="28" name="Google Shape;99;p14" descr="Organização Pan-americana de Saúde (OPAS) | Coronavírus">
            <a:extLst>
              <a:ext uri="{FF2B5EF4-FFF2-40B4-BE49-F238E27FC236}">
                <a16:creationId xmlns:a16="http://schemas.microsoft.com/office/drawing/2014/main" id="{6AA7D459-9773-4972-9480-F517105193A8}"/>
              </a:ext>
            </a:extLst>
          </p:cNvPr>
          <p:cNvPicPr preferRelativeResize="0"/>
          <p:nvPr/>
        </p:nvPicPr>
        <p:blipFill rotWithShape="1">
          <a:blip r:embed="rId9">
            <a:alphaModFix/>
          </a:blip>
          <a:srcRect/>
          <a:stretch/>
        </p:blipFill>
        <p:spPr>
          <a:xfrm>
            <a:off x="7323223" y="5255342"/>
            <a:ext cx="1567874" cy="1109844"/>
          </a:xfrm>
          <a:prstGeom prst="rect">
            <a:avLst/>
          </a:prstGeom>
          <a:noFill/>
          <a:ln>
            <a:noFill/>
          </a:ln>
        </p:spPr>
      </p:pic>
      <p:sp>
        <p:nvSpPr>
          <p:cNvPr id="26" name="CaixaDeTexto 25">
            <a:extLst>
              <a:ext uri="{FF2B5EF4-FFF2-40B4-BE49-F238E27FC236}">
                <a16:creationId xmlns:a16="http://schemas.microsoft.com/office/drawing/2014/main" id="{74EEC170-5052-4D68-B2D1-51374139C5A4}"/>
              </a:ext>
            </a:extLst>
          </p:cNvPr>
          <p:cNvSpPr txBox="1"/>
          <p:nvPr/>
        </p:nvSpPr>
        <p:spPr>
          <a:xfrm>
            <a:off x="899592" y="1791683"/>
            <a:ext cx="7769549" cy="3145476"/>
          </a:xfrm>
          <a:prstGeom prst="rect">
            <a:avLst/>
          </a:prstGeom>
          <a:noFill/>
        </p:spPr>
        <p:txBody>
          <a:bodyPr wrap="square">
            <a:spAutoFit/>
          </a:bodyPr>
          <a:lstStyle/>
          <a:p>
            <a:pPr marL="285750" indent="-285750" algn="l" rtl="0">
              <a:lnSpc>
                <a:spcPct val="90000"/>
              </a:lnSpc>
              <a:buClr>
                <a:schemeClr val="dk1"/>
              </a:buClr>
              <a:buSzPct val="100000"/>
              <a:buFont typeface="Wingdings" panose="05000000000000000000" pitchFamily="2" charset="2"/>
              <a:buChar char="ü"/>
            </a:pPr>
            <a:r>
              <a:rPr lang="pt-BR" sz="1600" dirty="0"/>
              <a:t>Avaliar a efetividade (redução do número de casos, do número de mortes, número de internações hospitalares)</a:t>
            </a:r>
          </a:p>
          <a:p>
            <a:pPr marL="285750" indent="-285750" algn="l" rtl="0">
              <a:lnSpc>
                <a:spcPct val="90000"/>
              </a:lnSpc>
              <a:spcBef>
                <a:spcPts val="750"/>
              </a:spcBef>
              <a:buClr>
                <a:schemeClr val="dk1"/>
              </a:buClr>
              <a:buSzPct val="100000"/>
              <a:buFont typeface="Wingdings" panose="05000000000000000000" pitchFamily="2" charset="2"/>
              <a:buChar char="ü"/>
            </a:pPr>
            <a:r>
              <a:rPr lang="pt-BR" sz="1600" dirty="0"/>
              <a:t>Caracterizar a resposta imune celular pela caracterização fenotípica de células T e B de memória e da produção de citocinas</a:t>
            </a:r>
          </a:p>
          <a:p>
            <a:pPr marL="285750" indent="-285750" algn="l" rtl="0">
              <a:lnSpc>
                <a:spcPct val="90000"/>
              </a:lnSpc>
              <a:spcBef>
                <a:spcPts val="750"/>
              </a:spcBef>
              <a:buClr>
                <a:schemeClr val="dk1"/>
              </a:buClr>
              <a:buSzPct val="100000"/>
              <a:buFont typeface="Wingdings" panose="05000000000000000000" pitchFamily="2" charset="2"/>
              <a:buChar char="ü"/>
            </a:pPr>
            <a:r>
              <a:rPr lang="pt-BR" sz="1600" dirty="0"/>
              <a:t>Caracterizar a resposta humoral por quantificação dos níveis de anticorpos IgG e neutralizantes e taxa de soro conversão</a:t>
            </a:r>
          </a:p>
          <a:p>
            <a:pPr marL="285750" indent="-285750" algn="l" rtl="0">
              <a:lnSpc>
                <a:spcPct val="90000"/>
              </a:lnSpc>
              <a:spcBef>
                <a:spcPts val="750"/>
              </a:spcBef>
              <a:buClr>
                <a:schemeClr val="dk1"/>
              </a:buClr>
              <a:buSzPct val="100000"/>
              <a:buFont typeface="Wingdings" panose="05000000000000000000" pitchFamily="2" charset="2"/>
              <a:buChar char="ü"/>
            </a:pPr>
            <a:r>
              <a:rPr lang="pt-BR" sz="1600" dirty="0"/>
              <a:t>Avaliar a duração da imunidade celular e humoral</a:t>
            </a:r>
          </a:p>
          <a:p>
            <a:pPr marL="285750" indent="-285750" algn="l" rtl="0">
              <a:lnSpc>
                <a:spcPct val="90000"/>
              </a:lnSpc>
              <a:spcBef>
                <a:spcPts val="750"/>
              </a:spcBef>
              <a:buClr>
                <a:schemeClr val="dk1"/>
              </a:buClr>
              <a:buSzPct val="100000"/>
              <a:buFont typeface="Wingdings" panose="05000000000000000000" pitchFamily="2" charset="2"/>
              <a:buChar char="ü"/>
            </a:pPr>
            <a:r>
              <a:rPr lang="pt-BR" sz="1600" dirty="0"/>
              <a:t>Comparar a resposta imune celular e humoral pós vacina, entre indivíduos com e sem infecção prévia por SARS-Cov2 confirmado por RT-PCR</a:t>
            </a:r>
          </a:p>
          <a:p>
            <a:pPr marL="285750" indent="-285750" algn="l" rtl="0">
              <a:lnSpc>
                <a:spcPct val="90000"/>
              </a:lnSpc>
              <a:spcBef>
                <a:spcPts val="750"/>
              </a:spcBef>
              <a:buClr>
                <a:schemeClr val="dk1"/>
              </a:buClr>
              <a:buSzPct val="100000"/>
              <a:buFont typeface="Wingdings" panose="05000000000000000000" pitchFamily="2" charset="2"/>
              <a:buChar char="ü"/>
            </a:pPr>
            <a:r>
              <a:rPr lang="pt-BR" sz="1600" dirty="0"/>
              <a:t>Avaliar ocorrência de casos novos por variantes do vírus, pós-vacina</a:t>
            </a:r>
          </a:p>
          <a:p>
            <a:pPr marL="285750" indent="-285750" algn="l" rtl="0">
              <a:lnSpc>
                <a:spcPct val="90000"/>
              </a:lnSpc>
              <a:spcBef>
                <a:spcPts val="750"/>
              </a:spcBef>
              <a:buClr>
                <a:schemeClr val="dk1"/>
              </a:buClr>
              <a:buSzPct val="100000"/>
              <a:buFont typeface="Wingdings" panose="05000000000000000000" pitchFamily="2" charset="2"/>
              <a:buChar char="ü"/>
            </a:pPr>
            <a:r>
              <a:rPr lang="pt-BR" sz="1600" dirty="0"/>
              <a:t>Avaliar a segurança por monitoramento dos eventos adversos pós-vacina.</a:t>
            </a:r>
          </a:p>
        </p:txBody>
      </p:sp>
      <p:sp>
        <p:nvSpPr>
          <p:cNvPr id="23" name="CaixaDeTexto 22">
            <a:extLst>
              <a:ext uri="{FF2B5EF4-FFF2-40B4-BE49-F238E27FC236}">
                <a16:creationId xmlns:a16="http://schemas.microsoft.com/office/drawing/2014/main" id="{314B975A-0448-4378-8EFC-E827DA8C9F3C}"/>
              </a:ext>
            </a:extLst>
          </p:cNvPr>
          <p:cNvSpPr txBox="1"/>
          <p:nvPr/>
        </p:nvSpPr>
        <p:spPr>
          <a:xfrm>
            <a:off x="1115616" y="1264671"/>
            <a:ext cx="4572000" cy="369332"/>
          </a:xfrm>
          <a:prstGeom prst="rect">
            <a:avLst/>
          </a:prstGeom>
          <a:noFill/>
        </p:spPr>
        <p:txBody>
          <a:bodyPr wrap="square">
            <a:spAutoFit/>
          </a:bodyPr>
          <a:lstStyle/>
          <a:p>
            <a:pPr marL="285750" indent="-285750">
              <a:buFont typeface="Wingdings" panose="05000000000000000000" pitchFamily="2" charset="2"/>
              <a:buChar char="§"/>
            </a:pPr>
            <a:r>
              <a:rPr lang="en-US" b="1" dirty="0">
                <a:solidFill>
                  <a:srgbClr val="0070C0"/>
                </a:solidFill>
              </a:rPr>
              <a:t>OBJETIVOS ESPECÍFICOS</a:t>
            </a:r>
            <a:endParaRPr lang="pt-BR" dirty="0">
              <a:solidFill>
                <a:srgbClr val="0070C0"/>
              </a:solidFill>
            </a:endParaRPr>
          </a:p>
        </p:txBody>
      </p:sp>
    </p:spTree>
    <p:extLst>
      <p:ext uri="{BB962C8B-B14F-4D97-AF65-F5344CB8AC3E}">
        <p14:creationId xmlns:p14="http://schemas.microsoft.com/office/powerpoint/2010/main" val="20791722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sp>
        <p:nvSpPr>
          <p:cNvPr id="26" name="CaixaDeTexto 25">
            <a:extLst>
              <a:ext uri="{FF2B5EF4-FFF2-40B4-BE49-F238E27FC236}">
                <a16:creationId xmlns:a16="http://schemas.microsoft.com/office/drawing/2014/main" id="{74EEC170-5052-4D68-B2D1-51374139C5A4}"/>
              </a:ext>
            </a:extLst>
          </p:cNvPr>
          <p:cNvSpPr txBox="1"/>
          <p:nvPr/>
        </p:nvSpPr>
        <p:spPr>
          <a:xfrm>
            <a:off x="852953" y="1587859"/>
            <a:ext cx="7769549" cy="535531"/>
          </a:xfrm>
          <a:prstGeom prst="rect">
            <a:avLst/>
          </a:prstGeom>
          <a:noFill/>
        </p:spPr>
        <p:txBody>
          <a:bodyPr wrap="square">
            <a:spAutoFit/>
          </a:bodyPr>
          <a:lstStyle/>
          <a:p>
            <a:pPr marL="285750" indent="-285750" algn="l" rtl="0">
              <a:lnSpc>
                <a:spcPct val="90000"/>
              </a:lnSpc>
              <a:buClr>
                <a:schemeClr val="dk1"/>
              </a:buClr>
              <a:buSzPct val="100000"/>
              <a:buFont typeface="Wingdings" panose="05000000000000000000" pitchFamily="2" charset="2"/>
              <a:buChar char="ü"/>
            </a:pPr>
            <a:r>
              <a:rPr lang="en-US" sz="1600" dirty="0" err="1"/>
              <a:t>Delineamento</a:t>
            </a:r>
            <a:r>
              <a:rPr lang="en-US" sz="1600" dirty="0"/>
              <a:t> do </a:t>
            </a:r>
            <a:r>
              <a:rPr lang="en-US" sz="1600" dirty="0" err="1"/>
              <a:t>Estudo</a:t>
            </a:r>
            <a:r>
              <a:rPr lang="en-US" sz="1600" dirty="0"/>
              <a:t>: </a:t>
            </a:r>
            <a:r>
              <a:rPr lang="en-US" sz="1600" dirty="0" err="1"/>
              <a:t>Ensaio</a:t>
            </a:r>
            <a:r>
              <a:rPr lang="en-US" sz="1600" dirty="0"/>
              <a:t> </a:t>
            </a:r>
            <a:r>
              <a:rPr lang="en-US" sz="1600" dirty="0" err="1"/>
              <a:t>clínico</a:t>
            </a:r>
            <a:r>
              <a:rPr lang="en-US" sz="1600" dirty="0"/>
              <a:t> </a:t>
            </a:r>
            <a:r>
              <a:rPr lang="en-US" sz="1600" dirty="0" err="1"/>
              <a:t>fase</a:t>
            </a:r>
            <a:r>
              <a:rPr lang="en-US" sz="1600" dirty="0"/>
              <a:t> III (</a:t>
            </a:r>
            <a:r>
              <a:rPr lang="en-US" sz="1600" dirty="0" err="1"/>
              <a:t>estudo</a:t>
            </a:r>
            <a:r>
              <a:rPr lang="en-US" sz="1600" dirty="0"/>
              <a:t> de </a:t>
            </a:r>
            <a:r>
              <a:rPr lang="en-US" sz="1600" dirty="0" err="1"/>
              <a:t>intervenção</a:t>
            </a:r>
            <a:r>
              <a:rPr lang="en-US" sz="1600" dirty="0"/>
              <a:t> com </a:t>
            </a:r>
            <a:r>
              <a:rPr lang="en-US" sz="1600" b="1" dirty="0" err="1"/>
              <a:t>grupos</a:t>
            </a:r>
            <a:r>
              <a:rPr lang="en-US" sz="1600" b="1" dirty="0"/>
              <a:t> de </a:t>
            </a:r>
            <a:r>
              <a:rPr lang="en-US" sz="1600" b="1" dirty="0" err="1"/>
              <a:t>comparação</a:t>
            </a:r>
            <a:r>
              <a:rPr lang="en-US" sz="1600" b="1" dirty="0"/>
              <a:t> </a:t>
            </a:r>
            <a:r>
              <a:rPr lang="en-US" sz="1600" b="1" dirty="0" err="1"/>
              <a:t>externo</a:t>
            </a:r>
            <a:r>
              <a:rPr lang="en-US" sz="1600" b="1" dirty="0"/>
              <a:t> e </a:t>
            </a:r>
            <a:r>
              <a:rPr lang="en-US" sz="1600" b="1" dirty="0" err="1"/>
              <a:t>interno</a:t>
            </a:r>
            <a:r>
              <a:rPr lang="en-US" sz="1600" dirty="0"/>
              <a:t>)</a:t>
            </a:r>
            <a:endParaRPr lang="pt-BR" sz="1600" dirty="0"/>
          </a:p>
        </p:txBody>
      </p:sp>
      <p:sp>
        <p:nvSpPr>
          <p:cNvPr id="23" name="CaixaDeTexto 22">
            <a:extLst>
              <a:ext uri="{FF2B5EF4-FFF2-40B4-BE49-F238E27FC236}">
                <a16:creationId xmlns:a16="http://schemas.microsoft.com/office/drawing/2014/main" id="{314B975A-0448-4378-8EFC-E827DA8C9F3C}"/>
              </a:ext>
            </a:extLst>
          </p:cNvPr>
          <p:cNvSpPr txBox="1"/>
          <p:nvPr/>
        </p:nvSpPr>
        <p:spPr>
          <a:xfrm>
            <a:off x="1143020" y="1087765"/>
            <a:ext cx="4572000" cy="369332"/>
          </a:xfrm>
          <a:prstGeom prst="rect">
            <a:avLst/>
          </a:prstGeom>
          <a:noFill/>
        </p:spPr>
        <p:txBody>
          <a:bodyPr wrap="square">
            <a:spAutoFit/>
          </a:bodyPr>
          <a:lstStyle/>
          <a:p>
            <a:pPr marL="285750" indent="-285750">
              <a:buFont typeface="Wingdings" panose="05000000000000000000" pitchFamily="2" charset="2"/>
              <a:buChar char="§"/>
            </a:pPr>
            <a:r>
              <a:rPr lang="en-US" sz="1800" b="1" dirty="0">
                <a:solidFill>
                  <a:srgbClr val="0070C0"/>
                </a:solidFill>
              </a:rPr>
              <a:t>MÉTODOS</a:t>
            </a:r>
            <a:endParaRPr lang="pt-BR" dirty="0">
              <a:solidFill>
                <a:srgbClr val="0070C0"/>
              </a:solidFill>
            </a:endParaRPr>
          </a:p>
        </p:txBody>
      </p:sp>
      <p:grpSp>
        <p:nvGrpSpPr>
          <p:cNvPr id="29" name="Google Shape;144;p19">
            <a:extLst>
              <a:ext uri="{FF2B5EF4-FFF2-40B4-BE49-F238E27FC236}">
                <a16:creationId xmlns:a16="http://schemas.microsoft.com/office/drawing/2014/main" id="{8AC80B24-AEE4-4EBD-A1EF-AA7B726ACD7A}"/>
              </a:ext>
            </a:extLst>
          </p:cNvPr>
          <p:cNvGrpSpPr/>
          <p:nvPr/>
        </p:nvGrpSpPr>
        <p:grpSpPr>
          <a:xfrm>
            <a:off x="1472830" y="2370120"/>
            <a:ext cx="6196899" cy="1414520"/>
            <a:chOff x="2583" y="230037"/>
            <a:chExt cx="8262532" cy="1886026"/>
          </a:xfrm>
        </p:grpSpPr>
        <p:sp>
          <p:nvSpPr>
            <p:cNvPr id="30" name="Google Shape;145;p19">
              <a:extLst>
                <a:ext uri="{FF2B5EF4-FFF2-40B4-BE49-F238E27FC236}">
                  <a16:creationId xmlns:a16="http://schemas.microsoft.com/office/drawing/2014/main" id="{75F509FE-309B-46F2-937F-D0126CD914EE}"/>
                </a:ext>
              </a:extLst>
            </p:cNvPr>
            <p:cNvSpPr/>
            <p:nvPr/>
          </p:nvSpPr>
          <p:spPr>
            <a:xfrm>
              <a:off x="2583" y="230037"/>
              <a:ext cx="2519064" cy="1007625"/>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31" name="Google Shape;146;p19">
              <a:extLst>
                <a:ext uri="{FF2B5EF4-FFF2-40B4-BE49-F238E27FC236}">
                  <a16:creationId xmlns:a16="http://schemas.microsoft.com/office/drawing/2014/main" id="{35C0F518-915B-4BDD-A77D-0693D4DB9FB7}"/>
                </a:ext>
              </a:extLst>
            </p:cNvPr>
            <p:cNvSpPr txBox="1"/>
            <p:nvPr/>
          </p:nvSpPr>
          <p:spPr>
            <a:xfrm>
              <a:off x="2583" y="230037"/>
              <a:ext cx="2519064" cy="1007625"/>
            </a:xfrm>
            <a:prstGeom prst="rect">
              <a:avLst/>
            </a:prstGeom>
            <a:noFill/>
            <a:ln>
              <a:noFill/>
            </a:ln>
          </p:spPr>
          <p:txBody>
            <a:bodyPr spcFirstLastPara="1" wrap="square" lIns="106669" tIns="60956" rIns="106669" bIns="60956" anchor="ctr" anchorCtr="0">
              <a:noAutofit/>
            </a:bodyPr>
            <a:lstStyle/>
            <a:p>
              <a:pPr algn="ctr">
                <a:lnSpc>
                  <a:spcPct val="90000"/>
                </a:lnSpc>
                <a:buClr>
                  <a:schemeClr val="lt1"/>
                </a:buClr>
                <a:buSzPts val="2000"/>
              </a:pPr>
              <a:r>
                <a:rPr lang="en-US" sz="1500" b="1">
                  <a:solidFill>
                    <a:schemeClr val="lt1"/>
                  </a:solidFill>
                  <a:latin typeface="Calibri"/>
                  <a:ea typeface="Calibri"/>
                  <a:cs typeface="Calibri"/>
                  <a:sym typeface="Calibri"/>
                </a:rPr>
                <a:t>Trabalhadores HUCAM-UFES/EBSERH</a:t>
              </a:r>
              <a:endParaRPr sz="1350"/>
            </a:p>
          </p:txBody>
        </p:sp>
        <p:sp>
          <p:nvSpPr>
            <p:cNvPr id="32" name="Google Shape;147;p19">
              <a:extLst>
                <a:ext uri="{FF2B5EF4-FFF2-40B4-BE49-F238E27FC236}">
                  <a16:creationId xmlns:a16="http://schemas.microsoft.com/office/drawing/2014/main" id="{06EB6333-16D4-4130-B954-C2DE80736688}"/>
                </a:ext>
              </a:extLst>
            </p:cNvPr>
            <p:cNvSpPr/>
            <p:nvPr/>
          </p:nvSpPr>
          <p:spPr>
            <a:xfrm>
              <a:off x="2583" y="1237663"/>
              <a:ext cx="2519064" cy="878400"/>
            </a:xfrm>
            <a:prstGeom prst="rect">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33" name="Google Shape;148;p19">
              <a:extLst>
                <a:ext uri="{FF2B5EF4-FFF2-40B4-BE49-F238E27FC236}">
                  <a16:creationId xmlns:a16="http://schemas.microsoft.com/office/drawing/2014/main" id="{EF9EB2F3-6716-488D-9155-777F704E05F7}"/>
                </a:ext>
              </a:extLst>
            </p:cNvPr>
            <p:cNvSpPr txBox="1"/>
            <p:nvPr/>
          </p:nvSpPr>
          <p:spPr>
            <a:xfrm>
              <a:off x="2583" y="1237663"/>
              <a:ext cx="2519064" cy="878400"/>
            </a:xfrm>
            <a:prstGeom prst="rect">
              <a:avLst/>
            </a:prstGeom>
            <a:noFill/>
            <a:ln>
              <a:noFill/>
            </a:ln>
          </p:spPr>
          <p:txBody>
            <a:bodyPr spcFirstLastPara="1" wrap="square" lIns="80006" tIns="80006" rIns="106669" bIns="120000" anchor="t" anchorCtr="0">
              <a:noAutofit/>
            </a:bodyPr>
            <a:lstStyle/>
            <a:p>
              <a:pPr marL="171450" lvl="1" indent="-171450">
                <a:lnSpc>
                  <a:spcPct val="90000"/>
                </a:lnSpc>
                <a:buClr>
                  <a:schemeClr val="dk1"/>
                </a:buClr>
                <a:buSzPts val="2000"/>
                <a:buFont typeface="Calibri"/>
                <a:buChar char="•"/>
              </a:pPr>
              <a:r>
                <a:rPr lang="en-US" sz="1500" dirty="0" err="1">
                  <a:solidFill>
                    <a:schemeClr val="dk1"/>
                  </a:solidFill>
                  <a:latin typeface="Calibri"/>
                  <a:ea typeface="Calibri"/>
                  <a:cs typeface="Calibri"/>
                  <a:sym typeface="Calibri"/>
                </a:rPr>
                <a:t>Eficácia</a:t>
              </a:r>
              <a:endParaRPr sz="1500" dirty="0">
                <a:solidFill>
                  <a:schemeClr val="dk1"/>
                </a:solidFill>
                <a:latin typeface="Calibri"/>
                <a:ea typeface="Calibri"/>
                <a:cs typeface="Calibri"/>
                <a:sym typeface="Calibri"/>
              </a:endParaRPr>
            </a:p>
            <a:p>
              <a:pPr marL="171450" lvl="1" indent="-171450">
                <a:lnSpc>
                  <a:spcPct val="90000"/>
                </a:lnSpc>
                <a:spcBef>
                  <a:spcPts val="225"/>
                </a:spcBef>
                <a:buClr>
                  <a:schemeClr val="dk1"/>
                </a:buClr>
                <a:buSzPts val="2000"/>
                <a:buFont typeface="Calibri"/>
                <a:buChar char="•"/>
              </a:pPr>
              <a:r>
                <a:rPr lang="en-US" sz="1500" dirty="0" err="1">
                  <a:solidFill>
                    <a:schemeClr val="dk1"/>
                  </a:solidFill>
                  <a:latin typeface="Calibri"/>
                  <a:ea typeface="Calibri"/>
                  <a:cs typeface="Calibri"/>
                  <a:sym typeface="Calibri"/>
                </a:rPr>
                <a:t>Segurança</a:t>
              </a:r>
              <a:endParaRPr sz="1500" dirty="0">
                <a:solidFill>
                  <a:schemeClr val="dk1"/>
                </a:solidFill>
                <a:latin typeface="Calibri"/>
                <a:ea typeface="Calibri"/>
                <a:cs typeface="Calibri"/>
                <a:sym typeface="Calibri"/>
              </a:endParaRPr>
            </a:p>
          </p:txBody>
        </p:sp>
        <p:sp>
          <p:nvSpPr>
            <p:cNvPr id="34" name="Google Shape;149;p19">
              <a:extLst>
                <a:ext uri="{FF2B5EF4-FFF2-40B4-BE49-F238E27FC236}">
                  <a16:creationId xmlns:a16="http://schemas.microsoft.com/office/drawing/2014/main" id="{C8DB1428-8DE0-486A-BC1D-E8B69E0C5584}"/>
                </a:ext>
              </a:extLst>
            </p:cNvPr>
            <p:cNvSpPr/>
            <p:nvPr/>
          </p:nvSpPr>
          <p:spPr>
            <a:xfrm>
              <a:off x="2874317" y="230037"/>
              <a:ext cx="2519064" cy="1007625"/>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35" name="Google Shape;150;p19">
              <a:extLst>
                <a:ext uri="{FF2B5EF4-FFF2-40B4-BE49-F238E27FC236}">
                  <a16:creationId xmlns:a16="http://schemas.microsoft.com/office/drawing/2014/main" id="{D923AC1D-ACD6-4230-8026-DDFD43CDB18C}"/>
                </a:ext>
              </a:extLst>
            </p:cNvPr>
            <p:cNvSpPr txBox="1"/>
            <p:nvPr/>
          </p:nvSpPr>
          <p:spPr>
            <a:xfrm>
              <a:off x="2874317" y="230037"/>
              <a:ext cx="2519064" cy="1007625"/>
            </a:xfrm>
            <a:prstGeom prst="rect">
              <a:avLst/>
            </a:prstGeom>
            <a:noFill/>
            <a:ln>
              <a:noFill/>
            </a:ln>
          </p:spPr>
          <p:txBody>
            <a:bodyPr spcFirstLastPara="1" wrap="square" lIns="106669" tIns="60956" rIns="106669" bIns="60956" anchor="ctr" anchorCtr="0">
              <a:noAutofit/>
            </a:bodyPr>
            <a:lstStyle/>
            <a:p>
              <a:pPr algn="ctr">
                <a:lnSpc>
                  <a:spcPct val="90000"/>
                </a:lnSpc>
                <a:buClr>
                  <a:schemeClr val="lt1"/>
                </a:buClr>
                <a:buSzPts val="2000"/>
              </a:pPr>
              <a:r>
                <a:rPr lang="en-US" sz="1500" b="1">
                  <a:solidFill>
                    <a:schemeClr val="lt1"/>
                  </a:solidFill>
                  <a:latin typeface="Calibri"/>
                  <a:ea typeface="Calibri"/>
                  <a:cs typeface="Calibri"/>
                  <a:sym typeface="Calibri"/>
                </a:rPr>
                <a:t>Guarapari e outros</a:t>
              </a:r>
              <a:endParaRPr sz="1350"/>
            </a:p>
          </p:txBody>
        </p:sp>
        <p:sp>
          <p:nvSpPr>
            <p:cNvPr id="36" name="Google Shape;151;p19">
              <a:extLst>
                <a:ext uri="{FF2B5EF4-FFF2-40B4-BE49-F238E27FC236}">
                  <a16:creationId xmlns:a16="http://schemas.microsoft.com/office/drawing/2014/main" id="{58100F49-5F01-4A90-8082-2760D790DAC2}"/>
                </a:ext>
              </a:extLst>
            </p:cNvPr>
            <p:cNvSpPr/>
            <p:nvPr/>
          </p:nvSpPr>
          <p:spPr>
            <a:xfrm>
              <a:off x="2874317" y="1237663"/>
              <a:ext cx="2519064" cy="878400"/>
            </a:xfrm>
            <a:prstGeom prst="rect">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37" name="Google Shape;152;p19">
              <a:extLst>
                <a:ext uri="{FF2B5EF4-FFF2-40B4-BE49-F238E27FC236}">
                  <a16:creationId xmlns:a16="http://schemas.microsoft.com/office/drawing/2014/main" id="{DD366D0F-ECDD-4709-BE85-41B6E9C273FA}"/>
                </a:ext>
              </a:extLst>
            </p:cNvPr>
            <p:cNvSpPr txBox="1"/>
            <p:nvPr/>
          </p:nvSpPr>
          <p:spPr>
            <a:xfrm>
              <a:off x="2874317" y="1237663"/>
              <a:ext cx="2519064" cy="878400"/>
            </a:xfrm>
            <a:prstGeom prst="rect">
              <a:avLst/>
            </a:prstGeom>
            <a:noFill/>
            <a:ln>
              <a:noFill/>
            </a:ln>
          </p:spPr>
          <p:txBody>
            <a:bodyPr spcFirstLastPara="1" wrap="square" lIns="80006" tIns="80006" rIns="106669" bIns="120000" anchor="t" anchorCtr="0">
              <a:noAutofit/>
            </a:bodyPr>
            <a:lstStyle/>
            <a:p>
              <a:pPr marL="171450" lvl="1" indent="-171450">
                <a:lnSpc>
                  <a:spcPct val="90000"/>
                </a:lnSpc>
                <a:buClr>
                  <a:schemeClr val="dk1"/>
                </a:buClr>
                <a:buSzPts val="2000"/>
                <a:buFont typeface="Calibri"/>
                <a:buChar char="•"/>
              </a:pPr>
              <a:r>
                <a:rPr lang="en-US" sz="1500">
                  <a:solidFill>
                    <a:schemeClr val="dk1"/>
                  </a:solidFill>
                  <a:latin typeface="Calibri"/>
                  <a:ea typeface="Calibri"/>
                  <a:cs typeface="Calibri"/>
                  <a:sym typeface="Calibri"/>
                </a:rPr>
                <a:t>Efetividade</a:t>
              </a:r>
              <a:endParaRPr sz="1500">
                <a:solidFill>
                  <a:schemeClr val="dk1"/>
                </a:solidFill>
                <a:latin typeface="Calibri"/>
                <a:ea typeface="Calibri"/>
                <a:cs typeface="Calibri"/>
                <a:sym typeface="Calibri"/>
              </a:endParaRPr>
            </a:p>
          </p:txBody>
        </p:sp>
        <p:sp>
          <p:nvSpPr>
            <p:cNvPr id="38" name="Google Shape;153;p19">
              <a:extLst>
                <a:ext uri="{FF2B5EF4-FFF2-40B4-BE49-F238E27FC236}">
                  <a16:creationId xmlns:a16="http://schemas.microsoft.com/office/drawing/2014/main" id="{490A22FA-F0C8-4C22-863B-BAAEBC7F6D02}"/>
                </a:ext>
              </a:extLst>
            </p:cNvPr>
            <p:cNvSpPr/>
            <p:nvPr/>
          </p:nvSpPr>
          <p:spPr>
            <a:xfrm>
              <a:off x="5746051" y="230037"/>
              <a:ext cx="2519064" cy="1007625"/>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39" name="Google Shape;154;p19">
              <a:extLst>
                <a:ext uri="{FF2B5EF4-FFF2-40B4-BE49-F238E27FC236}">
                  <a16:creationId xmlns:a16="http://schemas.microsoft.com/office/drawing/2014/main" id="{D022A2E9-4299-4A98-881F-B87C497F8E80}"/>
                </a:ext>
              </a:extLst>
            </p:cNvPr>
            <p:cNvSpPr txBox="1"/>
            <p:nvPr/>
          </p:nvSpPr>
          <p:spPr>
            <a:xfrm>
              <a:off x="5746051" y="230037"/>
              <a:ext cx="2519064" cy="1007625"/>
            </a:xfrm>
            <a:prstGeom prst="rect">
              <a:avLst/>
            </a:prstGeom>
            <a:noFill/>
            <a:ln>
              <a:noFill/>
            </a:ln>
          </p:spPr>
          <p:txBody>
            <a:bodyPr spcFirstLastPara="1" wrap="square" lIns="106669" tIns="60956" rIns="106669" bIns="60956" anchor="ctr" anchorCtr="0">
              <a:noAutofit/>
            </a:bodyPr>
            <a:lstStyle/>
            <a:p>
              <a:pPr algn="ctr">
                <a:lnSpc>
                  <a:spcPct val="90000"/>
                </a:lnSpc>
                <a:buClr>
                  <a:schemeClr val="lt1"/>
                </a:buClr>
                <a:buSzPts val="2000"/>
              </a:pPr>
              <a:r>
                <a:rPr lang="en-US" sz="1500" b="1">
                  <a:solidFill>
                    <a:schemeClr val="lt1"/>
                  </a:solidFill>
                  <a:latin typeface="Calibri"/>
                  <a:ea typeface="Calibri"/>
                  <a:cs typeface="Calibri"/>
                  <a:sym typeface="Calibri"/>
                </a:rPr>
                <a:t>Viana Dose Padrão</a:t>
              </a:r>
              <a:endParaRPr sz="1500" b="1">
                <a:solidFill>
                  <a:schemeClr val="lt1"/>
                </a:solidFill>
                <a:latin typeface="Calibri"/>
                <a:ea typeface="Calibri"/>
                <a:cs typeface="Calibri"/>
                <a:sym typeface="Calibri"/>
              </a:endParaRPr>
            </a:p>
          </p:txBody>
        </p:sp>
        <p:sp>
          <p:nvSpPr>
            <p:cNvPr id="40" name="Google Shape;155;p19">
              <a:extLst>
                <a:ext uri="{FF2B5EF4-FFF2-40B4-BE49-F238E27FC236}">
                  <a16:creationId xmlns:a16="http://schemas.microsoft.com/office/drawing/2014/main" id="{239885A8-27A0-42DC-9498-705F5986AD3C}"/>
                </a:ext>
              </a:extLst>
            </p:cNvPr>
            <p:cNvSpPr/>
            <p:nvPr/>
          </p:nvSpPr>
          <p:spPr>
            <a:xfrm>
              <a:off x="5746051" y="1237663"/>
              <a:ext cx="2519064" cy="878400"/>
            </a:xfrm>
            <a:prstGeom prst="rect">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41" name="Google Shape;156;p19">
              <a:extLst>
                <a:ext uri="{FF2B5EF4-FFF2-40B4-BE49-F238E27FC236}">
                  <a16:creationId xmlns:a16="http://schemas.microsoft.com/office/drawing/2014/main" id="{D0280E96-DAA1-4C9B-B8D7-5663D4D1B2E8}"/>
                </a:ext>
              </a:extLst>
            </p:cNvPr>
            <p:cNvSpPr txBox="1"/>
            <p:nvPr/>
          </p:nvSpPr>
          <p:spPr>
            <a:xfrm>
              <a:off x="5746051" y="1237663"/>
              <a:ext cx="2519064" cy="878400"/>
            </a:xfrm>
            <a:prstGeom prst="rect">
              <a:avLst/>
            </a:prstGeom>
            <a:noFill/>
            <a:ln>
              <a:noFill/>
            </a:ln>
          </p:spPr>
          <p:txBody>
            <a:bodyPr spcFirstLastPara="1" wrap="square" lIns="80006" tIns="80006" rIns="106669" bIns="120000" anchor="t" anchorCtr="0">
              <a:noAutofit/>
            </a:bodyPr>
            <a:lstStyle/>
            <a:p>
              <a:pPr marL="171450" lvl="1" indent="-171450">
                <a:lnSpc>
                  <a:spcPct val="90000"/>
                </a:lnSpc>
                <a:buClr>
                  <a:schemeClr val="dk1"/>
                </a:buClr>
                <a:buSzPts val="2000"/>
                <a:buFont typeface="Calibri"/>
                <a:buChar char="•"/>
              </a:pPr>
              <a:r>
                <a:rPr lang="en-US" sz="1500">
                  <a:solidFill>
                    <a:schemeClr val="dk1"/>
                  </a:solidFill>
                  <a:latin typeface="Calibri"/>
                  <a:ea typeface="Calibri"/>
                  <a:cs typeface="Calibri"/>
                  <a:sym typeface="Calibri"/>
                </a:rPr>
                <a:t>Efetividade</a:t>
              </a:r>
              <a:endParaRPr sz="1500">
                <a:solidFill>
                  <a:schemeClr val="dk1"/>
                </a:solidFill>
                <a:latin typeface="Calibri"/>
                <a:ea typeface="Calibri"/>
                <a:cs typeface="Calibri"/>
                <a:sym typeface="Calibri"/>
              </a:endParaRPr>
            </a:p>
            <a:p>
              <a:pPr marL="171450" lvl="1" indent="-171450">
                <a:lnSpc>
                  <a:spcPct val="90000"/>
                </a:lnSpc>
                <a:spcBef>
                  <a:spcPts val="225"/>
                </a:spcBef>
                <a:buClr>
                  <a:schemeClr val="dk1"/>
                </a:buClr>
                <a:buSzPts val="2000"/>
                <a:buFont typeface="Calibri"/>
                <a:buChar char="•"/>
              </a:pPr>
              <a:r>
                <a:rPr lang="en-US" sz="1500">
                  <a:solidFill>
                    <a:schemeClr val="dk1"/>
                  </a:solidFill>
                  <a:latin typeface="Calibri"/>
                  <a:ea typeface="Calibri"/>
                  <a:cs typeface="Calibri"/>
                  <a:sym typeface="Calibri"/>
                </a:rPr>
                <a:t>Segurança</a:t>
              </a:r>
              <a:endParaRPr sz="1500">
                <a:solidFill>
                  <a:schemeClr val="dk1"/>
                </a:solidFill>
                <a:latin typeface="Calibri"/>
                <a:ea typeface="Calibri"/>
                <a:cs typeface="Calibri"/>
                <a:sym typeface="Calibri"/>
              </a:endParaRPr>
            </a:p>
          </p:txBody>
        </p:sp>
      </p:grpSp>
      <p:sp>
        <p:nvSpPr>
          <p:cNvPr id="42" name="CaixaDeTexto 41">
            <a:extLst>
              <a:ext uri="{FF2B5EF4-FFF2-40B4-BE49-F238E27FC236}">
                <a16:creationId xmlns:a16="http://schemas.microsoft.com/office/drawing/2014/main" id="{8DAC83C6-31E1-4C35-98FE-FDB25AC0826B}"/>
              </a:ext>
            </a:extLst>
          </p:cNvPr>
          <p:cNvSpPr txBox="1"/>
          <p:nvPr/>
        </p:nvSpPr>
        <p:spPr>
          <a:xfrm>
            <a:off x="852953" y="3964166"/>
            <a:ext cx="7365631" cy="646331"/>
          </a:xfrm>
          <a:prstGeom prst="rect">
            <a:avLst/>
          </a:prstGeom>
          <a:noFill/>
        </p:spPr>
        <p:txBody>
          <a:bodyPr wrap="square">
            <a:spAutoFit/>
          </a:bodyPr>
          <a:lstStyle/>
          <a:p>
            <a:r>
              <a:rPr lang="pt-BR" b="1" dirty="0">
                <a:solidFill>
                  <a:schemeClr val="dk1"/>
                </a:solidFill>
                <a:latin typeface="Calibri"/>
                <a:ea typeface="Calibri"/>
                <a:cs typeface="Calibri"/>
                <a:sym typeface="Calibri"/>
              </a:rPr>
              <a:t>Desfecho principal </a:t>
            </a:r>
            <a:r>
              <a:rPr lang="pt-BR" dirty="0">
                <a:solidFill>
                  <a:schemeClr val="dk1"/>
                </a:solidFill>
                <a:latin typeface="Calibri"/>
                <a:ea typeface="Calibri"/>
                <a:cs typeface="Calibri"/>
                <a:sym typeface="Calibri"/>
              </a:rPr>
              <a:t>= Incidência do número de casos ponderado pelo tempo de proteção, 14 dias após a segunda dose. </a:t>
            </a:r>
            <a:endParaRPr lang="pt-BR" sz="1350" dirty="0"/>
          </a:p>
        </p:txBody>
      </p:sp>
      <p:sp>
        <p:nvSpPr>
          <p:cNvPr id="43" name="CaixaDeTexto 42">
            <a:extLst>
              <a:ext uri="{FF2B5EF4-FFF2-40B4-BE49-F238E27FC236}">
                <a16:creationId xmlns:a16="http://schemas.microsoft.com/office/drawing/2014/main" id="{84B6D083-D410-44C1-8B9E-9D1CFD5D27C2}"/>
              </a:ext>
            </a:extLst>
          </p:cNvPr>
          <p:cNvSpPr txBox="1"/>
          <p:nvPr/>
        </p:nvSpPr>
        <p:spPr>
          <a:xfrm>
            <a:off x="852953" y="4643937"/>
            <a:ext cx="6816776" cy="369332"/>
          </a:xfrm>
          <a:prstGeom prst="rect">
            <a:avLst/>
          </a:prstGeom>
          <a:noFill/>
        </p:spPr>
        <p:txBody>
          <a:bodyPr wrap="square">
            <a:spAutoFit/>
          </a:bodyPr>
          <a:lstStyle/>
          <a:p>
            <a:r>
              <a:rPr lang="pt-BR" sz="1800" dirty="0">
                <a:solidFill>
                  <a:schemeClr val="dk1"/>
                </a:solidFill>
                <a:latin typeface="Calibri"/>
                <a:ea typeface="Calibri"/>
                <a:cs typeface="Calibri"/>
                <a:sym typeface="Calibri"/>
              </a:rPr>
              <a:t>População de 18-49 anos em todos os grupos de comparação.</a:t>
            </a:r>
            <a:endParaRPr lang="pt-BR" sz="1800" dirty="0"/>
          </a:p>
        </p:txBody>
      </p:sp>
      <p:pic>
        <p:nvPicPr>
          <p:cNvPr id="44" name="Google Shape;158;p19">
            <a:extLst>
              <a:ext uri="{FF2B5EF4-FFF2-40B4-BE49-F238E27FC236}">
                <a16:creationId xmlns:a16="http://schemas.microsoft.com/office/drawing/2014/main" id="{E1E2D3D5-8F42-4E5C-A245-9307E333F174}"/>
              </a:ext>
            </a:extLst>
          </p:cNvPr>
          <p:cNvPicPr preferRelativeResize="0"/>
          <p:nvPr/>
        </p:nvPicPr>
        <p:blipFill rotWithShape="1">
          <a:blip r:embed="rId3">
            <a:alphaModFix/>
          </a:blip>
          <a:srcRect/>
          <a:stretch/>
        </p:blipFill>
        <p:spPr>
          <a:xfrm>
            <a:off x="2040534" y="5163229"/>
            <a:ext cx="2643188" cy="1290857"/>
          </a:xfrm>
          <a:prstGeom prst="rect">
            <a:avLst/>
          </a:prstGeom>
          <a:noFill/>
          <a:ln>
            <a:noFill/>
          </a:ln>
        </p:spPr>
      </p:pic>
      <p:sp>
        <p:nvSpPr>
          <p:cNvPr id="45" name="CaixaDeTexto 44">
            <a:extLst>
              <a:ext uri="{FF2B5EF4-FFF2-40B4-BE49-F238E27FC236}">
                <a16:creationId xmlns:a16="http://schemas.microsoft.com/office/drawing/2014/main" id="{7FD166F8-250B-4541-AB03-7687E4C747BC}"/>
              </a:ext>
            </a:extLst>
          </p:cNvPr>
          <p:cNvSpPr txBox="1"/>
          <p:nvPr/>
        </p:nvSpPr>
        <p:spPr>
          <a:xfrm>
            <a:off x="5076056" y="5205263"/>
            <a:ext cx="2880320" cy="1200329"/>
          </a:xfrm>
          <a:prstGeom prst="rect">
            <a:avLst/>
          </a:prstGeom>
          <a:noFill/>
        </p:spPr>
        <p:txBody>
          <a:bodyPr wrap="square">
            <a:spAutoFit/>
          </a:bodyPr>
          <a:lstStyle/>
          <a:p>
            <a:r>
              <a:rPr lang="pt-BR" sz="1800" dirty="0">
                <a:solidFill>
                  <a:schemeClr val="dk1"/>
                </a:solidFill>
                <a:latin typeface="Calibri"/>
                <a:ea typeface="Calibri"/>
                <a:cs typeface="Calibri"/>
                <a:sym typeface="Calibri"/>
              </a:rPr>
              <a:t>18-19 anos = 1.718</a:t>
            </a:r>
            <a:endParaRPr lang="pt-BR" sz="1800" dirty="0"/>
          </a:p>
          <a:p>
            <a:r>
              <a:rPr lang="pt-BR" sz="1800" dirty="0">
                <a:solidFill>
                  <a:schemeClr val="dk1"/>
                </a:solidFill>
                <a:latin typeface="Calibri"/>
                <a:ea typeface="Calibri"/>
                <a:cs typeface="Calibri"/>
                <a:sym typeface="Calibri"/>
              </a:rPr>
              <a:t>20-29 anos = 10.338</a:t>
            </a:r>
            <a:endParaRPr lang="pt-BR" sz="1800" dirty="0"/>
          </a:p>
          <a:p>
            <a:r>
              <a:rPr lang="pt-BR" sz="1800" dirty="0">
                <a:solidFill>
                  <a:schemeClr val="dk1"/>
                </a:solidFill>
                <a:latin typeface="Calibri"/>
                <a:ea typeface="Calibri"/>
                <a:cs typeface="Calibri"/>
                <a:sym typeface="Calibri"/>
              </a:rPr>
              <a:t>30-39 anos = 11.897</a:t>
            </a:r>
            <a:endParaRPr lang="pt-BR" sz="1800" dirty="0"/>
          </a:p>
          <a:p>
            <a:r>
              <a:rPr lang="pt-BR" sz="1800" dirty="0">
                <a:solidFill>
                  <a:schemeClr val="dk1"/>
                </a:solidFill>
                <a:latin typeface="Calibri"/>
                <a:ea typeface="Calibri"/>
                <a:cs typeface="Calibri"/>
                <a:sym typeface="Calibri"/>
              </a:rPr>
              <a:t>40-49 anos = 10.062</a:t>
            </a:r>
            <a:endParaRPr lang="pt-BR" sz="1800" dirty="0"/>
          </a:p>
        </p:txBody>
      </p:sp>
    </p:spTree>
    <p:extLst>
      <p:ext uri="{BB962C8B-B14F-4D97-AF65-F5344CB8AC3E}">
        <p14:creationId xmlns:p14="http://schemas.microsoft.com/office/powerpoint/2010/main" val="38802212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sp>
        <p:nvSpPr>
          <p:cNvPr id="23" name="CaixaDeTexto 22">
            <a:extLst>
              <a:ext uri="{FF2B5EF4-FFF2-40B4-BE49-F238E27FC236}">
                <a16:creationId xmlns:a16="http://schemas.microsoft.com/office/drawing/2014/main" id="{314B975A-0448-4378-8EFC-E827DA8C9F3C}"/>
              </a:ext>
            </a:extLst>
          </p:cNvPr>
          <p:cNvSpPr txBox="1"/>
          <p:nvPr/>
        </p:nvSpPr>
        <p:spPr>
          <a:xfrm>
            <a:off x="899592" y="1044777"/>
            <a:ext cx="4572000" cy="646331"/>
          </a:xfrm>
          <a:prstGeom prst="rect">
            <a:avLst/>
          </a:prstGeom>
          <a:noFill/>
        </p:spPr>
        <p:txBody>
          <a:bodyPr wrap="square">
            <a:spAutoFit/>
          </a:bodyPr>
          <a:lstStyle/>
          <a:p>
            <a:pPr marL="285750" indent="-285750">
              <a:buFont typeface="Wingdings" panose="05000000000000000000" pitchFamily="2" charset="2"/>
              <a:buChar char="§"/>
            </a:pPr>
            <a:r>
              <a:rPr lang="en-US" sz="1800" b="1" dirty="0">
                <a:solidFill>
                  <a:srgbClr val="0070C0"/>
                </a:solidFill>
              </a:rPr>
              <a:t>RESULTADOS PRELIMINARES </a:t>
            </a:r>
            <a:br>
              <a:rPr lang="en-US" sz="1800" b="1" dirty="0"/>
            </a:br>
            <a:r>
              <a:rPr lang="en-US" sz="1800" dirty="0" err="1"/>
              <a:t>População</a:t>
            </a:r>
            <a:r>
              <a:rPr lang="en-US" sz="1800" dirty="0"/>
              <a:t> do </a:t>
            </a:r>
            <a:r>
              <a:rPr lang="en-US" sz="1800" dirty="0" err="1"/>
              <a:t>estudo</a:t>
            </a:r>
            <a:endParaRPr lang="pt-BR" dirty="0">
              <a:solidFill>
                <a:srgbClr val="0070C0"/>
              </a:solidFill>
            </a:endParaRPr>
          </a:p>
        </p:txBody>
      </p:sp>
      <p:grpSp>
        <p:nvGrpSpPr>
          <p:cNvPr id="29" name="Google Shape;167;p20">
            <a:extLst>
              <a:ext uri="{FF2B5EF4-FFF2-40B4-BE49-F238E27FC236}">
                <a16:creationId xmlns:a16="http://schemas.microsoft.com/office/drawing/2014/main" id="{B6E2843A-05E6-4D7A-8FC4-A4ABCADEEB16}"/>
              </a:ext>
            </a:extLst>
          </p:cNvPr>
          <p:cNvGrpSpPr/>
          <p:nvPr/>
        </p:nvGrpSpPr>
        <p:grpSpPr>
          <a:xfrm>
            <a:off x="5329587" y="1159598"/>
            <a:ext cx="1479581" cy="4354622"/>
            <a:chOff x="4597378" y="2837"/>
            <a:chExt cx="1972775" cy="5806162"/>
          </a:xfrm>
        </p:grpSpPr>
        <p:sp>
          <p:nvSpPr>
            <p:cNvPr id="30" name="Google Shape;168;p20">
              <a:extLst>
                <a:ext uri="{FF2B5EF4-FFF2-40B4-BE49-F238E27FC236}">
                  <a16:creationId xmlns:a16="http://schemas.microsoft.com/office/drawing/2014/main" id="{9C453E21-5F6F-4BA4-B6ED-3C93E0E61C64}"/>
                </a:ext>
              </a:extLst>
            </p:cNvPr>
            <p:cNvSpPr/>
            <p:nvPr/>
          </p:nvSpPr>
          <p:spPr>
            <a:xfrm>
              <a:off x="4597378" y="2837"/>
              <a:ext cx="1972775" cy="1055665"/>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31" name="Google Shape;169;p20">
              <a:extLst>
                <a:ext uri="{FF2B5EF4-FFF2-40B4-BE49-F238E27FC236}">
                  <a16:creationId xmlns:a16="http://schemas.microsoft.com/office/drawing/2014/main" id="{0AFAC679-90C7-4F3B-B3A1-AF9791A0AB04}"/>
                </a:ext>
              </a:extLst>
            </p:cNvPr>
            <p:cNvSpPr txBox="1"/>
            <p:nvPr/>
          </p:nvSpPr>
          <p:spPr>
            <a:xfrm>
              <a:off x="4628297" y="33756"/>
              <a:ext cx="1910937" cy="993827"/>
            </a:xfrm>
            <a:prstGeom prst="rect">
              <a:avLst/>
            </a:prstGeom>
            <a:noFill/>
            <a:ln>
              <a:noFill/>
            </a:ln>
          </p:spPr>
          <p:txBody>
            <a:bodyPr spcFirstLastPara="1" wrap="square" lIns="57150" tIns="57150" rIns="57150" bIns="57150" anchor="ctr" anchorCtr="0">
              <a:noAutofit/>
            </a:bodyPr>
            <a:lstStyle/>
            <a:p>
              <a:pPr algn="ctr">
                <a:lnSpc>
                  <a:spcPct val="90000"/>
                </a:lnSpc>
                <a:buClr>
                  <a:schemeClr val="lt1"/>
                </a:buClr>
                <a:buSzPts val="2000"/>
              </a:pPr>
              <a:r>
                <a:rPr lang="en-US" sz="1500">
                  <a:solidFill>
                    <a:schemeClr val="lt1"/>
                  </a:solidFill>
                  <a:latin typeface="Calibri"/>
                  <a:ea typeface="Calibri"/>
                  <a:cs typeface="Calibri"/>
                  <a:sym typeface="Calibri"/>
                </a:rPr>
                <a:t>34.864 </a:t>
              </a:r>
              <a:endParaRPr sz="1350"/>
            </a:p>
            <a:p>
              <a:pPr algn="ctr">
                <a:lnSpc>
                  <a:spcPct val="90000"/>
                </a:lnSpc>
                <a:spcBef>
                  <a:spcPts val="525"/>
                </a:spcBef>
                <a:buClr>
                  <a:schemeClr val="lt1"/>
                </a:buClr>
                <a:buSzPts val="2000"/>
              </a:pPr>
              <a:r>
                <a:rPr lang="en-US" sz="1500">
                  <a:solidFill>
                    <a:schemeClr val="lt1"/>
                  </a:solidFill>
                  <a:latin typeface="Calibri"/>
                  <a:ea typeface="Calibri"/>
                  <a:cs typeface="Calibri"/>
                  <a:sym typeface="Calibri"/>
                </a:rPr>
                <a:t>Moradores viana</a:t>
              </a:r>
              <a:endParaRPr sz="1500">
                <a:solidFill>
                  <a:schemeClr val="lt1"/>
                </a:solidFill>
                <a:latin typeface="Calibri"/>
                <a:ea typeface="Calibri"/>
                <a:cs typeface="Calibri"/>
                <a:sym typeface="Calibri"/>
              </a:endParaRPr>
            </a:p>
          </p:txBody>
        </p:sp>
        <p:sp>
          <p:nvSpPr>
            <p:cNvPr id="32" name="Google Shape;170;p20">
              <a:extLst>
                <a:ext uri="{FF2B5EF4-FFF2-40B4-BE49-F238E27FC236}">
                  <a16:creationId xmlns:a16="http://schemas.microsoft.com/office/drawing/2014/main" id="{99675854-2CD5-482D-9D07-C1DA4582AB57}"/>
                </a:ext>
              </a:extLst>
            </p:cNvPr>
            <p:cNvSpPr/>
            <p:nvPr/>
          </p:nvSpPr>
          <p:spPr>
            <a:xfrm rot="5400000">
              <a:off x="5385829" y="1084895"/>
              <a:ext cx="395874" cy="475049"/>
            </a:xfrm>
            <a:prstGeom prst="rightArrow">
              <a:avLst>
                <a:gd name="adj1" fmla="val 60000"/>
                <a:gd name="adj2" fmla="val 50000"/>
              </a:avLst>
            </a:prstGeom>
            <a:solidFill>
              <a:srgbClr val="ABBADE"/>
            </a:solidFill>
            <a:ln>
              <a:noFill/>
            </a:ln>
          </p:spPr>
          <p:txBody>
            <a:bodyPr spcFirstLastPara="1" wrap="square" lIns="68569" tIns="68569" rIns="68569" bIns="68569" anchor="ctr" anchorCtr="0">
              <a:noAutofit/>
            </a:bodyPr>
            <a:lstStyle/>
            <a:p>
              <a:endParaRPr sz="1350"/>
            </a:p>
          </p:txBody>
        </p:sp>
        <p:sp>
          <p:nvSpPr>
            <p:cNvPr id="33" name="Google Shape;171;p20">
              <a:extLst>
                <a:ext uri="{FF2B5EF4-FFF2-40B4-BE49-F238E27FC236}">
                  <a16:creationId xmlns:a16="http://schemas.microsoft.com/office/drawing/2014/main" id="{F912B8F1-DBC5-4EAB-BAAF-5518F2574C78}"/>
                </a:ext>
              </a:extLst>
            </p:cNvPr>
            <p:cNvSpPr txBox="1"/>
            <p:nvPr/>
          </p:nvSpPr>
          <p:spPr>
            <a:xfrm>
              <a:off x="5441252" y="1124482"/>
              <a:ext cx="285029" cy="277112"/>
            </a:xfrm>
            <a:prstGeom prst="rect">
              <a:avLst/>
            </a:prstGeom>
            <a:noFill/>
            <a:ln>
              <a:noFill/>
            </a:ln>
          </p:spPr>
          <p:txBody>
            <a:bodyPr spcFirstLastPara="1" wrap="square" lIns="0" tIns="0" rIns="0" bIns="0" anchor="ctr" anchorCtr="0">
              <a:noAutofit/>
            </a:bodyPr>
            <a:lstStyle/>
            <a:p>
              <a:pPr algn="ctr">
                <a:lnSpc>
                  <a:spcPct val="90000"/>
                </a:lnSpc>
                <a:buClr>
                  <a:schemeClr val="dk1"/>
                </a:buClr>
                <a:buSzPts val="1400"/>
              </a:pPr>
              <a:endParaRPr sz="1050">
                <a:solidFill>
                  <a:schemeClr val="lt1"/>
                </a:solidFill>
                <a:latin typeface="Calibri"/>
                <a:ea typeface="Calibri"/>
                <a:cs typeface="Calibri"/>
                <a:sym typeface="Calibri"/>
              </a:endParaRPr>
            </a:p>
          </p:txBody>
        </p:sp>
        <p:sp>
          <p:nvSpPr>
            <p:cNvPr id="34" name="Google Shape;172;p20">
              <a:extLst>
                <a:ext uri="{FF2B5EF4-FFF2-40B4-BE49-F238E27FC236}">
                  <a16:creationId xmlns:a16="http://schemas.microsoft.com/office/drawing/2014/main" id="{3165141A-7375-40F7-83B9-33390D8B971C}"/>
                </a:ext>
              </a:extLst>
            </p:cNvPr>
            <p:cNvSpPr/>
            <p:nvPr/>
          </p:nvSpPr>
          <p:spPr>
            <a:xfrm>
              <a:off x="4597378" y="1586336"/>
              <a:ext cx="1972775" cy="1055665"/>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35" name="Google Shape;173;p20">
              <a:extLst>
                <a:ext uri="{FF2B5EF4-FFF2-40B4-BE49-F238E27FC236}">
                  <a16:creationId xmlns:a16="http://schemas.microsoft.com/office/drawing/2014/main" id="{74B21091-8076-4691-9237-0F1477717BA3}"/>
                </a:ext>
              </a:extLst>
            </p:cNvPr>
            <p:cNvSpPr txBox="1"/>
            <p:nvPr/>
          </p:nvSpPr>
          <p:spPr>
            <a:xfrm>
              <a:off x="4628297" y="1617255"/>
              <a:ext cx="1910937" cy="993827"/>
            </a:xfrm>
            <a:prstGeom prst="rect">
              <a:avLst/>
            </a:prstGeom>
            <a:noFill/>
            <a:ln>
              <a:noFill/>
            </a:ln>
          </p:spPr>
          <p:txBody>
            <a:bodyPr spcFirstLastPara="1" wrap="square" lIns="51431" tIns="51431" rIns="51431" bIns="51431" anchor="ctr" anchorCtr="0">
              <a:noAutofit/>
            </a:bodyPr>
            <a:lstStyle/>
            <a:p>
              <a:pPr algn="ctr">
                <a:lnSpc>
                  <a:spcPct val="90000"/>
                </a:lnSpc>
                <a:buClr>
                  <a:schemeClr val="lt1"/>
                </a:buClr>
                <a:buSzPts val="1800"/>
              </a:pPr>
              <a:r>
                <a:rPr lang="en-US" sz="1350">
                  <a:solidFill>
                    <a:schemeClr val="lt1"/>
                  </a:solidFill>
                  <a:latin typeface="Calibri"/>
                  <a:ea typeface="Calibri"/>
                  <a:cs typeface="Calibri"/>
                  <a:sym typeface="Calibri"/>
                </a:rPr>
                <a:t>27.188</a:t>
              </a:r>
              <a:endParaRPr sz="1350"/>
            </a:p>
            <a:p>
              <a:pPr algn="ctr">
                <a:lnSpc>
                  <a:spcPct val="90000"/>
                </a:lnSpc>
                <a:spcBef>
                  <a:spcPts val="472"/>
                </a:spcBef>
                <a:buClr>
                  <a:schemeClr val="lt1"/>
                </a:buClr>
                <a:buSzPts val="1800"/>
              </a:pPr>
              <a:r>
                <a:rPr lang="en-US" sz="1350">
                  <a:solidFill>
                    <a:schemeClr val="lt1"/>
                  </a:solidFill>
                  <a:latin typeface="Calibri"/>
                  <a:ea typeface="Calibri"/>
                  <a:cs typeface="Calibri"/>
                  <a:sym typeface="Calibri"/>
                </a:rPr>
                <a:t>População elegível</a:t>
              </a:r>
              <a:endParaRPr sz="1350">
                <a:solidFill>
                  <a:schemeClr val="lt1"/>
                </a:solidFill>
                <a:latin typeface="Calibri"/>
                <a:ea typeface="Calibri"/>
                <a:cs typeface="Calibri"/>
                <a:sym typeface="Calibri"/>
              </a:endParaRPr>
            </a:p>
          </p:txBody>
        </p:sp>
        <p:sp>
          <p:nvSpPr>
            <p:cNvPr id="36" name="Google Shape;174;p20">
              <a:extLst>
                <a:ext uri="{FF2B5EF4-FFF2-40B4-BE49-F238E27FC236}">
                  <a16:creationId xmlns:a16="http://schemas.microsoft.com/office/drawing/2014/main" id="{D24CEA8B-846A-435F-A258-F6CB8AD25352}"/>
                </a:ext>
              </a:extLst>
            </p:cNvPr>
            <p:cNvSpPr/>
            <p:nvPr/>
          </p:nvSpPr>
          <p:spPr>
            <a:xfrm rot="5400000">
              <a:off x="5385829" y="2668394"/>
              <a:ext cx="395874" cy="475049"/>
            </a:xfrm>
            <a:prstGeom prst="rightArrow">
              <a:avLst>
                <a:gd name="adj1" fmla="val 60000"/>
                <a:gd name="adj2" fmla="val 50000"/>
              </a:avLst>
            </a:prstGeom>
            <a:solidFill>
              <a:srgbClr val="ABBADE"/>
            </a:solidFill>
            <a:ln>
              <a:noFill/>
            </a:ln>
          </p:spPr>
          <p:txBody>
            <a:bodyPr spcFirstLastPara="1" wrap="square" lIns="68569" tIns="68569" rIns="68569" bIns="68569" anchor="ctr" anchorCtr="0">
              <a:noAutofit/>
            </a:bodyPr>
            <a:lstStyle/>
            <a:p>
              <a:endParaRPr sz="1350"/>
            </a:p>
          </p:txBody>
        </p:sp>
        <p:sp>
          <p:nvSpPr>
            <p:cNvPr id="37" name="Google Shape;175;p20">
              <a:extLst>
                <a:ext uri="{FF2B5EF4-FFF2-40B4-BE49-F238E27FC236}">
                  <a16:creationId xmlns:a16="http://schemas.microsoft.com/office/drawing/2014/main" id="{F8727A4C-B5A9-4A4D-9AE6-C0819227C281}"/>
                </a:ext>
              </a:extLst>
            </p:cNvPr>
            <p:cNvSpPr txBox="1"/>
            <p:nvPr/>
          </p:nvSpPr>
          <p:spPr>
            <a:xfrm>
              <a:off x="5441252" y="2707981"/>
              <a:ext cx="285029" cy="277112"/>
            </a:xfrm>
            <a:prstGeom prst="rect">
              <a:avLst/>
            </a:prstGeom>
            <a:noFill/>
            <a:ln>
              <a:noFill/>
            </a:ln>
          </p:spPr>
          <p:txBody>
            <a:bodyPr spcFirstLastPara="1" wrap="square" lIns="0" tIns="0" rIns="0" bIns="0" anchor="ctr" anchorCtr="0">
              <a:noAutofit/>
            </a:bodyPr>
            <a:lstStyle/>
            <a:p>
              <a:pPr algn="ctr">
                <a:lnSpc>
                  <a:spcPct val="90000"/>
                </a:lnSpc>
                <a:buClr>
                  <a:schemeClr val="dk1"/>
                </a:buClr>
                <a:buSzPts val="1400"/>
              </a:pPr>
              <a:endParaRPr sz="1050">
                <a:solidFill>
                  <a:schemeClr val="lt1"/>
                </a:solidFill>
                <a:latin typeface="Calibri"/>
                <a:ea typeface="Calibri"/>
                <a:cs typeface="Calibri"/>
                <a:sym typeface="Calibri"/>
              </a:endParaRPr>
            </a:p>
          </p:txBody>
        </p:sp>
        <p:sp>
          <p:nvSpPr>
            <p:cNvPr id="38" name="Google Shape;176;p20">
              <a:extLst>
                <a:ext uri="{FF2B5EF4-FFF2-40B4-BE49-F238E27FC236}">
                  <a16:creationId xmlns:a16="http://schemas.microsoft.com/office/drawing/2014/main" id="{A2DC850E-EA9A-4DA4-83D4-4BE81B32C55B}"/>
                </a:ext>
              </a:extLst>
            </p:cNvPr>
            <p:cNvSpPr/>
            <p:nvPr/>
          </p:nvSpPr>
          <p:spPr>
            <a:xfrm>
              <a:off x="4597378" y="3169835"/>
              <a:ext cx="1972775" cy="1055665"/>
            </a:xfrm>
            <a:prstGeom prst="roundRect">
              <a:avLst>
                <a:gd name="adj" fmla="val 10000"/>
              </a:avLst>
            </a:prstGeom>
            <a:solidFill>
              <a:srgbClr val="4372C3"/>
            </a:solidFill>
            <a:ln w="41275" cap="flat" cmpd="sng">
              <a:solidFill>
                <a:srgbClr val="000000"/>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39" name="Google Shape;177;p20">
              <a:extLst>
                <a:ext uri="{FF2B5EF4-FFF2-40B4-BE49-F238E27FC236}">
                  <a16:creationId xmlns:a16="http://schemas.microsoft.com/office/drawing/2014/main" id="{46EA342D-F54C-4CE2-8DAD-43DEF81D79C0}"/>
                </a:ext>
              </a:extLst>
            </p:cNvPr>
            <p:cNvSpPr txBox="1"/>
            <p:nvPr/>
          </p:nvSpPr>
          <p:spPr>
            <a:xfrm>
              <a:off x="4628297" y="3200754"/>
              <a:ext cx="1910937" cy="993827"/>
            </a:xfrm>
            <a:prstGeom prst="rect">
              <a:avLst/>
            </a:prstGeom>
            <a:noFill/>
            <a:ln>
              <a:noFill/>
            </a:ln>
          </p:spPr>
          <p:txBody>
            <a:bodyPr spcFirstLastPara="1" wrap="square" lIns="68569" tIns="68569" rIns="68569" bIns="68569" anchor="ctr" anchorCtr="0">
              <a:noAutofit/>
            </a:bodyPr>
            <a:lstStyle/>
            <a:p>
              <a:pPr algn="ctr">
                <a:lnSpc>
                  <a:spcPct val="90000"/>
                </a:lnSpc>
                <a:buClr>
                  <a:schemeClr val="lt1"/>
                </a:buClr>
                <a:buSzPts val="2400"/>
              </a:pPr>
              <a:r>
                <a:rPr lang="en-US" b="1">
                  <a:solidFill>
                    <a:schemeClr val="lt1"/>
                  </a:solidFill>
                  <a:latin typeface="Calibri"/>
                  <a:ea typeface="Calibri"/>
                  <a:cs typeface="Calibri"/>
                  <a:sym typeface="Calibri"/>
                </a:rPr>
                <a:t>20.546</a:t>
              </a:r>
              <a:endParaRPr sz="1350"/>
            </a:p>
            <a:p>
              <a:pPr algn="ctr">
                <a:lnSpc>
                  <a:spcPct val="90000"/>
                </a:lnSpc>
                <a:spcBef>
                  <a:spcPts val="630"/>
                </a:spcBef>
                <a:buClr>
                  <a:schemeClr val="lt1"/>
                </a:buClr>
                <a:buSzPts val="1800"/>
              </a:pPr>
              <a:r>
                <a:rPr lang="en-US" sz="1350">
                  <a:solidFill>
                    <a:schemeClr val="lt1"/>
                  </a:solidFill>
                  <a:latin typeface="Calibri"/>
                  <a:ea typeface="Calibri"/>
                  <a:cs typeface="Calibri"/>
                  <a:sym typeface="Calibri"/>
                </a:rPr>
                <a:t>Participantes </a:t>
              </a:r>
              <a:endParaRPr sz="1350"/>
            </a:p>
          </p:txBody>
        </p:sp>
        <p:sp>
          <p:nvSpPr>
            <p:cNvPr id="40" name="Google Shape;178;p20">
              <a:extLst>
                <a:ext uri="{FF2B5EF4-FFF2-40B4-BE49-F238E27FC236}">
                  <a16:creationId xmlns:a16="http://schemas.microsoft.com/office/drawing/2014/main" id="{F52BA569-77C2-4DC9-B60F-4CA7C6C1073B}"/>
                </a:ext>
              </a:extLst>
            </p:cNvPr>
            <p:cNvSpPr/>
            <p:nvPr/>
          </p:nvSpPr>
          <p:spPr>
            <a:xfrm rot="5400000">
              <a:off x="5385829" y="4251893"/>
              <a:ext cx="395874" cy="475049"/>
            </a:xfrm>
            <a:prstGeom prst="rightArrow">
              <a:avLst>
                <a:gd name="adj1" fmla="val 60000"/>
                <a:gd name="adj2" fmla="val 50000"/>
              </a:avLst>
            </a:prstGeom>
            <a:solidFill>
              <a:srgbClr val="ABBADE"/>
            </a:solidFill>
            <a:ln>
              <a:noFill/>
            </a:ln>
          </p:spPr>
          <p:txBody>
            <a:bodyPr spcFirstLastPara="1" wrap="square" lIns="68569" tIns="68569" rIns="68569" bIns="68569" anchor="ctr" anchorCtr="0">
              <a:noAutofit/>
            </a:bodyPr>
            <a:lstStyle/>
            <a:p>
              <a:endParaRPr sz="1350"/>
            </a:p>
          </p:txBody>
        </p:sp>
        <p:sp>
          <p:nvSpPr>
            <p:cNvPr id="41" name="Google Shape;179;p20">
              <a:extLst>
                <a:ext uri="{FF2B5EF4-FFF2-40B4-BE49-F238E27FC236}">
                  <a16:creationId xmlns:a16="http://schemas.microsoft.com/office/drawing/2014/main" id="{C590C120-E1D3-448A-B518-F7EB3A94114C}"/>
                </a:ext>
              </a:extLst>
            </p:cNvPr>
            <p:cNvSpPr txBox="1"/>
            <p:nvPr/>
          </p:nvSpPr>
          <p:spPr>
            <a:xfrm>
              <a:off x="5441252" y="4291480"/>
              <a:ext cx="285029" cy="277112"/>
            </a:xfrm>
            <a:prstGeom prst="rect">
              <a:avLst/>
            </a:prstGeom>
            <a:noFill/>
            <a:ln>
              <a:noFill/>
            </a:ln>
          </p:spPr>
          <p:txBody>
            <a:bodyPr spcFirstLastPara="1" wrap="square" lIns="0" tIns="0" rIns="0" bIns="0" anchor="ctr" anchorCtr="0">
              <a:noAutofit/>
            </a:bodyPr>
            <a:lstStyle/>
            <a:p>
              <a:pPr algn="ctr">
                <a:lnSpc>
                  <a:spcPct val="90000"/>
                </a:lnSpc>
                <a:buClr>
                  <a:schemeClr val="dk1"/>
                </a:buClr>
                <a:buSzPts val="1400"/>
              </a:pPr>
              <a:endParaRPr sz="1050">
                <a:solidFill>
                  <a:schemeClr val="lt1"/>
                </a:solidFill>
                <a:latin typeface="Calibri"/>
                <a:ea typeface="Calibri"/>
                <a:cs typeface="Calibri"/>
                <a:sym typeface="Calibri"/>
              </a:endParaRPr>
            </a:p>
          </p:txBody>
        </p:sp>
        <p:sp>
          <p:nvSpPr>
            <p:cNvPr id="42" name="Google Shape;180;p20">
              <a:extLst>
                <a:ext uri="{FF2B5EF4-FFF2-40B4-BE49-F238E27FC236}">
                  <a16:creationId xmlns:a16="http://schemas.microsoft.com/office/drawing/2014/main" id="{6CE0DA3E-F2B3-4922-9FF1-5EC49EC852D0}"/>
                </a:ext>
              </a:extLst>
            </p:cNvPr>
            <p:cNvSpPr/>
            <p:nvPr/>
          </p:nvSpPr>
          <p:spPr>
            <a:xfrm>
              <a:off x="4597378" y="4753334"/>
              <a:ext cx="1972775" cy="1055665"/>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43" name="Google Shape;181;p20">
              <a:extLst>
                <a:ext uri="{FF2B5EF4-FFF2-40B4-BE49-F238E27FC236}">
                  <a16:creationId xmlns:a16="http://schemas.microsoft.com/office/drawing/2014/main" id="{CC831142-AE05-4F27-A635-8A15696CFA8D}"/>
                </a:ext>
              </a:extLst>
            </p:cNvPr>
            <p:cNvSpPr txBox="1"/>
            <p:nvPr/>
          </p:nvSpPr>
          <p:spPr>
            <a:xfrm>
              <a:off x="4628297" y="4784253"/>
              <a:ext cx="1910937" cy="993827"/>
            </a:xfrm>
            <a:prstGeom prst="rect">
              <a:avLst/>
            </a:prstGeom>
            <a:noFill/>
            <a:ln>
              <a:noFill/>
            </a:ln>
          </p:spPr>
          <p:txBody>
            <a:bodyPr spcFirstLastPara="1" wrap="square" lIns="51431" tIns="51431" rIns="51431" bIns="51431" anchor="ctr" anchorCtr="0">
              <a:noAutofit/>
            </a:bodyPr>
            <a:lstStyle/>
            <a:p>
              <a:pPr algn="ctr">
                <a:lnSpc>
                  <a:spcPct val="90000"/>
                </a:lnSpc>
                <a:buClr>
                  <a:schemeClr val="lt1"/>
                </a:buClr>
                <a:buSzPts val="1800"/>
              </a:pPr>
              <a:r>
                <a:rPr lang="en-US" sz="1350">
                  <a:solidFill>
                    <a:schemeClr val="lt1"/>
                  </a:solidFill>
                  <a:latin typeface="Calibri"/>
                  <a:ea typeface="Calibri"/>
                  <a:cs typeface="Calibri"/>
                  <a:sym typeface="Calibri"/>
                </a:rPr>
                <a:t>572</a:t>
              </a:r>
              <a:endParaRPr sz="1350"/>
            </a:p>
            <a:p>
              <a:pPr algn="ctr">
                <a:lnSpc>
                  <a:spcPct val="90000"/>
                </a:lnSpc>
                <a:spcBef>
                  <a:spcPts val="472"/>
                </a:spcBef>
                <a:buClr>
                  <a:schemeClr val="lt1"/>
                </a:buClr>
                <a:buSzPts val="1800"/>
              </a:pPr>
              <a:r>
                <a:rPr lang="en-US" sz="1350">
                  <a:solidFill>
                    <a:schemeClr val="lt1"/>
                  </a:solidFill>
                  <a:latin typeface="Calibri"/>
                  <a:ea typeface="Calibri"/>
                  <a:cs typeface="Calibri"/>
                  <a:sym typeface="Calibri"/>
                </a:rPr>
                <a:t>Amostras Biológicas</a:t>
              </a:r>
              <a:endParaRPr sz="1350">
                <a:solidFill>
                  <a:schemeClr val="lt1"/>
                </a:solidFill>
                <a:latin typeface="Calibri"/>
                <a:ea typeface="Calibri"/>
                <a:cs typeface="Calibri"/>
                <a:sym typeface="Calibri"/>
              </a:endParaRPr>
            </a:p>
          </p:txBody>
        </p:sp>
      </p:grpSp>
      <p:sp>
        <p:nvSpPr>
          <p:cNvPr id="44" name="CaixaDeTexto 43">
            <a:extLst>
              <a:ext uri="{FF2B5EF4-FFF2-40B4-BE49-F238E27FC236}">
                <a16:creationId xmlns:a16="http://schemas.microsoft.com/office/drawing/2014/main" id="{7BBF2FBB-4A4E-4739-8F70-F86EACDB32F0}"/>
              </a:ext>
            </a:extLst>
          </p:cNvPr>
          <p:cNvSpPr txBox="1"/>
          <p:nvPr/>
        </p:nvSpPr>
        <p:spPr>
          <a:xfrm>
            <a:off x="544842" y="2249543"/>
            <a:ext cx="4572000" cy="923330"/>
          </a:xfrm>
          <a:prstGeom prst="rect">
            <a:avLst/>
          </a:prstGeom>
          <a:noFill/>
        </p:spPr>
        <p:txBody>
          <a:bodyPr wrap="square">
            <a:spAutoFit/>
          </a:bodyPr>
          <a:lstStyle/>
          <a:p>
            <a:r>
              <a:rPr lang="pt-BR" sz="1800" b="1" dirty="0">
                <a:solidFill>
                  <a:schemeClr val="dk1"/>
                </a:solidFill>
                <a:latin typeface="Calibri"/>
                <a:ea typeface="Calibri"/>
                <a:cs typeface="Calibri"/>
                <a:sym typeface="Calibri"/>
              </a:rPr>
              <a:t>Idade média dos vacinados: </a:t>
            </a:r>
            <a:r>
              <a:rPr lang="pt-BR" sz="1800" dirty="0">
                <a:solidFill>
                  <a:schemeClr val="dk1"/>
                </a:solidFill>
                <a:latin typeface="Calibri"/>
                <a:ea typeface="Calibri"/>
                <a:cs typeface="Calibri"/>
                <a:sym typeface="Calibri"/>
              </a:rPr>
              <a:t>32 ± 8,7 anos</a:t>
            </a:r>
            <a:endParaRPr lang="pt-BR" sz="1600" dirty="0"/>
          </a:p>
          <a:p>
            <a:endParaRPr lang="pt-BR" sz="1800" dirty="0">
              <a:solidFill>
                <a:schemeClr val="dk1"/>
              </a:solidFill>
              <a:latin typeface="Calibri"/>
              <a:ea typeface="Calibri"/>
              <a:cs typeface="Calibri"/>
              <a:sym typeface="Calibri"/>
            </a:endParaRPr>
          </a:p>
          <a:p>
            <a:r>
              <a:rPr lang="pt-BR" sz="1800" b="1" dirty="0">
                <a:solidFill>
                  <a:schemeClr val="dk1"/>
                </a:solidFill>
                <a:latin typeface="Calibri"/>
                <a:ea typeface="Calibri"/>
                <a:cs typeface="Calibri"/>
                <a:sym typeface="Calibri"/>
              </a:rPr>
              <a:t>Vacinados por sexo: </a:t>
            </a:r>
            <a:r>
              <a:rPr lang="pt-BR" sz="1800" dirty="0">
                <a:solidFill>
                  <a:schemeClr val="dk1"/>
                </a:solidFill>
                <a:latin typeface="Calibri"/>
                <a:ea typeface="Calibri"/>
                <a:cs typeface="Calibri"/>
                <a:sym typeface="Calibri"/>
              </a:rPr>
              <a:t>53% homens</a:t>
            </a:r>
            <a:endParaRPr lang="pt-BR" sz="1600" dirty="0"/>
          </a:p>
        </p:txBody>
      </p:sp>
      <p:cxnSp>
        <p:nvCxnSpPr>
          <p:cNvPr id="45" name="Google Shape;183;p20">
            <a:extLst>
              <a:ext uri="{FF2B5EF4-FFF2-40B4-BE49-F238E27FC236}">
                <a16:creationId xmlns:a16="http://schemas.microsoft.com/office/drawing/2014/main" id="{B7EDE0C0-EE9A-4EC4-8449-7C1095E02937}"/>
              </a:ext>
            </a:extLst>
          </p:cNvPr>
          <p:cNvCxnSpPr/>
          <p:nvPr/>
        </p:nvCxnSpPr>
        <p:spPr>
          <a:xfrm>
            <a:off x="6175605" y="2081100"/>
            <a:ext cx="1248750" cy="0"/>
          </a:xfrm>
          <a:prstGeom prst="straightConnector1">
            <a:avLst/>
          </a:prstGeom>
          <a:noFill/>
          <a:ln w="38100" cap="flat" cmpd="sng">
            <a:solidFill>
              <a:schemeClr val="accent1"/>
            </a:solidFill>
            <a:prstDash val="solid"/>
            <a:miter lim="800000"/>
            <a:headEnd type="none" w="sm" len="sm"/>
            <a:tailEnd type="none" w="sm" len="sm"/>
          </a:ln>
        </p:spPr>
      </p:cxnSp>
      <p:sp>
        <p:nvSpPr>
          <p:cNvPr id="48" name="CaixaDeTexto 47">
            <a:extLst>
              <a:ext uri="{FF2B5EF4-FFF2-40B4-BE49-F238E27FC236}">
                <a16:creationId xmlns:a16="http://schemas.microsoft.com/office/drawing/2014/main" id="{4B2869C9-7565-47C7-8FE0-5D18662B0273}"/>
              </a:ext>
            </a:extLst>
          </p:cNvPr>
          <p:cNvSpPr txBox="1"/>
          <p:nvPr/>
        </p:nvSpPr>
        <p:spPr>
          <a:xfrm>
            <a:off x="7028374" y="1440474"/>
            <a:ext cx="2114186" cy="646331"/>
          </a:xfrm>
          <a:prstGeom prst="rect">
            <a:avLst/>
          </a:prstGeom>
          <a:noFill/>
        </p:spPr>
        <p:txBody>
          <a:bodyPr wrap="square">
            <a:spAutoFit/>
          </a:bodyPr>
          <a:lstStyle/>
          <a:p>
            <a:r>
              <a:rPr lang="pt-BR" sz="1800" dirty="0">
                <a:solidFill>
                  <a:schemeClr val="dk1"/>
                </a:solidFill>
                <a:latin typeface="Calibri"/>
                <a:ea typeface="Calibri"/>
                <a:cs typeface="Calibri"/>
                <a:sym typeface="Calibri"/>
              </a:rPr>
              <a:t>7.676 já vacinados</a:t>
            </a:r>
          </a:p>
          <a:p>
            <a:r>
              <a:rPr lang="pt-BR" sz="1800" dirty="0">
                <a:solidFill>
                  <a:schemeClr val="dk1"/>
                </a:solidFill>
                <a:latin typeface="Calibri"/>
                <a:ea typeface="Calibri"/>
                <a:cs typeface="Calibri"/>
                <a:sym typeface="Calibri"/>
              </a:rPr>
              <a:t> (grupos prioritários)</a:t>
            </a:r>
          </a:p>
        </p:txBody>
      </p:sp>
      <p:sp>
        <p:nvSpPr>
          <p:cNvPr id="49" name="CaixaDeTexto 48">
            <a:extLst>
              <a:ext uri="{FF2B5EF4-FFF2-40B4-BE49-F238E27FC236}">
                <a16:creationId xmlns:a16="http://schemas.microsoft.com/office/drawing/2014/main" id="{37E9EE04-45AD-4F1F-AABE-CDED059A27CE}"/>
              </a:ext>
            </a:extLst>
          </p:cNvPr>
          <p:cNvSpPr txBox="1"/>
          <p:nvPr/>
        </p:nvSpPr>
        <p:spPr>
          <a:xfrm>
            <a:off x="6617217" y="3597531"/>
            <a:ext cx="2279406" cy="646331"/>
          </a:xfrm>
          <a:prstGeom prst="rect">
            <a:avLst/>
          </a:prstGeom>
          <a:noFill/>
        </p:spPr>
        <p:txBody>
          <a:bodyPr wrap="square">
            <a:spAutoFit/>
          </a:bodyPr>
          <a:lstStyle/>
          <a:p>
            <a:pPr marL="342900" lvl="1"/>
            <a:r>
              <a:rPr lang="en-US" sz="1800" b="1" dirty="0">
                <a:solidFill>
                  <a:schemeClr val="dk1"/>
                </a:solidFill>
                <a:latin typeface="Calibri"/>
                <a:ea typeface="Calibri"/>
                <a:cs typeface="Calibri"/>
                <a:sym typeface="Calibri"/>
              </a:rPr>
              <a:t>Meta  (70-85%)</a:t>
            </a:r>
            <a:endParaRPr lang="en-US" sz="1800" dirty="0"/>
          </a:p>
          <a:p>
            <a:pPr marL="342900" lvl="1"/>
            <a:r>
              <a:rPr lang="en-US" sz="1800" b="1" dirty="0">
                <a:solidFill>
                  <a:schemeClr val="dk1"/>
                </a:solidFill>
                <a:latin typeface="Calibri"/>
                <a:ea typeface="Calibri"/>
                <a:cs typeface="Calibri"/>
                <a:sym typeface="Calibri"/>
              </a:rPr>
              <a:t>19.030 a 23.100</a:t>
            </a:r>
            <a:endParaRPr lang="en-US" sz="1800" dirty="0"/>
          </a:p>
        </p:txBody>
      </p:sp>
      <p:sp>
        <p:nvSpPr>
          <p:cNvPr id="50" name="CaixaDeTexto 49">
            <a:extLst>
              <a:ext uri="{FF2B5EF4-FFF2-40B4-BE49-F238E27FC236}">
                <a16:creationId xmlns:a16="http://schemas.microsoft.com/office/drawing/2014/main" id="{26B0090C-10BC-45B9-B641-4FEA559FCBE9}"/>
              </a:ext>
            </a:extLst>
          </p:cNvPr>
          <p:cNvSpPr txBox="1"/>
          <p:nvPr/>
        </p:nvSpPr>
        <p:spPr>
          <a:xfrm>
            <a:off x="6432546" y="4803978"/>
            <a:ext cx="2711454" cy="646331"/>
          </a:xfrm>
          <a:prstGeom prst="rect">
            <a:avLst/>
          </a:prstGeom>
          <a:noFill/>
        </p:spPr>
        <p:txBody>
          <a:bodyPr wrap="square">
            <a:spAutoFit/>
          </a:bodyPr>
          <a:lstStyle/>
          <a:p>
            <a:pPr marL="342900" lvl="1"/>
            <a:r>
              <a:rPr lang="pt-BR" sz="1800" b="1" dirty="0">
                <a:solidFill>
                  <a:schemeClr val="dk1"/>
                </a:solidFill>
                <a:latin typeface="Calibri"/>
                <a:ea typeface="Calibri"/>
                <a:cs typeface="Calibri"/>
                <a:sym typeface="Calibri"/>
              </a:rPr>
              <a:t>Meta 285</a:t>
            </a:r>
            <a:endParaRPr lang="pt-BR" sz="1800" dirty="0"/>
          </a:p>
          <a:p>
            <a:pPr marL="342900" lvl="1"/>
            <a:r>
              <a:rPr lang="pt-BR" sz="1800" b="1" dirty="0">
                <a:solidFill>
                  <a:schemeClr val="dk1"/>
                </a:solidFill>
                <a:latin typeface="Calibri"/>
                <a:ea typeface="Calibri"/>
                <a:cs typeface="Calibri"/>
                <a:sym typeface="Calibri"/>
              </a:rPr>
              <a:t>Poder do estudo 90%</a:t>
            </a:r>
            <a:endParaRPr lang="pt-BR" sz="1800" dirty="0"/>
          </a:p>
        </p:txBody>
      </p:sp>
      <p:pic>
        <p:nvPicPr>
          <p:cNvPr id="51" name="Google Shape;187;p20">
            <a:extLst>
              <a:ext uri="{FF2B5EF4-FFF2-40B4-BE49-F238E27FC236}">
                <a16:creationId xmlns:a16="http://schemas.microsoft.com/office/drawing/2014/main" id="{F34A0E7C-A819-4778-BBBF-E01E50F92390}"/>
              </a:ext>
            </a:extLst>
          </p:cNvPr>
          <p:cNvPicPr preferRelativeResize="0"/>
          <p:nvPr/>
        </p:nvPicPr>
        <p:blipFill rotWithShape="1">
          <a:blip r:embed="rId3">
            <a:alphaModFix/>
          </a:blip>
          <a:srcRect/>
          <a:stretch/>
        </p:blipFill>
        <p:spPr>
          <a:xfrm>
            <a:off x="689876" y="3485363"/>
            <a:ext cx="3714750" cy="1114425"/>
          </a:xfrm>
          <a:prstGeom prst="rect">
            <a:avLst/>
          </a:prstGeom>
          <a:noFill/>
          <a:ln>
            <a:noFill/>
          </a:ln>
        </p:spPr>
      </p:pic>
      <p:sp>
        <p:nvSpPr>
          <p:cNvPr id="52" name="CaixaDeTexto 51">
            <a:extLst>
              <a:ext uri="{FF2B5EF4-FFF2-40B4-BE49-F238E27FC236}">
                <a16:creationId xmlns:a16="http://schemas.microsoft.com/office/drawing/2014/main" id="{06188E3B-3A14-4F0D-8859-601D2D943C73}"/>
              </a:ext>
            </a:extLst>
          </p:cNvPr>
          <p:cNvSpPr txBox="1"/>
          <p:nvPr/>
        </p:nvSpPr>
        <p:spPr>
          <a:xfrm>
            <a:off x="454424" y="4844699"/>
            <a:ext cx="4585188" cy="646331"/>
          </a:xfrm>
          <a:prstGeom prst="rect">
            <a:avLst/>
          </a:prstGeom>
          <a:noFill/>
        </p:spPr>
        <p:txBody>
          <a:bodyPr wrap="square">
            <a:spAutoFit/>
          </a:bodyPr>
          <a:lstStyle/>
          <a:p>
            <a:r>
              <a:rPr lang="pt-BR" sz="1800" dirty="0">
                <a:solidFill>
                  <a:schemeClr val="dk1"/>
                </a:solidFill>
                <a:latin typeface="Calibri"/>
                <a:ea typeface="Calibri"/>
                <a:cs typeface="Calibri"/>
                <a:sym typeface="Calibri"/>
              </a:rPr>
              <a:t>Mais de 80% com esquema completo de duas doses fracionadas (meia dose)</a:t>
            </a:r>
            <a:endParaRPr lang="pt-BR" sz="1800" dirty="0"/>
          </a:p>
        </p:txBody>
      </p:sp>
    </p:spTree>
    <p:extLst>
      <p:ext uri="{BB962C8B-B14F-4D97-AF65-F5344CB8AC3E}">
        <p14:creationId xmlns:p14="http://schemas.microsoft.com/office/powerpoint/2010/main" val="38108555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sp>
        <p:nvSpPr>
          <p:cNvPr id="23" name="CaixaDeTexto 22">
            <a:extLst>
              <a:ext uri="{FF2B5EF4-FFF2-40B4-BE49-F238E27FC236}">
                <a16:creationId xmlns:a16="http://schemas.microsoft.com/office/drawing/2014/main" id="{314B975A-0448-4378-8EFC-E827DA8C9F3C}"/>
              </a:ext>
            </a:extLst>
          </p:cNvPr>
          <p:cNvSpPr txBox="1"/>
          <p:nvPr/>
        </p:nvSpPr>
        <p:spPr>
          <a:xfrm>
            <a:off x="899592" y="1044777"/>
            <a:ext cx="4572000" cy="1200329"/>
          </a:xfrm>
          <a:prstGeom prst="rect">
            <a:avLst/>
          </a:prstGeom>
          <a:noFill/>
        </p:spPr>
        <p:txBody>
          <a:bodyPr wrap="square">
            <a:spAutoFit/>
          </a:bodyPr>
          <a:lstStyle/>
          <a:p>
            <a:pPr marL="285750" indent="-285750">
              <a:buFont typeface="Wingdings" panose="05000000000000000000" pitchFamily="2" charset="2"/>
              <a:buChar char="§"/>
            </a:pPr>
            <a:r>
              <a:rPr lang="en-US" b="1" dirty="0" err="1">
                <a:solidFill>
                  <a:srgbClr val="0070C0"/>
                </a:solidFill>
              </a:rPr>
              <a:t>Reatividade</a:t>
            </a:r>
            <a:r>
              <a:rPr lang="en-US" b="1" dirty="0">
                <a:solidFill>
                  <a:srgbClr val="0070C0"/>
                </a:solidFill>
              </a:rPr>
              <a:t> Humoral no </a:t>
            </a:r>
            <a:r>
              <a:rPr lang="en-US" b="1" dirty="0" err="1">
                <a:solidFill>
                  <a:srgbClr val="0070C0"/>
                </a:solidFill>
              </a:rPr>
              <a:t>subgrupo</a:t>
            </a:r>
            <a:endParaRPr lang="en-US" b="1" dirty="0">
              <a:solidFill>
                <a:srgbClr val="0070C0"/>
              </a:solidFill>
            </a:endParaRPr>
          </a:p>
          <a:p>
            <a:pPr marL="285750" indent="-285750">
              <a:buFont typeface="Wingdings" panose="05000000000000000000" pitchFamily="2" charset="2"/>
              <a:buChar char="§"/>
            </a:pPr>
            <a:endParaRPr lang="en-US" b="1" dirty="0">
              <a:solidFill>
                <a:srgbClr val="0070C0"/>
              </a:solidFill>
            </a:endParaRPr>
          </a:p>
          <a:p>
            <a:r>
              <a:rPr lang="en-US" b="1" dirty="0">
                <a:solidFill>
                  <a:srgbClr val="0070C0"/>
                </a:solidFill>
              </a:rPr>
              <a:t> </a:t>
            </a:r>
            <a:r>
              <a:rPr lang="en-US" b="1" dirty="0"/>
              <a:t>IgG-S </a:t>
            </a:r>
            <a:r>
              <a:rPr lang="en-US" b="1" dirty="0" err="1"/>
              <a:t>negativo</a:t>
            </a:r>
            <a:r>
              <a:rPr lang="en-US" b="1" dirty="0"/>
              <a:t> no baseline </a:t>
            </a:r>
            <a:r>
              <a:rPr lang="en-US" b="1" dirty="0" err="1"/>
              <a:t>pós</a:t>
            </a:r>
            <a:r>
              <a:rPr lang="en-US" b="1" dirty="0"/>
              <a:t> D1</a:t>
            </a:r>
            <a:br>
              <a:rPr lang="en-US" sz="5400" b="1" dirty="0"/>
            </a:br>
            <a:endParaRPr lang="pt-BR" dirty="0"/>
          </a:p>
        </p:txBody>
      </p:sp>
      <p:sp>
        <p:nvSpPr>
          <p:cNvPr id="47" name="CaixaDeTexto 46">
            <a:extLst>
              <a:ext uri="{FF2B5EF4-FFF2-40B4-BE49-F238E27FC236}">
                <a16:creationId xmlns:a16="http://schemas.microsoft.com/office/drawing/2014/main" id="{63B6CEF6-A04C-447A-81B2-073E33038275}"/>
              </a:ext>
            </a:extLst>
          </p:cNvPr>
          <p:cNvSpPr txBox="1"/>
          <p:nvPr/>
        </p:nvSpPr>
        <p:spPr>
          <a:xfrm>
            <a:off x="1043608" y="2349725"/>
            <a:ext cx="7431872" cy="923330"/>
          </a:xfrm>
          <a:prstGeom prst="rect">
            <a:avLst/>
          </a:prstGeom>
          <a:noFill/>
        </p:spPr>
        <p:txBody>
          <a:bodyPr wrap="square">
            <a:spAutoFit/>
          </a:bodyPr>
          <a:lstStyle/>
          <a:p>
            <a:pPr marL="285750" indent="-285750">
              <a:buFont typeface="Wingdings" panose="05000000000000000000" pitchFamily="2" charset="2"/>
              <a:buChar char="ü"/>
            </a:pPr>
            <a:r>
              <a:rPr lang="pt-BR" dirty="0">
                <a:solidFill>
                  <a:schemeClr val="dk1"/>
                </a:solidFill>
                <a:latin typeface="Calibri"/>
                <a:ea typeface="Calibri"/>
                <a:cs typeface="Calibri"/>
                <a:sym typeface="Calibri"/>
              </a:rPr>
              <a:t>88,3% apresentaram </a:t>
            </a:r>
          </a:p>
          <a:p>
            <a:pPr marL="285750" indent="-285750">
              <a:buFont typeface="Wingdings" panose="05000000000000000000" pitchFamily="2" charset="2"/>
              <a:buChar char="ü"/>
            </a:pPr>
            <a:r>
              <a:rPr lang="pt-BR" dirty="0" err="1">
                <a:solidFill>
                  <a:schemeClr val="dk1"/>
                </a:solidFill>
                <a:latin typeface="Calibri"/>
                <a:ea typeface="Calibri"/>
                <a:cs typeface="Calibri"/>
                <a:sym typeface="Calibri"/>
              </a:rPr>
              <a:t>Soroconversão</a:t>
            </a:r>
            <a:r>
              <a:rPr lang="pt-BR" dirty="0">
                <a:solidFill>
                  <a:schemeClr val="dk1"/>
                </a:solidFill>
                <a:latin typeface="Calibri"/>
                <a:ea typeface="Calibri"/>
                <a:cs typeface="Calibri"/>
                <a:sym typeface="Calibri"/>
              </a:rPr>
              <a:t> (títulos &gt; 50)</a:t>
            </a:r>
          </a:p>
          <a:p>
            <a:pPr marL="285750" indent="-285750">
              <a:buFont typeface="Wingdings" panose="05000000000000000000" pitchFamily="2" charset="2"/>
              <a:buChar char="ü"/>
            </a:pPr>
            <a:r>
              <a:rPr lang="pt-BR" dirty="0">
                <a:solidFill>
                  <a:schemeClr val="dk1"/>
                </a:solidFill>
                <a:latin typeface="Calibri"/>
                <a:ea typeface="Calibri"/>
                <a:cs typeface="Calibri"/>
                <a:sym typeface="Calibri"/>
              </a:rPr>
              <a:t> após 1a. Meia Dose.</a:t>
            </a:r>
            <a:endParaRPr lang="pt-BR" sz="1350" dirty="0"/>
          </a:p>
        </p:txBody>
      </p:sp>
      <p:grpSp>
        <p:nvGrpSpPr>
          <p:cNvPr id="53" name="Google Shape;194;p21">
            <a:extLst>
              <a:ext uri="{FF2B5EF4-FFF2-40B4-BE49-F238E27FC236}">
                <a16:creationId xmlns:a16="http://schemas.microsoft.com/office/drawing/2014/main" id="{40FF394D-9396-4040-98FB-ACA97D544F4B}"/>
              </a:ext>
            </a:extLst>
          </p:cNvPr>
          <p:cNvGrpSpPr/>
          <p:nvPr/>
        </p:nvGrpSpPr>
        <p:grpSpPr>
          <a:xfrm>
            <a:off x="4638172" y="1300750"/>
            <a:ext cx="4011280" cy="4631143"/>
            <a:chOff x="2917719" y="1052"/>
            <a:chExt cx="5348373" cy="6174857"/>
          </a:xfrm>
        </p:grpSpPr>
        <p:sp>
          <p:nvSpPr>
            <p:cNvPr id="54" name="Google Shape;195;p21">
              <a:extLst>
                <a:ext uri="{FF2B5EF4-FFF2-40B4-BE49-F238E27FC236}">
                  <a16:creationId xmlns:a16="http://schemas.microsoft.com/office/drawing/2014/main" id="{B5C8FEF1-99B1-4860-BAA5-5689EC9B7D6E}"/>
                </a:ext>
              </a:extLst>
            </p:cNvPr>
            <p:cNvSpPr/>
            <p:nvPr/>
          </p:nvSpPr>
          <p:spPr>
            <a:xfrm>
              <a:off x="5436195" y="742533"/>
              <a:ext cx="155710" cy="682162"/>
            </a:xfrm>
            <a:custGeom>
              <a:avLst/>
              <a:gdLst/>
              <a:ahLst/>
              <a:cxnLst/>
              <a:rect l="l" t="t" r="r" b="b"/>
              <a:pathLst>
                <a:path w="120000" h="120000" extrusionOk="0">
                  <a:moveTo>
                    <a:pt x="120000" y="0"/>
                  </a:moveTo>
                  <a:lnTo>
                    <a:pt x="120000" y="120000"/>
                  </a:lnTo>
                  <a:lnTo>
                    <a:pt x="0" y="120000"/>
                  </a:lnTo>
                </a:path>
              </a:pathLst>
            </a:custGeom>
            <a:noFill/>
            <a:ln w="12700" cap="flat" cmpd="sng">
              <a:solidFill>
                <a:srgbClr val="345A99"/>
              </a:solidFill>
              <a:prstDash val="solid"/>
              <a:miter lim="800000"/>
              <a:headEnd type="none" w="sm" len="sm"/>
              <a:tailEnd type="none" w="sm" len="sm"/>
            </a:ln>
          </p:spPr>
        </p:sp>
        <p:sp>
          <p:nvSpPr>
            <p:cNvPr id="55" name="Google Shape;196;p21">
              <a:extLst>
                <a:ext uri="{FF2B5EF4-FFF2-40B4-BE49-F238E27FC236}">
                  <a16:creationId xmlns:a16="http://schemas.microsoft.com/office/drawing/2014/main" id="{C891D8CA-FBA6-4922-9C61-61FC2AECAED5}"/>
                </a:ext>
              </a:extLst>
            </p:cNvPr>
            <p:cNvSpPr/>
            <p:nvPr/>
          </p:nvSpPr>
          <p:spPr>
            <a:xfrm>
              <a:off x="6410842" y="5123007"/>
              <a:ext cx="222444" cy="682162"/>
            </a:xfrm>
            <a:custGeom>
              <a:avLst/>
              <a:gdLst/>
              <a:ahLst/>
              <a:cxnLst/>
              <a:rect l="l" t="t" r="r" b="b"/>
              <a:pathLst>
                <a:path w="120000" h="120000" extrusionOk="0">
                  <a:moveTo>
                    <a:pt x="0" y="0"/>
                  </a:moveTo>
                  <a:lnTo>
                    <a:pt x="0" y="120000"/>
                  </a:lnTo>
                  <a:lnTo>
                    <a:pt x="120000" y="120000"/>
                  </a:lnTo>
                </a:path>
              </a:pathLst>
            </a:custGeom>
            <a:noFill/>
            <a:ln w="12700" cap="flat" cmpd="sng">
              <a:solidFill>
                <a:srgbClr val="3A66B1"/>
              </a:solidFill>
              <a:prstDash val="solid"/>
              <a:miter lim="800000"/>
              <a:headEnd type="none" w="sm" len="sm"/>
              <a:tailEnd type="none" w="sm" len="sm"/>
            </a:ln>
          </p:spPr>
        </p:sp>
        <p:sp>
          <p:nvSpPr>
            <p:cNvPr id="56" name="Google Shape;197;p21">
              <a:extLst>
                <a:ext uri="{FF2B5EF4-FFF2-40B4-BE49-F238E27FC236}">
                  <a16:creationId xmlns:a16="http://schemas.microsoft.com/office/drawing/2014/main" id="{CE17ECA6-4099-4FBB-B588-1C62C708E123}"/>
                </a:ext>
              </a:extLst>
            </p:cNvPr>
            <p:cNvSpPr/>
            <p:nvPr/>
          </p:nvSpPr>
          <p:spPr>
            <a:xfrm>
              <a:off x="6958306" y="4070105"/>
              <a:ext cx="91440" cy="311421"/>
            </a:xfrm>
            <a:custGeom>
              <a:avLst/>
              <a:gdLst/>
              <a:ahLst/>
              <a:cxnLst/>
              <a:rect l="l" t="t" r="r" b="b"/>
              <a:pathLst>
                <a:path w="120000" h="120000" extrusionOk="0">
                  <a:moveTo>
                    <a:pt x="60000" y="0"/>
                  </a:moveTo>
                  <a:lnTo>
                    <a:pt x="60000" y="120000"/>
                  </a:lnTo>
                </a:path>
              </a:pathLst>
            </a:custGeom>
            <a:noFill/>
            <a:ln w="12700" cap="flat" cmpd="sng">
              <a:solidFill>
                <a:srgbClr val="3A66B1"/>
              </a:solidFill>
              <a:prstDash val="solid"/>
              <a:miter lim="800000"/>
              <a:headEnd type="none" w="sm" len="sm"/>
              <a:tailEnd type="none" w="sm" len="sm"/>
            </a:ln>
          </p:spPr>
        </p:sp>
        <p:sp>
          <p:nvSpPr>
            <p:cNvPr id="57" name="Google Shape;198;p21">
              <a:extLst>
                <a:ext uri="{FF2B5EF4-FFF2-40B4-BE49-F238E27FC236}">
                  <a16:creationId xmlns:a16="http://schemas.microsoft.com/office/drawing/2014/main" id="{CA7AB467-699E-488D-8692-0D3B7A0E58CC}"/>
                </a:ext>
              </a:extLst>
            </p:cNvPr>
            <p:cNvSpPr/>
            <p:nvPr/>
          </p:nvSpPr>
          <p:spPr>
            <a:xfrm>
              <a:off x="5591906" y="2848338"/>
              <a:ext cx="1412119" cy="311421"/>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3A66B1"/>
              </a:solidFill>
              <a:prstDash val="solid"/>
              <a:miter lim="800000"/>
              <a:headEnd type="none" w="sm" len="sm"/>
              <a:tailEnd type="none" w="sm" len="sm"/>
            </a:ln>
          </p:spPr>
        </p:sp>
        <p:sp>
          <p:nvSpPr>
            <p:cNvPr id="58" name="Google Shape;199;p21">
              <a:extLst>
                <a:ext uri="{FF2B5EF4-FFF2-40B4-BE49-F238E27FC236}">
                  <a16:creationId xmlns:a16="http://schemas.microsoft.com/office/drawing/2014/main" id="{C84E12B1-DC53-4F51-8352-D6987651D7C7}"/>
                </a:ext>
              </a:extLst>
            </p:cNvPr>
            <p:cNvSpPr/>
            <p:nvPr/>
          </p:nvSpPr>
          <p:spPr>
            <a:xfrm>
              <a:off x="3169001" y="4152513"/>
              <a:ext cx="376922" cy="682162"/>
            </a:xfrm>
            <a:custGeom>
              <a:avLst/>
              <a:gdLst/>
              <a:ahLst/>
              <a:cxnLst/>
              <a:rect l="l" t="t" r="r" b="b"/>
              <a:pathLst>
                <a:path w="120000" h="120000" extrusionOk="0">
                  <a:moveTo>
                    <a:pt x="0" y="0"/>
                  </a:moveTo>
                  <a:lnTo>
                    <a:pt x="0" y="120000"/>
                  </a:lnTo>
                  <a:lnTo>
                    <a:pt x="120000" y="120000"/>
                  </a:lnTo>
                </a:path>
              </a:pathLst>
            </a:custGeom>
            <a:noFill/>
            <a:ln w="12700" cap="flat" cmpd="sng">
              <a:solidFill>
                <a:srgbClr val="3A66B1"/>
              </a:solidFill>
              <a:prstDash val="solid"/>
              <a:miter lim="800000"/>
              <a:headEnd type="none" w="sm" len="sm"/>
              <a:tailEnd type="none" w="sm" len="sm"/>
            </a:ln>
          </p:spPr>
        </p:sp>
        <p:sp>
          <p:nvSpPr>
            <p:cNvPr id="59" name="Google Shape;200;p21">
              <a:extLst>
                <a:ext uri="{FF2B5EF4-FFF2-40B4-BE49-F238E27FC236}">
                  <a16:creationId xmlns:a16="http://schemas.microsoft.com/office/drawing/2014/main" id="{8C2643C4-1EC1-44E1-9B47-415FEA1C2D63}"/>
                </a:ext>
              </a:extLst>
            </p:cNvPr>
            <p:cNvSpPr/>
            <p:nvPr/>
          </p:nvSpPr>
          <p:spPr>
            <a:xfrm>
              <a:off x="4174129" y="2848338"/>
              <a:ext cx="1417777" cy="311421"/>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3A66B1"/>
              </a:solidFill>
              <a:prstDash val="solid"/>
              <a:miter lim="800000"/>
              <a:headEnd type="none" w="sm" len="sm"/>
              <a:tailEnd type="none" w="sm" len="sm"/>
            </a:ln>
          </p:spPr>
        </p:sp>
        <p:sp>
          <p:nvSpPr>
            <p:cNvPr id="60" name="Google Shape;201;p21">
              <a:extLst>
                <a:ext uri="{FF2B5EF4-FFF2-40B4-BE49-F238E27FC236}">
                  <a16:creationId xmlns:a16="http://schemas.microsoft.com/office/drawing/2014/main" id="{BC70292F-325C-4225-AA4A-530068CD0973}"/>
                </a:ext>
              </a:extLst>
            </p:cNvPr>
            <p:cNvSpPr/>
            <p:nvPr/>
          </p:nvSpPr>
          <p:spPr>
            <a:xfrm>
              <a:off x="5546186" y="742533"/>
              <a:ext cx="91440" cy="1364324"/>
            </a:xfrm>
            <a:custGeom>
              <a:avLst/>
              <a:gdLst/>
              <a:ahLst/>
              <a:cxnLst/>
              <a:rect l="l" t="t" r="r" b="b"/>
              <a:pathLst>
                <a:path w="120000" h="120000" extrusionOk="0">
                  <a:moveTo>
                    <a:pt x="60000" y="0"/>
                  </a:moveTo>
                  <a:lnTo>
                    <a:pt x="60000" y="120000"/>
                  </a:lnTo>
                </a:path>
              </a:pathLst>
            </a:custGeom>
            <a:noFill/>
            <a:ln w="12700" cap="flat" cmpd="sng">
              <a:solidFill>
                <a:srgbClr val="345A99"/>
              </a:solidFill>
              <a:prstDash val="solid"/>
              <a:miter lim="800000"/>
              <a:headEnd type="none" w="sm" len="sm"/>
              <a:tailEnd type="none" w="sm" len="sm"/>
            </a:ln>
          </p:spPr>
        </p:sp>
        <p:sp>
          <p:nvSpPr>
            <p:cNvPr id="61" name="Google Shape;202;p21">
              <a:extLst>
                <a:ext uri="{FF2B5EF4-FFF2-40B4-BE49-F238E27FC236}">
                  <a16:creationId xmlns:a16="http://schemas.microsoft.com/office/drawing/2014/main" id="{C5951A32-8259-426C-9EFB-7E3B8F356129}"/>
                </a:ext>
              </a:extLst>
            </p:cNvPr>
            <p:cNvSpPr/>
            <p:nvPr/>
          </p:nvSpPr>
          <p:spPr>
            <a:xfrm>
              <a:off x="4850425" y="1052"/>
              <a:ext cx="1482961" cy="741480"/>
            </a:xfrm>
            <a:prstGeom prst="rect">
              <a:avLst/>
            </a:prstGeom>
            <a:solidFill>
              <a:schemeClr val="lt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62" name="Google Shape;203;p21">
              <a:extLst>
                <a:ext uri="{FF2B5EF4-FFF2-40B4-BE49-F238E27FC236}">
                  <a16:creationId xmlns:a16="http://schemas.microsoft.com/office/drawing/2014/main" id="{DBD801FA-4157-4282-9245-4875FC5B4553}"/>
                </a:ext>
              </a:extLst>
            </p:cNvPr>
            <p:cNvSpPr txBox="1"/>
            <p:nvPr/>
          </p:nvSpPr>
          <p:spPr>
            <a:xfrm>
              <a:off x="4850425" y="1052"/>
              <a:ext cx="1482961" cy="741480"/>
            </a:xfrm>
            <a:prstGeom prst="rect">
              <a:avLst/>
            </a:prstGeom>
            <a:noFill/>
            <a:ln>
              <a:noFill/>
            </a:ln>
          </p:spPr>
          <p:txBody>
            <a:bodyPr spcFirstLastPara="1" wrap="square" lIns="7613" tIns="7613" rIns="7613" bIns="7613" anchor="ctr" anchorCtr="0">
              <a:noAutofit/>
            </a:bodyPr>
            <a:lstStyle/>
            <a:p>
              <a:pPr algn="ctr">
                <a:lnSpc>
                  <a:spcPct val="90000"/>
                </a:lnSpc>
                <a:buClr>
                  <a:schemeClr val="lt1"/>
                </a:buClr>
                <a:buSzPts val="1600"/>
              </a:pPr>
              <a:r>
                <a:rPr lang="en-US" sz="1200">
                  <a:solidFill>
                    <a:schemeClr val="lt1"/>
                  </a:solidFill>
                  <a:latin typeface="Calibri"/>
                  <a:ea typeface="Calibri"/>
                  <a:cs typeface="Calibri"/>
                  <a:sym typeface="Calibri"/>
                </a:rPr>
                <a:t>Convidados </a:t>
              </a:r>
              <a:endParaRPr sz="1350"/>
            </a:p>
            <a:p>
              <a:pPr algn="ctr">
                <a:lnSpc>
                  <a:spcPct val="90000"/>
                </a:lnSpc>
                <a:spcBef>
                  <a:spcPts val="420"/>
                </a:spcBef>
                <a:buClr>
                  <a:schemeClr val="lt1"/>
                </a:buClr>
                <a:buSzPts val="1600"/>
              </a:pPr>
              <a:r>
                <a:rPr lang="en-US" sz="1200">
                  <a:solidFill>
                    <a:schemeClr val="lt1"/>
                  </a:solidFill>
                  <a:latin typeface="Calibri"/>
                  <a:ea typeface="Calibri"/>
                  <a:cs typeface="Calibri"/>
                  <a:sym typeface="Calibri"/>
                </a:rPr>
                <a:t>572 </a:t>
              </a:r>
              <a:endParaRPr sz="1200">
                <a:solidFill>
                  <a:schemeClr val="lt1"/>
                </a:solidFill>
                <a:latin typeface="Calibri"/>
                <a:ea typeface="Calibri"/>
                <a:cs typeface="Calibri"/>
                <a:sym typeface="Calibri"/>
              </a:endParaRPr>
            </a:p>
          </p:txBody>
        </p:sp>
        <p:sp>
          <p:nvSpPr>
            <p:cNvPr id="63" name="Google Shape;204;p21">
              <a:extLst>
                <a:ext uri="{FF2B5EF4-FFF2-40B4-BE49-F238E27FC236}">
                  <a16:creationId xmlns:a16="http://schemas.microsoft.com/office/drawing/2014/main" id="{EEA03A79-74E6-4856-93C0-359338F81927}"/>
                </a:ext>
              </a:extLst>
            </p:cNvPr>
            <p:cNvSpPr/>
            <p:nvPr/>
          </p:nvSpPr>
          <p:spPr>
            <a:xfrm>
              <a:off x="4850425" y="2106857"/>
              <a:ext cx="1482961" cy="741480"/>
            </a:xfrm>
            <a:prstGeom prst="rect">
              <a:avLst/>
            </a:prstGeom>
            <a:solidFill>
              <a:schemeClr val="lt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64" name="Google Shape;205;p21">
              <a:extLst>
                <a:ext uri="{FF2B5EF4-FFF2-40B4-BE49-F238E27FC236}">
                  <a16:creationId xmlns:a16="http://schemas.microsoft.com/office/drawing/2014/main" id="{96BD23A2-ADB7-4F8B-A347-66316A26FED6}"/>
                </a:ext>
              </a:extLst>
            </p:cNvPr>
            <p:cNvSpPr txBox="1"/>
            <p:nvPr/>
          </p:nvSpPr>
          <p:spPr>
            <a:xfrm>
              <a:off x="4850425" y="2106857"/>
              <a:ext cx="1482961" cy="741480"/>
            </a:xfrm>
            <a:prstGeom prst="rect">
              <a:avLst/>
            </a:prstGeom>
            <a:noFill/>
            <a:ln>
              <a:noFill/>
            </a:ln>
          </p:spPr>
          <p:txBody>
            <a:bodyPr spcFirstLastPara="1" wrap="square" lIns="7613" tIns="7613" rIns="7613" bIns="7613" anchor="ctr" anchorCtr="0">
              <a:noAutofit/>
            </a:bodyPr>
            <a:lstStyle/>
            <a:p>
              <a:pPr algn="ctr">
                <a:lnSpc>
                  <a:spcPct val="90000"/>
                </a:lnSpc>
                <a:buClr>
                  <a:schemeClr val="lt1"/>
                </a:buClr>
                <a:buSzPts val="1600"/>
              </a:pPr>
              <a:r>
                <a:rPr lang="en-US" sz="1200" dirty="0" err="1">
                  <a:solidFill>
                    <a:schemeClr val="lt1"/>
                  </a:solidFill>
                  <a:latin typeface="Calibri"/>
                  <a:ea typeface="Calibri"/>
                  <a:cs typeface="Calibri"/>
                  <a:sym typeface="Calibri"/>
                </a:rPr>
                <a:t>Subamostra</a:t>
              </a:r>
              <a:endParaRPr sz="1200" dirty="0">
                <a:solidFill>
                  <a:schemeClr val="lt1"/>
                </a:solidFill>
                <a:latin typeface="Calibri"/>
                <a:ea typeface="Calibri"/>
                <a:cs typeface="Calibri"/>
                <a:sym typeface="Calibri"/>
              </a:endParaRPr>
            </a:p>
            <a:p>
              <a:pPr algn="ctr">
                <a:lnSpc>
                  <a:spcPct val="90000"/>
                </a:lnSpc>
                <a:spcBef>
                  <a:spcPts val="420"/>
                </a:spcBef>
                <a:buClr>
                  <a:schemeClr val="lt1"/>
                </a:buClr>
                <a:buSzPts val="1600"/>
              </a:pPr>
              <a:r>
                <a:rPr lang="en-US" sz="1200" dirty="0">
                  <a:solidFill>
                    <a:schemeClr val="lt1"/>
                  </a:solidFill>
                  <a:latin typeface="Calibri"/>
                  <a:ea typeface="Calibri"/>
                  <a:cs typeface="Calibri"/>
                  <a:sym typeface="Calibri"/>
                </a:rPr>
                <a:t>558</a:t>
              </a:r>
              <a:endParaRPr sz="1350" dirty="0"/>
            </a:p>
          </p:txBody>
        </p:sp>
        <p:sp>
          <p:nvSpPr>
            <p:cNvPr id="65" name="Google Shape;206;p21">
              <a:extLst>
                <a:ext uri="{FF2B5EF4-FFF2-40B4-BE49-F238E27FC236}">
                  <a16:creationId xmlns:a16="http://schemas.microsoft.com/office/drawing/2014/main" id="{3D59D080-429A-4460-AFEA-0834D0251889}"/>
                </a:ext>
              </a:extLst>
            </p:cNvPr>
            <p:cNvSpPr/>
            <p:nvPr/>
          </p:nvSpPr>
          <p:spPr>
            <a:xfrm>
              <a:off x="2917719" y="3159760"/>
              <a:ext cx="2512818" cy="992753"/>
            </a:xfrm>
            <a:prstGeom prst="rect">
              <a:avLst/>
            </a:prstGeom>
            <a:solidFill>
              <a:schemeClr val="lt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66" name="Google Shape;207;p21">
              <a:extLst>
                <a:ext uri="{FF2B5EF4-FFF2-40B4-BE49-F238E27FC236}">
                  <a16:creationId xmlns:a16="http://schemas.microsoft.com/office/drawing/2014/main" id="{E8C10385-D100-492C-A3AA-9EE2D9EC5C73}"/>
                </a:ext>
              </a:extLst>
            </p:cNvPr>
            <p:cNvSpPr txBox="1"/>
            <p:nvPr/>
          </p:nvSpPr>
          <p:spPr>
            <a:xfrm>
              <a:off x="2917719" y="3159760"/>
              <a:ext cx="2512818" cy="992753"/>
            </a:xfrm>
            <a:prstGeom prst="rect">
              <a:avLst/>
            </a:prstGeom>
            <a:noFill/>
            <a:ln>
              <a:noFill/>
            </a:ln>
          </p:spPr>
          <p:txBody>
            <a:bodyPr spcFirstLastPara="1" wrap="square" lIns="8569" tIns="8569" rIns="8569" bIns="8569" anchor="ctr" anchorCtr="0">
              <a:noAutofit/>
            </a:bodyPr>
            <a:lstStyle/>
            <a:p>
              <a:pPr algn="ctr">
                <a:lnSpc>
                  <a:spcPct val="90000"/>
                </a:lnSpc>
                <a:buClr>
                  <a:schemeClr val="lt1"/>
                </a:buClr>
                <a:buSzPts val="1800"/>
              </a:pPr>
              <a:r>
                <a:rPr lang="en-US" sz="1350">
                  <a:solidFill>
                    <a:schemeClr val="lt1"/>
                  </a:solidFill>
                  <a:latin typeface="Calibri"/>
                  <a:ea typeface="Calibri"/>
                  <a:cs typeface="Calibri"/>
                  <a:sym typeface="Calibri"/>
                </a:rPr>
                <a:t>Anticorpos Neutralizantes </a:t>
              </a:r>
              <a:r>
                <a:rPr lang="en-US" sz="1350" b="1">
                  <a:solidFill>
                    <a:schemeClr val="lt1"/>
                  </a:solidFill>
                  <a:latin typeface="Calibri"/>
                  <a:ea typeface="Calibri"/>
                  <a:cs typeface="Calibri"/>
                  <a:sym typeface="Calibri"/>
                </a:rPr>
                <a:t>Positivo</a:t>
              </a:r>
              <a:endParaRPr sz="1350"/>
            </a:p>
            <a:p>
              <a:pPr algn="ctr">
                <a:lnSpc>
                  <a:spcPct val="90000"/>
                </a:lnSpc>
                <a:spcBef>
                  <a:spcPts val="472"/>
                </a:spcBef>
                <a:buClr>
                  <a:schemeClr val="lt1"/>
                </a:buClr>
                <a:buSzPts val="1800"/>
              </a:pPr>
              <a:r>
                <a:rPr lang="en-US" sz="1350">
                  <a:solidFill>
                    <a:schemeClr val="lt1"/>
                  </a:solidFill>
                  <a:latin typeface="Calibri"/>
                  <a:ea typeface="Calibri"/>
                  <a:cs typeface="Calibri"/>
                  <a:sym typeface="Calibri"/>
                </a:rPr>
                <a:t>319 </a:t>
              </a:r>
              <a:endParaRPr sz="1350">
                <a:solidFill>
                  <a:schemeClr val="lt1"/>
                </a:solidFill>
                <a:latin typeface="Calibri"/>
                <a:ea typeface="Calibri"/>
                <a:cs typeface="Calibri"/>
                <a:sym typeface="Calibri"/>
              </a:endParaRPr>
            </a:p>
          </p:txBody>
        </p:sp>
        <p:sp>
          <p:nvSpPr>
            <p:cNvPr id="67" name="Google Shape;208;p21">
              <a:extLst>
                <a:ext uri="{FF2B5EF4-FFF2-40B4-BE49-F238E27FC236}">
                  <a16:creationId xmlns:a16="http://schemas.microsoft.com/office/drawing/2014/main" id="{CCEE6DF7-A8AF-4FEB-933D-7F21B98CAF96}"/>
                </a:ext>
              </a:extLst>
            </p:cNvPr>
            <p:cNvSpPr/>
            <p:nvPr/>
          </p:nvSpPr>
          <p:spPr>
            <a:xfrm>
              <a:off x="3545924" y="4463935"/>
              <a:ext cx="1482961" cy="741480"/>
            </a:xfrm>
            <a:prstGeom prst="rect">
              <a:avLst/>
            </a:prstGeom>
            <a:solidFill>
              <a:schemeClr val="lt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68" name="Google Shape;209;p21">
              <a:extLst>
                <a:ext uri="{FF2B5EF4-FFF2-40B4-BE49-F238E27FC236}">
                  <a16:creationId xmlns:a16="http://schemas.microsoft.com/office/drawing/2014/main" id="{5ABF858A-AA39-4955-A845-FA1E5A37077C}"/>
                </a:ext>
              </a:extLst>
            </p:cNvPr>
            <p:cNvSpPr txBox="1"/>
            <p:nvPr/>
          </p:nvSpPr>
          <p:spPr>
            <a:xfrm>
              <a:off x="3545924" y="4463935"/>
              <a:ext cx="1482961" cy="741480"/>
            </a:xfrm>
            <a:prstGeom prst="rect">
              <a:avLst/>
            </a:prstGeom>
            <a:noFill/>
            <a:ln>
              <a:noFill/>
            </a:ln>
          </p:spPr>
          <p:txBody>
            <a:bodyPr spcFirstLastPara="1" wrap="square" lIns="9994" tIns="9994" rIns="9994" bIns="9994" anchor="ctr" anchorCtr="0">
              <a:noAutofit/>
            </a:bodyPr>
            <a:lstStyle/>
            <a:p>
              <a:pPr algn="ctr">
                <a:lnSpc>
                  <a:spcPct val="90000"/>
                </a:lnSpc>
                <a:buClr>
                  <a:schemeClr val="lt1"/>
                </a:buClr>
                <a:buSzPts val="2100"/>
              </a:pPr>
              <a:r>
                <a:rPr lang="en-US" sz="1575">
                  <a:solidFill>
                    <a:schemeClr val="lt1"/>
                  </a:solidFill>
                  <a:latin typeface="Calibri"/>
                  <a:ea typeface="Calibri"/>
                  <a:cs typeface="Calibri"/>
                  <a:sym typeface="Calibri"/>
                </a:rPr>
                <a:t>Analisados</a:t>
              </a:r>
              <a:endParaRPr sz="1350"/>
            </a:p>
            <a:p>
              <a:pPr algn="ctr">
                <a:lnSpc>
                  <a:spcPct val="90000"/>
                </a:lnSpc>
                <a:spcBef>
                  <a:spcPts val="551"/>
                </a:spcBef>
                <a:buClr>
                  <a:schemeClr val="lt1"/>
                </a:buClr>
                <a:buSzPts val="2100"/>
              </a:pPr>
              <a:r>
                <a:rPr lang="en-US" sz="1575">
                  <a:solidFill>
                    <a:schemeClr val="lt1"/>
                  </a:solidFill>
                  <a:latin typeface="Calibri"/>
                  <a:ea typeface="Calibri"/>
                  <a:cs typeface="Calibri"/>
                  <a:sym typeface="Calibri"/>
                </a:rPr>
                <a:t>293</a:t>
              </a:r>
              <a:endParaRPr sz="1575">
                <a:solidFill>
                  <a:schemeClr val="lt1"/>
                </a:solidFill>
                <a:latin typeface="Calibri"/>
                <a:ea typeface="Calibri"/>
                <a:cs typeface="Calibri"/>
                <a:sym typeface="Calibri"/>
              </a:endParaRPr>
            </a:p>
          </p:txBody>
        </p:sp>
        <p:sp>
          <p:nvSpPr>
            <p:cNvPr id="69" name="Google Shape;210;p21">
              <a:extLst>
                <a:ext uri="{FF2B5EF4-FFF2-40B4-BE49-F238E27FC236}">
                  <a16:creationId xmlns:a16="http://schemas.microsoft.com/office/drawing/2014/main" id="{D7A9B759-C419-448A-A9DA-C8161EDE04BE}"/>
                </a:ext>
              </a:extLst>
            </p:cNvPr>
            <p:cNvSpPr/>
            <p:nvPr/>
          </p:nvSpPr>
          <p:spPr>
            <a:xfrm>
              <a:off x="5741959" y="3159760"/>
              <a:ext cx="2524133" cy="910345"/>
            </a:xfrm>
            <a:prstGeom prst="rect">
              <a:avLst/>
            </a:prstGeom>
            <a:solidFill>
              <a:srgbClr val="FF0000"/>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70" name="Google Shape;211;p21">
              <a:extLst>
                <a:ext uri="{FF2B5EF4-FFF2-40B4-BE49-F238E27FC236}">
                  <a16:creationId xmlns:a16="http://schemas.microsoft.com/office/drawing/2014/main" id="{0522145C-A255-4C90-9AA5-A51EE44BCE8A}"/>
                </a:ext>
              </a:extLst>
            </p:cNvPr>
            <p:cNvSpPr txBox="1"/>
            <p:nvPr/>
          </p:nvSpPr>
          <p:spPr>
            <a:xfrm>
              <a:off x="5741959" y="3159760"/>
              <a:ext cx="2524133" cy="910345"/>
            </a:xfrm>
            <a:prstGeom prst="rect">
              <a:avLst/>
            </a:prstGeom>
            <a:noFill/>
            <a:ln>
              <a:noFill/>
            </a:ln>
          </p:spPr>
          <p:txBody>
            <a:bodyPr spcFirstLastPara="1" wrap="square" lIns="8569" tIns="8569" rIns="8569" bIns="8569" anchor="ctr" anchorCtr="0">
              <a:noAutofit/>
            </a:bodyPr>
            <a:lstStyle/>
            <a:p>
              <a:pPr algn="ctr">
                <a:lnSpc>
                  <a:spcPct val="90000"/>
                </a:lnSpc>
                <a:buClr>
                  <a:schemeClr val="lt1"/>
                </a:buClr>
                <a:buSzPts val="1800"/>
              </a:pPr>
              <a:r>
                <a:rPr lang="en-US" sz="1350" dirty="0" err="1">
                  <a:solidFill>
                    <a:schemeClr val="lt1"/>
                  </a:solidFill>
                  <a:latin typeface="Calibri"/>
                  <a:ea typeface="Calibri"/>
                  <a:cs typeface="Calibri"/>
                  <a:sym typeface="Calibri"/>
                </a:rPr>
                <a:t>Anticorpos</a:t>
              </a:r>
              <a:r>
                <a:rPr lang="en-US" sz="1350" dirty="0">
                  <a:solidFill>
                    <a:schemeClr val="lt1"/>
                  </a:solidFill>
                  <a:latin typeface="Calibri"/>
                  <a:ea typeface="Calibri"/>
                  <a:cs typeface="Calibri"/>
                  <a:sym typeface="Calibri"/>
                </a:rPr>
                <a:t> </a:t>
              </a:r>
              <a:r>
                <a:rPr lang="en-US" sz="1350" dirty="0" err="1">
                  <a:solidFill>
                    <a:schemeClr val="lt1"/>
                  </a:solidFill>
                  <a:latin typeface="Calibri"/>
                  <a:ea typeface="Calibri"/>
                  <a:cs typeface="Calibri"/>
                  <a:sym typeface="Calibri"/>
                </a:rPr>
                <a:t>Neutralizantes</a:t>
              </a:r>
              <a:r>
                <a:rPr lang="en-US" sz="1350" dirty="0">
                  <a:solidFill>
                    <a:schemeClr val="lt1"/>
                  </a:solidFill>
                  <a:latin typeface="Calibri"/>
                  <a:ea typeface="Calibri"/>
                  <a:cs typeface="Calibri"/>
                  <a:sym typeface="Calibri"/>
                </a:rPr>
                <a:t> </a:t>
              </a:r>
              <a:r>
                <a:rPr lang="en-US" sz="1350" b="1" dirty="0" err="1">
                  <a:solidFill>
                    <a:schemeClr val="lt1"/>
                  </a:solidFill>
                  <a:latin typeface="Calibri"/>
                  <a:ea typeface="Calibri"/>
                  <a:cs typeface="Calibri"/>
                  <a:sym typeface="Calibri"/>
                </a:rPr>
                <a:t>Negativo</a:t>
              </a:r>
              <a:endParaRPr sz="1350" dirty="0"/>
            </a:p>
            <a:p>
              <a:pPr algn="ctr">
                <a:lnSpc>
                  <a:spcPct val="90000"/>
                </a:lnSpc>
                <a:spcBef>
                  <a:spcPts val="472"/>
                </a:spcBef>
                <a:buClr>
                  <a:schemeClr val="lt1"/>
                </a:buClr>
                <a:buSzPts val="1800"/>
              </a:pPr>
              <a:r>
                <a:rPr lang="en-US" sz="1350" dirty="0">
                  <a:solidFill>
                    <a:schemeClr val="lt1"/>
                  </a:solidFill>
                  <a:latin typeface="Calibri"/>
                  <a:ea typeface="Calibri"/>
                  <a:cs typeface="Calibri"/>
                  <a:sym typeface="Calibri"/>
                </a:rPr>
                <a:t>239 </a:t>
              </a:r>
              <a:endParaRPr sz="1350" dirty="0">
                <a:solidFill>
                  <a:schemeClr val="lt1"/>
                </a:solidFill>
                <a:latin typeface="Calibri"/>
                <a:ea typeface="Calibri"/>
                <a:cs typeface="Calibri"/>
                <a:sym typeface="Calibri"/>
              </a:endParaRPr>
            </a:p>
          </p:txBody>
        </p:sp>
        <p:sp>
          <p:nvSpPr>
            <p:cNvPr id="71" name="Google Shape;212;p21">
              <a:extLst>
                <a:ext uri="{FF2B5EF4-FFF2-40B4-BE49-F238E27FC236}">
                  <a16:creationId xmlns:a16="http://schemas.microsoft.com/office/drawing/2014/main" id="{A5B7BE28-CD9B-421C-9A26-57F44C0EEACC}"/>
                </a:ext>
              </a:extLst>
            </p:cNvPr>
            <p:cNvSpPr/>
            <p:nvPr/>
          </p:nvSpPr>
          <p:spPr>
            <a:xfrm>
              <a:off x="6262545" y="4381527"/>
              <a:ext cx="1482961" cy="741480"/>
            </a:xfrm>
            <a:prstGeom prst="rect">
              <a:avLst/>
            </a:prstGeom>
            <a:solidFill>
              <a:srgbClr val="FF0000"/>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72" name="Google Shape;213;p21">
              <a:extLst>
                <a:ext uri="{FF2B5EF4-FFF2-40B4-BE49-F238E27FC236}">
                  <a16:creationId xmlns:a16="http://schemas.microsoft.com/office/drawing/2014/main" id="{ADDD9735-8624-42E8-BDC4-AB60D7992A9C}"/>
                </a:ext>
              </a:extLst>
            </p:cNvPr>
            <p:cNvSpPr txBox="1"/>
            <p:nvPr/>
          </p:nvSpPr>
          <p:spPr>
            <a:xfrm>
              <a:off x="6262545" y="4381527"/>
              <a:ext cx="1482961" cy="741480"/>
            </a:xfrm>
            <a:prstGeom prst="rect">
              <a:avLst/>
            </a:prstGeom>
            <a:noFill/>
            <a:ln>
              <a:noFill/>
            </a:ln>
          </p:spPr>
          <p:txBody>
            <a:bodyPr spcFirstLastPara="1" wrap="square" lIns="9994" tIns="9994" rIns="9994" bIns="9994" anchor="ctr" anchorCtr="0">
              <a:noAutofit/>
            </a:bodyPr>
            <a:lstStyle/>
            <a:p>
              <a:pPr algn="ctr">
                <a:lnSpc>
                  <a:spcPct val="90000"/>
                </a:lnSpc>
                <a:buClr>
                  <a:schemeClr val="lt1"/>
                </a:buClr>
                <a:buSzPts val="2100"/>
              </a:pPr>
              <a:r>
                <a:rPr lang="en-US" sz="1575">
                  <a:solidFill>
                    <a:schemeClr val="lt1"/>
                  </a:solidFill>
                  <a:latin typeface="Calibri"/>
                  <a:ea typeface="Calibri"/>
                  <a:cs typeface="Calibri"/>
                  <a:sym typeface="Calibri"/>
                </a:rPr>
                <a:t>Analisados </a:t>
              </a:r>
              <a:endParaRPr sz="1350"/>
            </a:p>
            <a:p>
              <a:pPr algn="ctr">
                <a:lnSpc>
                  <a:spcPct val="90000"/>
                </a:lnSpc>
                <a:spcBef>
                  <a:spcPts val="551"/>
                </a:spcBef>
                <a:buClr>
                  <a:schemeClr val="lt1"/>
                </a:buClr>
                <a:buSzPts val="2100"/>
              </a:pPr>
              <a:r>
                <a:rPr lang="en-US" sz="1575">
                  <a:solidFill>
                    <a:schemeClr val="lt1"/>
                  </a:solidFill>
                  <a:latin typeface="Calibri"/>
                  <a:ea typeface="Calibri"/>
                  <a:cs typeface="Calibri"/>
                  <a:sym typeface="Calibri"/>
                </a:rPr>
                <a:t>206</a:t>
              </a:r>
              <a:endParaRPr sz="1350"/>
            </a:p>
          </p:txBody>
        </p:sp>
        <p:sp>
          <p:nvSpPr>
            <p:cNvPr id="73" name="Google Shape;214;p21">
              <a:extLst>
                <a:ext uri="{FF2B5EF4-FFF2-40B4-BE49-F238E27FC236}">
                  <a16:creationId xmlns:a16="http://schemas.microsoft.com/office/drawing/2014/main" id="{A40B35AD-06AA-4536-A8A8-11954BFF1150}"/>
                </a:ext>
              </a:extLst>
            </p:cNvPr>
            <p:cNvSpPr/>
            <p:nvPr/>
          </p:nvSpPr>
          <p:spPr>
            <a:xfrm>
              <a:off x="6633286" y="5434429"/>
              <a:ext cx="1482961" cy="741480"/>
            </a:xfrm>
            <a:prstGeom prst="rect">
              <a:avLst/>
            </a:prstGeom>
            <a:solidFill>
              <a:srgbClr val="00B050"/>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74" name="Google Shape;215;p21">
              <a:extLst>
                <a:ext uri="{FF2B5EF4-FFF2-40B4-BE49-F238E27FC236}">
                  <a16:creationId xmlns:a16="http://schemas.microsoft.com/office/drawing/2014/main" id="{6E740CA9-6675-4B7D-B205-6900EA02DD7B}"/>
                </a:ext>
              </a:extLst>
            </p:cNvPr>
            <p:cNvSpPr txBox="1"/>
            <p:nvPr/>
          </p:nvSpPr>
          <p:spPr>
            <a:xfrm>
              <a:off x="6633286" y="5434429"/>
              <a:ext cx="1482961" cy="741480"/>
            </a:xfrm>
            <a:prstGeom prst="rect">
              <a:avLst/>
            </a:prstGeom>
            <a:noFill/>
            <a:ln>
              <a:noFill/>
            </a:ln>
          </p:spPr>
          <p:txBody>
            <a:bodyPr spcFirstLastPara="1" wrap="square" lIns="9994" tIns="9994" rIns="9994" bIns="9994" anchor="ctr" anchorCtr="0">
              <a:noAutofit/>
            </a:bodyPr>
            <a:lstStyle/>
            <a:p>
              <a:pPr algn="ctr">
                <a:lnSpc>
                  <a:spcPct val="90000"/>
                </a:lnSpc>
                <a:buClr>
                  <a:schemeClr val="lt1"/>
                </a:buClr>
                <a:buSzPts val="2100"/>
              </a:pPr>
              <a:r>
                <a:rPr lang="en-US" sz="1575">
                  <a:solidFill>
                    <a:schemeClr val="lt1"/>
                  </a:solidFill>
                  <a:latin typeface="Calibri"/>
                  <a:ea typeface="Calibri"/>
                  <a:cs typeface="Calibri"/>
                  <a:sym typeface="Calibri"/>
                </a:rPr>
                <a:t>182 positivaram</a:t>
              </a:r>
              <a:endParaRPr sz="1575">
                <a:solidFill>
                  <a:schemeClr val="lt1"/>
                </a:solidFill>
                <a:latin typeface="Calibri"/>
                <a:ea typeface="Calibri"/>
                <a:cs typeface="Calibri"/>
                <a:sym typeface="Calibri"/>
              </a:endParaRPr>
            </a:p>
          </p:txBody>
        </p:sp>
        <p:sp>
          <p:nvSpPr>
            <p:cNvPr id="75" name="Google Shape;216;p21">
              <a:extLst>
                <a:ext uri="{FF2B5EF4-FFF2-40B4-BE49-F238E27FC236}">
                  <a16:creationId xmlns:a16="http://schemas.microsoft.com/office/drawing/2014/main" id="{B13A75AC-71CB-4196-B17B-292DE860F7ED}"/>
                </a:ext>
              </a:extLst>
            </p:cNvPr>
            <p:cNvSpPr/>
            <p:nvPr/>
          </p:nvSpPr>
          <p:spPr>
            <a:xfrm>
              <a:off x="3953234" y="1053955"/>
              <a:ext cx="1482961" cy="741480"/>
            </a:xfrm>
            <a:prstGeom prst="rect">
              <a:avLst/>
            </a:prstGeom>
            <a:solidFill>
              <a:schemeClr val="lt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76" name="Google Shape;217;p21">
              <a:extLst>
                <a:ext uri="{FF2B5EF4-FFF2-40B4-BE49-F238E27FC236}">
                  <a16:creationId xmlns:a16="http://schemas.microsoft.com/office/drawing/2014/main" id="{D30E358C-507F-4EBB-B18F-9EA41926EF95}"/>
                </a:ext>
              </a:extLst>
            </p:cNvPr>
            <p:cNvSpPr txBox="1"/>
            <p:nvPr/>
          </p:nvSpPr>
          <p:spPr>
            <a:xfrm>
              <a:off x="3953234" y="1053955"/>
              <a:ext cx="1482961" cy="741480"/>
            </a:xfrm>
            <a:prstGeom prst="rect">
              <a:avLst/>
            </a:prstGeom>
            <a:noFill/>
            <a:ln>
              <a:noFill/>
            </a:ln>
          </p:spPr>
          <p:txBody>
            <a:bodyPr spcFirstLastPara="1" wrap="square" lIns="7613" tIns="7613" rIns="7613" bIns="7613" anchor="ctr" anchorCtr="0">
              <a:noAutofit/>
            </a:bodyPr>
            <a:lstStyle/>
            <a:p>
              <a:pPr algn="ctr">
                <a:lnSpc>
                  <a:spcPct val="90000"/>
                </a:lnSpc>
                <a:buClr>
                  <a:schemeClr val="lt1"/>
                </a:buClr>
                <a:buSzPts val="1600"/>
              </a:pPr>
              <a:r>
                <a:rPr lang="en-US" sz="1200" dirty="0" err="1">
                  <a:solidFill>
                    <a:schemeClr val="lt1"/>
                  </a:solidFill>
                  <a:latin typeface="Calibri"/>
                  <a:ea typeface="Calibri"/>
                  <a:cs typeface="Calibri"/>
                  <a:sym typeface="Calibri"/>
                </a:rPr>
                <a:t>Excluídos</a:t>
              </a:r>
              <a:r>
                <a:rPr lang="en-US" sz="1200" dirty="0">
                  <a:solidFill>
                    <a:schemeClr val="lt1"/>
                  </a:solidFill>
                  <a:latin typeface="Calibri"/>
                  <a:ea typeface="Calibri"/>
                  <a:cs typeface="Calibri"/>
                  <a:sym typeface="Calibri"/>
                </a:rPr>
                <a:t> </a:t>
              </a:r>
              <a:endParaRPr sz="1350" dirty="0"/>
            </a:p>
            <a:p>
              <a:pPr algn="ctr">
                <a:lnSpc>
                  <a:spcPct val="90000"/>
                </a:lnSpc>
                <a:spcBef>
                  <a:spcPts val="420"/>
                </a:spcBef>
                <a:buClr>
                  <a:schemeClr val="lt1"/>
                </a:buClr>
                <a:buSzPts val="1600"/>
              </a:pPr>
              <a:r>
                <a:rPr lang="en-US" sz="1200" dirty="0">
                  <a:solidFill>
                    <a:schemeClr val="lt1"/>
                  </a:solidFill>
                  <a:latin typeface="Calibri"/>
                  <a:ea typeface="Calibri"/>
                  <a:cs typeface="Calibri"/>
                  <a:sym typeface="Calibri"/>
                </a:rPr>
                <a:t> 12</a:t>
              </a:r>
              <a:endParaRPr sz="1350" dirty="0"/>
            </a:p>
          </p:txBody>
        </p:sp>
      </p:grpSp>
    </p:spTree>
    <p:extLst>
      <p:ext uri="{BB962C8B-B14F-4D97-AF65-F5344CB8AC3E}">
        <p14:creationId xmlns:p14="http://schemas.microsoft.com/office/powerpoint/2010/main" val="374797850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sp>
        <p:nvSpPr>
          <p:cNvPr id="23" name="CaixaDeTexto 22">
            <a:extLst>
              <a:ext uri="{FF2B5EF4-FFF2-40B4-BE49-F238E27FC236}">
                <a16:creationId xmlns:a16="http://schemas.microsoft.com/office/drawing/2014/main" id="{314B975A-0448-4378-8EFC-E827DA8C9F3C}"/>
              </a:ext>
            </a:extLst>
          </p:cNvPr>
          <p:cNvSpPr txBox="1"/>
          <p:nvPr/>
        </p:nvSpPr>
        <p:spPr>
          <a:xfrm>
            <a:off x="899592" y="1044777"/>
            <a:ext cx="4572000" cy="1324978"/>
          </a:xfrm>
          <a:prstGeom prst="rect">
            <a:avLst/>
          </a:prstGeom>
          <a:noFill/>
        </p:spPr>
        <p:txBody>
          <a:bodyPr wrap="square">
            <a:spAutoFit/>
          </a:bodyPr>
          <a:lstStyle/>
          <a:p>
            <a:pPr>
              <a:lnSpc>
                <a:spcPct val="90000"/>
              </a:lnSpc>
              <a:buClr>
                <a:schemeClr val="dk1"/>
              </a:buClr>
              <a:buSzPts val="4000"/>
            </a:pPr>
            <a:r>
              <a:rPr lang="en-US" sz="2400" b="1" dirty="0" err="1">
                <a:solidFill>
                  <a:srgbClr val="0070C0"/>
                </a:solidFill>
                <a:latin typeface="Calibri"/>
                <a:ea typeface="Calibri"/>
                <a:cs typeface="Calibri"/>
                <a:sym typeface="Calibri"/>
              </a:rPr>
              <a:t>Resultados</a:t>
            </a:r>
            <a:r>
              <a:rPr lang="en-US" sz="2400" b="1" dirty="0">
                <a:solidFill>
                  <a:srgbClr val="0070C0"/>
                </a:solidFill>
                <a:latin typeface="Calibri"/>
                <a:ea typeface="Calibri"/>
                <a:cs typeface="Calibri"/>
                <a:sym typeface="Calibri"/>
              </a:rPr>
              <a:t> </a:t>
            </a:r>
            <a:r>
              <a:rPr lang="en-US" sz="2400" b="1" dirty="0" err="1">
                <a:solidFill>
                  <a:srgbClr val="0070C0"/>
                </a:solidFill>
                <a:latin typeface="Calibri"/>
                <a:ea typeface="Calibri"/>
                <a:cs typeface="Calibri"/>
                <a:sym typeface="Calibri"/>
              </a:rPr>
              <a:t>Preliminares</a:t>
            </a:r>
            <a:endParaRPr lang="en-US" sz="2400" b="1" dirty="0">
              <a:solidFill>
                <a:srgbClr val="0070C0"/>
              </a:solidFill>
              <a:latin typeface="Calibri"/>
              <a:ea typeface="Calibri"/>
              <a:cs typeface="Calibri"/>
              <a:sym typeface="Calibri"/>
            </a:endParaRPr>
          </a:p>
          <a:p>
            <a:pPr>
              <a:lnSpc>
                <a:spcPct val="90000"/>
              </a:lnSpc>
              <a:buClr>
                <a:schemeClr val="dk1"/>
              </a:buClr>
              <a:buSzPts val="4000"/>
            </a:pPr>
            <a:endParaRPr lang="en-US" sz="1100" dirty="0">
              <a:solidFill>
                <a:srgbClr val="0070C0"/>
              </a:solidFill>
            </a:endParaRPr>
          </a:p>
          <a:p>
            <a:pPr>
              <a:lnSpc>
                <a:spcPct val="90000"/>
              </a:lnSpc>
              <a:buClr>
                <a:schemeClr val="dk1"/>
              </a:buClr>
              <a:buSzPts val="3200"/>
            </a:pPr>
            <a:r>
              <a:rPr lang="en-US" sz="1800" b="1" dirty="0" err="1">
                <a:solidFill>
                  <a:schemeClr val="dk1"/>
                </a:solidFill>
                <a:latin typeface="Calibri"/>
                <a:ea typeface="Calibri"/>
                <a:cs typeface="Calibri"/>
                <a:sym typeface="Calibri"/>
              </a:rPr>
              <a:t>Reatividade</a:t>
            </a:r>
            <a:r>
              <a:rPr lang="en-US" sz="1800" b="1" dirty="0">
                <a:solidFill>
                  <a:schemeClr val="dk1"/>
                </a:solidFill>
                <a:latin typeface="Calibri"/>
                <a:ea typeface="Calibri"/>
                <a:cs typeface="Calibri"/>
                <a:sym typeface="Calibri"/>
              </a:rPr>
              <a:t> Humoral no </a:t>
            </a:r>
            <a:r>
              <a:rPr lang="en-US" sz="1800" b="1" dirty="0" err="1">
                <a:solidFill>
                  <a:schemeClr val="dk1"/>
                </a:solidFill>
                <a:latin typeface="Calibri"/>
                <a:ea typeface="Calibri"/>
                <a:cs typeface="Calibri"/>
                <a:sym typeface="Calibri"/>
              </a:rPr>
              <a:t>subgrupo</a:t>
            </a:r>
            <a:r>
              <a:rPr lang="en-US" sz="1800" b="1" dirty="0">
                <a:solidFill>
                  <a:schemeClr val="dk1"/>
                </a:solidFill>
                <a:latin typeface="Calibri"/>
                <a:ea typeface="Calibri"/>
                <a:cs typeface="Calibri"/>
                <a:sym typeface="Calibri"/>
              </a:rPr>
              <a:t> IgG-S </a:t>
            </a:r>
            <a:r>
              <a:rPr lang="en-US" sz="1800" b="1" dirty="0" err="1">
                <a:solidFill>
                  <a:schemeClr val="dk1"/>
                </a:solidFill>
                <a:latin typeface="Calibri"/>
                <a:ea typeface="Calibri"/>
                <a:cs typeface="Calibri"/>
                <a:sym typeface="Calibri"/>
              </a:rPr>
              <a:t>negativo</a:t>
            </a:r>
            <a:r>
              <a:rPr lang="en-US" sz="1800" b="1" dirty="0">
                <a:solidFill>
                  <a:schemeClr val="dk1"/>
                </a:solidFill>
                <a:latin typeface="Calibri"/>
                <a:ea typeface="Calibri"/>
                <a:cs typeface="Calibri"/>
                <a:sym typeface="Calibri"/>
              </a:rPr>
              <a:t> no baseline</a:t>
            </a:r>
            <a:br>
              <a:rPr lang="en-US" sz="5400" b="1" dirty="0"/>
            </a:br>
            <a:endParaRPr lang="pt-BR" dirty="0">
              <a:solidFill>
                <a:srgbClr val="0070C0"/>
              </a:solidFill>
            </a:endParaRPr>
          </a:p>
        </p:txBody>
      </p:sp>
      <p:sp>
        <p:nvSpPr>
          <p:cNvPr id="34" name="CaixaDeTexto 33">
            <a:extLst>
              <a:ext uri="{FF2B5EF4-FFF2-40B4-BE49-F238E27FC236}">
                <a16:creationId xmlns:a16="http://schemas.microsoft.com/office/drawing/2014/main" id="{B22063D5-E2F6-4FA8-B473-47684882A2B7}"/>
              </a:ext>
            </a:extLst>
          </p:cNvPr>
          <p:cNvSpPr txBox="1"/>
          <p:nvPr/>
        </p:nvSpPr>
        <p:spPr>
          <a:xfrm>
            <a:off x="899592" y="2250807"/>
            <a:ext cx="7776864" cy="710707"/>
          </a:xfrm>
          <a:prstGeom prst="rect">
            <a:avLst/>
          </a:prstGeom>
          <a:noFill/>
        </p:spPr>
        <p:txBody>
          <a:bodyPr wrap="square">
            <a:spAutoFit/>
          </a:bodyPr>
          <a:lstStyle/>
          <a:p>
            <a:pPr>
              <a:lnSpc>
                <a:spcPct val="115000"/>
              </a:lnSpc>
            </a:pPr>
            <a:r>
              <a:rPr lang="pt-BR" sz="1800" b="1" dirty="0">
                <a:solidFill>
                  <a:srgbClr val="002060"/>
                </a:solidFill>
                <a:latin typeface="Calibri"/>
                <a:ea typeface="Calibri"/>
                <a:cs typeface="Calibri"/>
                <a:sym typeface="Calibri"/>
              </a:rPr>
              <a:t>IgG-S e IgG SarsCoV-2 dos 206 indivíduos não reagentes antes da 1a. meia dose da vacina AstraZeneca:</a:t>
            </a:r>
            <a:endParaRPr lang="pt-BR" sz="1200" dirty="0">
              <a:solidFill>
                <a:schemeClr val="dk1"/>
              </a:solidFill>
              <a:latin typeface="Calibri"/>
              <a:ea typeface="Calibri"/>
              <a:cs typeface="Calibri"/>
              <a:sym typeface="Calibri"/>
            </a:endParaRPr>
          </a:p>
        </p:txBody>
      </p:sp>
      <p:graphicFrame>
        <p:nvGraphicFramePr>
          <p:cNvPr id="3" name="Tabela 2">
            <a:extLst>
              <a:ext uri="{FF2B5EF4-FFF2-40B4-BE49-F238E27FC236}">
                <a16:creationId xmlns:a16="http://schemas.microsoft.com/office/drawing/2014/main" id="{F6549261-17B6-4356-92FA-563C258E0E37}"/>
              </a:ext>
            </a:extLst>
          </p:cNvPr>
          <p:cNvGraphicFramePr>
            <a:graphicFrameLocks noGrp="1"/>
          </p:cNvGraphicFramePr>
          <p:nvPr>
            <p:extLst>
              <p:ext uri="{D42A27DB-BD31-4B8C-83A1-F6EECF244321}">
                <p14:modId xmlns:p14="http://schemas.microsoft.com/office/powerpoint/2010/main" val="877576822"/>
              </p:ext>
            </p:extLst>
          </p:nvPr>
        </p:nvGraphicFramePr>
        <p:xfrm>
          <a:off x="1619672" y="3087257"/>
          <a:ext cx="5622845" cy="2033831"/>
        </p:xfrm>
        <a:graphic>
          <a:graphicData uri="http://schemas.openxmlformats.org/drawingml/2006/table">
            <a:tbl>
              <a:tblPr firstRow="1" firstCol="1" bandRow="1">
                <a:noFill/>
              </a:tblPr>
              <a:tblGrid>
                <a:gridCol w="861694">
                  <a:extLst>
                    <a:ext uri="{9D8B030D-6E8A-4147-A177-3AD203B41FA5}">
                      <a16:colId xmlns:a16="http://schemas.microsoft.com/office/drawing/2014/main" val="2885760640"/>
                    </a:ext>
                  </a:extLst>
                </a:gridCol>
                <a:gridCol w="861694">
                  <a:extLst>
                    <a:ext uri="{9D8B030D-6E8A-4147-A177-3AD203B41FA5}">
                      <a16:colId xmlns:a16="http://schemas.microsoft.com/office/drawing/2014/main" val="4271196505"/>
                    </a:ext>
                  </a:extLst>
                </a:gridCol>
                <a:gridCol w="861694">
                  <a:extLst>
                    <a:ext uri="{9D8B030D-6E8A-4147-A177-3AD203B41FA5}">
                      <a16:colId xmlns:a16="http://schemas.microsoft.com/office/drawing/2014/main" val="3891034686"/>
                    </a:ext>
                  </a:extLst>
                </a:gridCol>
                <a:gridCol w="861694">
                  <a:extLst>
                    <a:ext uri="{9D8B030D-6E8A-4147-A177-3AD203B41FA5}">
                      <a16:colId xmlns:a16="http://schemas.microsoft.com/office/drawing/2014/main" val="1987546006"/>
                    </a:ext>
                  </a:extLst>
                </a:gridCol>
                <a:gridCol w="861694">
                  <a:extLst>
                    <a:ext uri="{9D8B030D-6E8A-4147-A177-3AD203B41FA5}">
                      <a16:colId xmlns:a16="http://schemas.microsoft.com/office/drawing/2014/main" val="3058620694"/>
                    </a:ext>
                  </a:extLst>
                </a:gridCol>
                <a:gridCol w="1314375">
                  <a:extLst>
                    <a:ext uri="{9D8B030D-6E8A-4147-A177-3AD203B41FA5}">
                      <a16:colId xmlns:a16="http://schemas.microsoft.com/office/drawing/2014/main" val="2120350739"/>
                    </a:ext>
                  </a:extLst>
                </a:gridCol>
              </a:tblGrid>
              <a:tr h="457962">
                <a:tc>
                  <a:txBody>
                    <a:bodyPr/>
                    <a:lstStyle/>
                    <a:p>
                      <a:pPr marL="0" marR="0" lvl="0" indent="0" algn="l" rtl="0">
                        <a:lnSpc>
                          <a:spcPct val="115000"/>
                        </a:lnSpc>
                        <a:spcBef>
                          <a:spcPts val="0"/>
                        </a:spcBef>
                        <a:spcAft>
                          <a:spcPts val="0"/>
                        </a:spcAft>
                        <a:buNone/>
                      </a:pPr>
                      <a:r>
                        <a:rPr lang="en-US" sz="1400" u="none" strike="noStrike" cap="none" dirty="0"/>
                        <a:t> </a:t>
                      </a:r>
                      <a:endParaRPr sz="1100"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dirty="0"/>
                        <a:t>IgG-S d0</a:t>
                      </a:r>
                      <a:endParaRPr sz="1100"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dirty="0"/>
                        <a:t>IgG d0</a:t>
                      </a:r>
                      <a:endParaRPr sz="1100"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dirty="0"/>
                        <a:t>IgG-S d28</a:t>
                      </a:r>
                      <a:endParaRPr sz="1100"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dirty="0"/>
                        <a:t>IgG d28</a:t>
                      </a:r>
                      <a:endParaRPr sz="1100"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dirty="0"/>
                        <a:t>Δ(d28-d0) IgG-S</a:t>
                      </a:r>
                      <a:endParaRPr sz="1100" u="none" strike="noStrike" cap="none" dirty="0">
                        <a:latin typeface="Calibri"/>
                        <a:ea typeface="Calibri"/>
                        <a:cs typeface="Calibri"/>
                        <a:sym typeface="Calibri"/>
                      </a:endParaRPr>
                    </a:p>
                  </a:txBody>
                  <a:tcPr marL="51431" marR="51431" marT="0" marB="0"/>
                </a:tc>
                <a:extLst>
                  <a:ext uri="{0D108BD9-81ED-4DB2-BD59-A6C34878D82A}">
                    <a16:rowId xmlns:a16="http://schemas.microsoft.com/office/drawing/2014/main" val="3451828503"/>
                  </a:ext>
                </a:extLst>
              </a:tr>
              <a:tr h="259819">
                <a:tc>
                  <a:txBody>
                    <a:bodyPr/>
                    <a:lstStyle/>
                    <a:p>
                      <a:pPr marL="0" marR="0" lvl="0" indent="0" algn="l" rtl="0">
                        <a:lnSpc>
                          <a:spcPct val="115000"/>
                        </a:lnSpc>
                        <a:spcBef>
                          <a:spcPts val="0"/>
                        </a:spcBef>
                        <a:spcAft>
                          <a:spcPts val="0"/>
                        </a:spcAft>
                        <a:buNone/>
                      </a:pPr>
                      <a:r>
                        <a:rPr lang="en-US" sz="1400" u="none" strike="noStrike" cap="none"/>
                        <a:t>Média</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b="1" u="none" strike="noStrike" cap="none" dirty="0"/>
                        <a:t>5,1</a:t>
                      </a:r>
                      <a:endParaRPr sz="1100" b="1" u="none" strike="noStrike" cap="none" dirty="0">
                        <a:latin typeface="Calibri"/>
                        <a:ea typeface="Calibri"/>
                        <a:cs typeface="Calibri"/>
                        <a:sym typeface="Calibri"/>
                      </a:endParaRPr>
                    </a:p>
                  </a:txBody>
                  <a:tcPr marL="51431" marR="51431" marT="0" marB="0">
                    <a:solidFill>
                      <a:schemeClr val="accent2">
                        <a:lumMod val="40000"/>
                        <a:lumOff val="60000"/>
                      </a:schemeClr>
                    </a:solidFill>
                  </a:tcPr>
                </a:tc>
                <a:tc>
                  <a:txBody>
                    <a:bodyPr/>
                    <a:lstStyle/>
                    <a:p>
                      <a:pPr marL="0" marR="0" lvl="0" indent="0" algn="ctr" rtl="0">
                        <a:lnSpc>
                          <a:spcPct val="115000"/>
                        </a:lnSpc>
                        <a:spcBef>
                          <a:spcPts val="0"/>
                        </a:spcBef>
                        <a:spcAft>
                          <a:spcPts val="0"/>
                        </a:spcAft>
                        <a:buNone/>
                      </a:pPr>
                      <a:r>
                        <a:rPr lang="en-US" sz="1400" u="none" strike="noStrike" cap="none"/>
                        <a:t>0,1</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b="1" u="none" strike="noStrike" cap="none" dirty="0"/>
                        <a:t>1.024</a:t>
                      </a:r>
                      <a:endParaRPr sz="1100" b="1" u="none" strike="noStrike" cap="none" dirty="0">
                        <a:latin typeface="Calibri"/>
                        <a:ea typeface="Calibri"/>
                        <a:cs typeface="Calibri"/>
                        <a:sym typeface="Calibri"/>
                      </a:endParaRPr>
                    </a:p>
                  </a:txBody>
                  <a:tcPr marL="51431" marR="51431" marT="0" marB="0">
                    <a:solidFill>
                      <a:schemeClr val="accent2">
                        <a:lumMod val="40000"/>
                        <a:lumOff val="60000"/>
                      </a:schemeClr>
                    </a:solidFill>
                  </a:tcPr>
                </a:tc>
                <a:tc>
                  <a:txBody>
                    <a:bodyPr/>
                    <a:lstStyle/>
                    <a:p>
                      <a:pPr marL="0" marR="0" lvl="0" indent="0" algn="ctr" rtl="0">
                        <a:lnSpc>
                          <a:spcPct val="115000"/>
                        </a:lnSpc>
                        <a:spcBef>
                          <a:spcPts val="0"/>
                        </a:spcBef>
                        <a:spcAft>
                          <a:spcPts val="0"/>
                        </a:spcAft>
                        <a:buNone/>
                      </a:pPr>
                      <a:r>
                        <a:rPr lang="en-US" sz="1400" u="none" strike="noStrike" cap="none"/>
                        <a:t>0,2</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dirty="0"/>
                        <a:t>1.019</a:t>
                      </a:r>
                      <a:endParaRPr sz="1100" u="none" strike="noStrike" cap="none" dirty="0">
                        <a:latin typeface="Calibri"/>
                        <a:ea typeface="Calibri"/>
                        <a:cs typeface="Calibri"/>
                        <a:sym typeface="Calibri"/>
                      </a:endParaRPr>
                    </a:p>
                  </a:txBody>
                  <a:tcPr marL="51431" marR="51431" marT="0" marB="0"/>
                </a:tc>
                <a:extLst>
                  <a:ext uri="{0D108BD9-81ED-4DB2-BD59-A6C34878D82A}">
                    <a16:rowId xmlns:a16="http://schemas.microsoft.com/office/drawing/2014/main" val="3260087456"/>
                  </a:ext>
                </a:extLst>
              </a:tr>
              <a:tr h="259819">
                <a:tc>
                  <a:txBody>
                    <a:bodyPr/>
                    <a:lstStyle/>
                    <a:p>
                      <a:pPr marL="0" marR="0" lvl="0" indent="0" algn="l" rtl="0">
                        <a:lnSpc>
                          <a:spcPct val="115000"/>
                        </a:lnSpc>
                        <a:spcBef>
                          <a:spcPts val="0"/>
                        </a:spcBef>
                        <a:spcAft>
                          <a:spcPts val="0"/>
                        </a:spcAft>
                        <a:buNone/>
                      </a:pPr>
                      <a:r>
                        <a:rPr lang="en-US" sz="1400" u="none" strike="noStrike" cap="none" dirty="0" err="1"/>
                        <a:t>Mediana</a:t>
                      </a:r>
                      <a:endParaRPr sz="1100"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b="1" u="none" strike="noStrike" cap="none"/>
                        <a:t>2,0</a:t>
                      </a:r>
                      <a:endParaRPr sz="11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a:t>0</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b="1" u="none" strike="noStrike" cap="none"/>
                        <a:t>298</a:t>
                      </a:r>
                      <a:endParaRPr sz="11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a:t>0</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dirty="0"/>
                        <a:t>272</a:t>
                      </a:r>
                      <a:endParaRPr sz="1100" u="none" strike="noStrike" cap="none" dirty="0">
                        <a:latin typeface="Calibri"/>
                        <a:ea typeface="Calibri"/>
                        <a:cs typeface="Calibri"/>
                        <a:sym typeface="Calibri"/>
                      </a:endParaRPr>
                    </a:p>
                  </a:txBody>
                  <a:tcPr marL="51431" marR="51431" marT="0" marB="0"/>
                </a:tc>
                <a:extLst>
                  <a:ext uri="{0D108BD9-81ED-4DB2-BD59-A6C34878D82A}">
                    <a16:rowId xmlns:a16="http://schemas.microsoft.com/office/drawing/2014/main" val="842613418"/>
                  </a:ext>
                </a:extLst>
              </a:tr>
              <a:tr h="259819">
                <a:tc>
                  <a:txBody>
                    <a:bodyPr/>
                    <a:lstStyle/>
                    <a:p>
                      <a:pPr marL="0" marR="0" lvl="0" indent="0" algn="l" rtl="0">
                        <a:lnSpc>
                          <a:spcPct val="115000"/>
                        </a:lnSpc>
                        <a:spcBef>
                          <a:spcPts val="0"/>
                        </a:spcBef>
                        <a:spcAft>
                          <a:spcPts val="0"/>
                        </a:spcAft>
                        <a:buNone/>
                      </a:pPr>
                      <a:r>
                        <a:rPr lang="en-US" sz="1400" u="none" strike="noStrike" cap="none"/>
                        <a:t>Desvio P</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b="1" u="none" strike="noStrike" cap="none"/>
                        <a:t>9,3</a:t>
                      </a:r>
                      <a:endParaRPr sz="11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a:t>0,3</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b="1" u="none" strike="noStrike" cap="none"/>
                        <a:t>2.210</a:t>
                      </a:r>
                      <a:endParaRPr sz="11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a:t>0,6</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dirty="0"/>
                        <a:t>2.204</a:t>
                      </a:r>
                      <a:endParaRPr sz="1100" u="none" strike="noStrike" cap="none" dirty="0">
                        <a:latin typeface="Calibri"/>
                        <a:ea typeface="Calibri"/>
                        <a:cs typeface="Calibri"/>
                        <a:sym typeface="Calibri"/>
                      </a:endParaRPr>
                    </a:p>
                  </a:txBody>
                  <a:tcPr marL="51431" marR="51431" marT="0" marB="0"/>
                </a:tc>
                <a:extLst>
                  <a:ext uri="{0D108BD9-81ED-4DB2-BD59-A6C34878D82A}">
                    <a16:rowId xmlns:a16="http://schemas.microsoft.com/office/drawing/2014/main" val="2630368261"/>
                  </a:ext>
                </a:extLst>
              </a:tr>
              <a:tr h="259819">
                <a:tc>
                  <a:txBody>
                    <a:bodyPr/>
                    <a:lstStyle/>
                    <a:p>
                      <a:pPr marL="0" marR="0" lvl="0" indent="0" algn="l" rtl="0">
                        <a:lnSpc>
                          <a:spcPct val="115000"/>
                        </a:lnSpc>
                        <a:spcBef>
                          <a:spcPts val="0"/>
                        </a:spcBef>
                        <a:spcAft>
                          <a:spcPts val="0"/>
                        </a:spcAft>
                        <a:buNone/>
                      </a:pPr>
                      <a:r>
                        <a:rPr lang="en-US" sz="1400" u="none" strike="noStrike" cap="none"/>
                        <a:t>Mínimo</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b="1" u="none" strike="noStrike" cap="none"/>
                        <a:t>0</a:t>
                      </a:r>
                      <a:endParaRPr sz="11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a:t>0</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b="1" u="none" strike="noStrike" cap="none"/>
                        <a:t>5,6</a:t>
                      </a:r>
                      <a:endParaRPr sz="11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a:t>0</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dirty="0"/>
                        <a:t>5,6</a:t>
                      </a:r>
                      <a:endParaRPr sz="1100" u="none" strike="noStrike" cap="none" dirty="0">
                        <a:latin typeface="Calibri"/>
                        <a:ea typeface="Calibri"/>
                        <a:cs typeface="Calibri"/>
                        <a:sym typeface="Calibri"/>
                      </a:endParaRPr>
                    </a:p>
                  </a:txBody>
                  <a:tcPr marL="51431" marR="51431" marT="0" marB="0"/>
                </a:tc>
                <a:extLst>
                  <a:ext uri="{0D108BD9-81ED-4DB2-BD59-A6C34878D82A}">
                    <a16:rowId xmlns:a16="http://schemas.microsoft.com/office/drawing/2014/main" val="398982357"/>
                  </a:ext>
                </a:extLst>
              </a:tr>
              <a:tr h="259819">
                <a:tc>
                  <a:txBody>
                    <a:bodyPr/>
                    <a:lstStyle/>
                    <a:p>
                      <a:pPr marL="0" marR="0" lvl="0" indent="0" algn="l" rtl="0">
                        <a:lnSpc>
                          <a:spcPct val="115000"/>
                        </a:lnSpc>
                        <a:spcBef>
                          <a:spcPts val="0"/>
                        </a:spcBef>
                        <a:spcAft>
                          <a:spcPts val="0"/>
                        </a:spcAft>
                        <a:buNone/>
                      </a:pPr>
                      <a:r>
                        <a:rPr lang="en-US" sz="1400" u="none" strike="noStrike" cap="none"/>
                        <a:t>Máximo</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b="1" u="none" strike="noStrike" cap="none"/>
                        <a:t>9,1</a:t>
                      </a:r>
                      <a:endParaRPr sz="11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a:t>25</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b="1" u="none" strike="noStrike" cap="none"/>
                        <a:t>15.777</a:t>
                      </a:r>
                      <a:endParaRPr sz="11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a:t>6,2</a:t>
                      </a:r>
                      <a:endParaRPr sz="11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400" u="none" strike="noStrike" cap="none" dirty="0"/>
                        <a:t>15.746</a:t>
                      </a:r>
                      <a:endParaRPr sz="1100" u="none" strike="noStrike" cap="none" dirty="0">
                        <a:latin typeface="Calibri"/>
                        <a:ea typeface="Calibri"/>
                        <a:cs typeface="Calibri"/>
                        <a:sym typeface="Calibri"/>
                      </a:endParaRPr>
                    </a:p>
                  </a:txBody>
                  <a:tcPr marL="51431" marR="51431" marT="0" marB="0"/>
                </a:tc>
                <a:extLst>
                  <a:ext uri="{0D108BD9-81ED-4DB2-BD59-A6C34878D82A}">
                    <a16:rowId xmlns:a16="http://schemas.microsoft.com/office/drawing/2014/main" val="4075371847"/>
                  </a:ext>
                </a:extLst>
              </a:tr>
              <a:tr h="259819">
                <a:tc>
                  <a:txBody>
                    <a:bodyPr/>
                    <a:lstStyle/>
                    <a:p>
                      <a:pPr marL="0" marR="0" lvl="0" indent="0" algn="l" rtl="0">
                        <a:lnSpc>
                          <a:spcPct val="115000"/>
                        </a:lnSpc>
                        <a:spcBef>
                          <a:spcPts val="0"/>
                        </a:spcBef>
                        <a:spcAft>
                          <a:spcPts val="0"/>
                        </a:spcAft>
                        <a:buNone/>
                      </a:pPr>
                      <a:r>
                        <a:rPr lang="en-US" sz="1400" u="none" strike="noStrike" cap="none"/>
                        <a:t> </a:t>
                      </a:r>
                      <a:endParaRPr sz="1100" u="none" strike="noStrike" cap="none">
                        <a:latin typeface="Calibri"/>
                        <a:ea typeface="Calibri"/>
                        <a:cs typeface="Calibri"/>
                        <a:sym typeface="Calibri"/>
                      </a:endParaRPr>
                    </a:p>
                  </a:txBody>
                  <a:tcPr marL="51431" marR="51431" marT="0" marB="0"/>
                </a:tc>
                <a:tc>
                  <a:txBody>
                    <a:bodyPr/>
                    <a:lstStyle/>
                    <a:p>
                      <a:pPr marL="0" marR="0" lvl="0" indent="0" algn="l" rtl="0">
                        <a:lnSpc>
                          <a:spcPct val="115000"/>
                        </a:lnSpc>
                        <a:spcBef>
                          <a:spcPts val="0"/>
                        </a:spcBef>
                        <a:spcAft>
                          <a:spcPts val="0"/>
                        </a:spcAft>
                        <a:buNone/>
                      </a:pPr>
                      <a:r>
                        <a:rPr lang="en-US" sz="1400" b="1" u="none" strike="noStrike" cap="none"/>
                        <a:t> </a:t>
                      </a:r>
                      <a:endParaRPr sz="1100" b="1" u="none" strike="noStrike" cap="none">
                        <a:latin typeface="Calibri"/>
                        <a:ea typeface="Calibri"/>
                        <a:cs typeface="Calibri"/>
                        <a:sym typeface="Calibri"/>
                      </a:endParaRPr>
                    </a:p>
                  </a:txBody>
                  <a:tcPr marL="51431" marR="51431" marT="0" marB="0"/>
                </a:tc>
                <a:tc>
                  <a:txBody>
                    <a:bodyPr/>
                    <a:lstStyle/>
                    <a:p>
                      <a:pPr marL="0" marR="0" lvl="0" indent="0" algn="l" rtl="0">
                        <a:lnSpc>
                          <a:spcPct val="115000"/>
                        </a:lnSpc>
                        <a:spcBef>
                          <a:spcPts val="0"/>
                        </a:spcBef>
                        <a:spcAft>
                          <a:spcPts val="0"/>
                        </a:spcAft>
                        <a:buNone/>
                      </a:pPr>
                      <a:r>
                        <a:rPr lang="en-US" sz="1400" u="none" strike="noStrike" cap="none"/>
                        <a:t> </a:t>
                      </a:r>
                      <a:endParaRPr sz="1100" u="none" strike="noStrike" cap="none">
                        <a:latin typeface="Calibri"/>
                        <a:ea typeface="Calibri"/>
                        <a:cs typeface="Calibri"/>
                        <a:sym typeface="Calibri"/>
                      </a:endParaRPr>
                    </a:p>
                  </a:txBody>
                  <a:tcPr marL="51431" marR="51431" marT="0" marB="0"/>
                </a:tc>
                <a:tc>
                  <a:txBody>
                    <a:bodyPr/>
                    <a:lstStyle/>
                    <a:p>
                      <a:pPr marL="0" marR="0" lvl="0" indent="0" algn="l" rtl="0">
                        <a:lnSpc>
                          <a:spcPct val="115000"/>
                        </a:lnSpc>
                        <a:spcBef>
                          <a:spcPts val="0"/>
                        </a:spcBef>
                        <a:spcAft>
                          <a:spcPts val="0"/>
                        </a:spcAft>
                        <a:buNone/>
                      </a:pPr>
                      <a:r>
                        <a:rPr lang="en-US" sz="1400" b="1" u="none" strike="noStrike" cap="none"/>
                        <a:t> </a:t>
                      </a:r>
                      <a:endParaRPr sz="1100" b="1" u="none" strike="noStrike" cap="none">
                        <a:latin typeface="Calibri"/>
                        <a:ea typeface="Calibri"/>
                        <a:cs typeface="Calibri"/>
                        <a:sym typeface="Calibri"/>
                      </a:endParaRPr>
                    </a:p>
                  </a:txBody>
                  <a:tcPr marL="51431" marR="51431" marT="0" marB="0"/>
                </a:tc>
                <a:tc>
                  <a:txBody>
                    <a:bodyPr/>
                    <a:lstStyle/>
                    <a:p>
                      <a:pPr marL="0" marR="0" lvl="0" indent="0" algn="l" rtl="0">
                        <a:lnSpc>
                          <a:spcPct val="115000"/>
                        </a:lnSpc>
                        <a:spcBef>
                          <a:spcPts val="0"/>
                        </a:spcBef>
                        <a:spcAft>
                          <a:spcPts val="0"/>
                        </a:spcAft>
                        <a:buNone/>
                      </a:pPr>
                      <a:r>
                        <a:rPr lang="en-US" sz="1400" u="none" strike="noStrike" cap="none"/>
                        <a:t> </a:t>
                      </a:r>
                      <a:endParaRPr sz="1100" u="none" strike="noStrike" cap="none">
                        <a:latin typeface="Calibri"/>
                        <a:ea typeface="Calibri"/>
                        <a:cs typeface="Calibri"/>
                        <a:sym typeface="Calibri"/>
                      </a:endParaRPr>
                    </a:p>
                  </a:txBody>
                  <a:tcPr marL="51431" marR="51431" marT="0" marB="0"/>
                </a:tc>
                <a:tc>
                  <a:txBody>
                    <a:bodyPr/>
                    <a:lstStyle/>
                    <a:p>
                      <a:pPr marL="0" marR="0" lvl="0" indent="0" algn="l" rtl="0">
                        <a:lnSpc>
                          <a:spcPct val="115000"/>
                        </a:lnSpc>
                        <a:spcBef>
                          <a:spcPts val="0"/>
                        </a:spcBef>
                        <a:spcAft>
                          <a:spcPts val="0"/>
                        </a:spcAft>
                        <a:buNone/>
                      </a:pPr>
                      <a:r>
                        <a:rPr lang="en-US" sz="1400" u="none" strike="noStrike" cap="none" dirty="0"/>
                        <a:t> </a:t>
                      </a:r>
                      <a:endParaRPr sz="1100" u="none" strike="noStrike" cap="none" dirty="0">
                        <a:latin typeface="Calibri"/>
                        <a:ea typeface="Calibri"/>
                        <a:cs typeface="Calibri"/>
                        <a:sym typeface="Calibri"/>
                      </a:endParaRPr>
                    </a:p>
                  </a:txBody>
                  <a:tcPr marL="51431" marR="51431" marT="0" marB="0"/>
                </a:tc>
                <a:extLst>
                  <a:ext uri="{0D108BD9-81ED-4DB2-BD59-A6C34878D82A}">
                    <a16:rowId xmlns:a16="http://schemas.microsoft.com/office/drawing/2014/main" val="4144014617"/>
                  </a:ext>
                </a:extLst>
              </a:tr>
            </a:tbl>
          </a:graphicData>
        </a:graphic>
      </p:graphicFrame>
      <p:sp>
        <p:nvSpPr>
          <p:cNvPr id="37" name="CaixaDeTexto 36">
            <a:extLst>
              <a:ext uri="{FF2B5EF4-FFF2-40B4-BE49-F238E27FC236}">
                <a16:creationId xmlns:a16="http://schemas.microsoft.com/office/drawing/2014/main" id="{A2E9AE7F-8703-42C8-A427-2546E47FB98E}"/>
              </a:ext>
            </a:extLst>
          </p:cNvPr>
          <p:cNvSpPr txBox="1"/>
          <p:nvPr/>
        </p:nvSpPr>
        <p:spPr>
          <a:xfrm>
            <a:off x="2145094" y="5363374"/>
            <a:ext cx="4572000" cy="646331"/>
          </a:xfrm>
          <a:prstGeom prst="rect">
            <a:avLst/>
          </a:prstGeom>
          <a:solidFill>
            <a:schemeClr val="accent2">
              <a:lumMod val="60000"/>
              <a:lumOff val="40000"/>
            </a:schemeClr>
          </a:solidFill>
        </p:spPr>
        <p:txBody>
          <a:bodyPr wrap="square">
            <a:spAutoFit/>
          </a:bodyPr>
          <a:lstStyle/>
          <a:p>
            <a:pPr algn="ctr"/>
            <a:r>
              <a:rPr lang="pt-BR" sz="1800" b="1" dirty="0">
                <a:solidFill>
                  <a:schemeClr val="lt1"/>
                </a:solidFill>
                <a:latin typeface="Calibri"/>
                <a:ea typeface="Calibri"/>
                <a:cs typeface="Calibri"/>
                <a:sym typeface="Calibri"/>
              </a:rPr>
              <a:t>Aumento nos títulos de anticorpos neutralizantes de 149 vezes</a:t>
            </a:r>
            <a:endParaRPr lang="pt-BR" sz="1800" dirty="0"/>
          </a:p>
        </p:txBody>
      </p:sp>
    </p:spTree>
    <p:extLst>
      <p:ext uri="{BB962C8B-B14F-4D97-AF65-F5344CB8AC3E}">
        <p14:creationId xmlns:p14="http://schemas.microsoft.com/office/powerpoint/2010/main" val="9635879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sp>
        <p:nvSpPr>
          <p:cNvPr id="23" name="CaixaDeTexto 22">
            <a:extLst>
              <a:ext uri="{FF2B5EF4-FFF2-40B4-BE49-F238E27FC236}">
                <a16:creationId xmlns:a16="http://schemas.microsoft.com/office/drawing/2014/main" id="{314B975A-0448-4378-8EFC-E827DA8C9F3C}"/>
              </a:ext>
            </a:extLst>
          </p:cNvPr>
          <p:cNvSpPr txBox="1"/>
          <p:nvPr/>
        </p:nvSpPr>
        <p:spPr>
          <a:xfrm>
            <a:off x="899592" y="988920"/>
            <a:ext cx="7575888" cy="1283428"/>
          </a:xfrm>
          <a:prstGeom prst="rect">
            <a:avLst/>
          </a:prstGeom>
          <a:noFill/>
        </p:spPr>
        <p:txBody>
          <a:bodyPr wrap="square">
            <a:spAutoFit/>
          </a:bodyPr>
          <a:lstStyle/>
          <a:p>
            <a:pPr>
              <a:lnSpc>
                <a:spcPct val="90000"/>
              </a:lnSpc>
              <a:buClr>
                <a:schemeClr val="dk1"/>
              </a:buClr>
              <a:buSzPts val="4000"/>
            </a:pPr>
            <a:r>
              <a:rPr lang="en-US" sz="2400" b="1" dirty="0" err="1">
                <a:solidFill>
                  <a:schemeClr val="accent1"/>
                </a:solidFill>
                <a:latin typeface="Calibri"/>
                <a:ea typeface="Calibri"/>
                <a:cs typeface="Calibri"/>
                <a:sym typeface="Calibri"/>
              </a:rPr>
              <a:t>Resultados</a:t>
            </a:r>
            <a:r>
              <a:rPr lang="en-US" sz="2400" b="1" dirty="0">
                <a:solidFill>
                  <a:schemeClr val="accent1"/>
                </a:solidFill>
                <a:latin typeface="Calibri"/>
                <a:ea typeface="Calibri"/>
                <a:cs typeface="Calibri"/>
                <a:sym typeface="Calibri"/>
              </a:rPr>
              <a:t> </a:t>
            </a:r>
            <a:r>
              <a:rPr lang="en-US" sz="2400" b="1" dirty="0" err="1">
                <a:solidFill>
                  <a:schemeClr val="accent1"/>
                </a:solidFill>
                <a:latin typeface="Calibri"/>
                <a:ea typeface="Calibri"/>
                <a:cs typeface="Calibri"/>
                <a:sym typeface="Calibri"/>
              </a:rPr>
              <a:t>Preliminares</a:t>
            </a:r>
            <a:r>
              <a:rPr lang="en-US" sz="2400" b="1" dirty="0">
                <a:solidFill>
                  <a:schemeClr val="accent1"/>
                </a:solidFill>
                <a:latin typeface="Calibri"/>
                <a:ea typeface="Calibri"/>
                <a:cs typeface="Calibri"/>
                <a:sym typeface="Calibri"/>
              </a:rPr>
              <a:t> </a:t>
            </a:r>
          </a:p>
          <a:p>
            <a:pPr>
              <a:lnSpc>
                <a:spcPct val="90000"/>
              </a:lnSpc>
              <a:buClr>
                <a:schemeClr val="dk1"/>
              </a:buClr>
              <a:buSzPts val="4000"/>
            </a:pPr>
            <a:endParaRPr lang="en-US" sz="2400" b="1" dirty="0">
              <a:solidFill>
                <a:schemeClr val="accent1"/>
              </a:solidFill>
              <a:latin typeface="Calibri"/>
              <a:ea typeface="Calibri"/>
              <a:cs typeface="Calibri"/>
              <a:sym typeface="Calibri"/>
            </a:endParaRPr>
          </a:p>
          <a:p>
            <a:pPr>
              <a:lnSpc>
                <a:spcPct val="90000"/>
              </a:lnSpc>
              <a:buClr>
                <a:schemeClr val="dk1"/>
              </a:buClr>
              <a:buSzPts val="4000"/>
            </a:pPr>
            <a:r>
              <a:rPr lang="en-US" sz="2000" b="1" dirty="0" err="1">
                <a:solidFill>
                  <a:schemeClr val="dk1"/>
                </a:solidFill>
                <a:latin typeface="Calibri"/>
                <a:ea typeface="Calibri"/>
                <a:cs typeface="Calibri"/>
                <a:sym typeface="Calibri"/>
              </a:rPr>
              <a:t>Reatividade</a:t>
            </a:r>
            <a:r>
              <a:rPr lang="en-US" sz="2000" b="1" dirty="0">
                <a:solidFill>
                  <a:schemeClr val="dk1"/>
                </a:solidFill>
                <a:latin typeface="Calibri"/>
                <a:ea typeface="Calibri"/>
                <a:cs typeface="Calibri"/>
                <a:sym typeface="Calibri"/>
              </a:rPr>
              <a:t> Humoral no </a:t>
            </a:r>
            <a:r>
              <a:rPr lang="en-US" sz="2000" b="1" dirty="0" err="1">
                <a:solidFill>
                  <a:schemeClr val="dk1"/>
                </a:solidFill>
                <a:latin typeface="Calibri"/>
                <a:ea typeface="Calibri"/>
                <a:cs typeface="Calibri"/>
                <a:sym typeface="Calibri"/>
              </a:rPr>
              <a:t>subgrupo</a:t>
            </a:r>
            <a:r>
              <a:rPr lang="en-US" sz="2000" b="1" dirty="0">
                <a:solidFill>
                  <a:schemeClr val="dk1"/>
                </a:solidFill>
                <a:latin typeface="Calibri"/>
                <a:ea typeface="Calibri"/>
                <a:cs typeface="Calibri"/>
                <a:sym typeface="Calibri"/>
              </a:rPr>
              <a:t> IgG-S </a:t>
            </a:r>
            <a:r>
              <a:rPr lang="en-US" sz="2000" b="1" dirty="0" err="1">
                <a:solidFill>
                  <a:schemeClr val="dk1"/>
                </a:solidFill>
                <a:latin typeface="Calibri"/>
                <a:ea typeface="Calibri"/>
                <a:cs typeface="Calibri"/>
                <a:sym typeface="Calibri"/>
              </a:rPr>
              <a:t>positivo</a:t>
            </a:r>
            <a:r>
              <a:rPr lang="en-US" sz="2000" b="1" dirty="0">
                <a:solidFill>
                  <a:schemeClr val="dk1"/>
                </a:solidFill>
                <a:latin typeface="Calibri"/>
                <a:ea typeface="Calibri"/>
                <a:cs typeface="Calibri"/>
                <a:sym typeface="Calibri"/>
              </a:rPr>
              <a:t> no baseline</a:t>
            </a:r>
            <a:br>
              <a:rPr lang="en-US" sz="5400" b="1" dirty="0"/>
            </a:br>
            <a:endParaRPr lang="pt-BR" dirty="0">
              <a:solidFill>
                <a:srgbClr val="0070C0"/>
              </a:solidFill>
            </a:endParaRPr>
          </a:p>
        </p:txBody>
      </p:sp>
      <p:sp>
        <p:nvSpPr>
          <p:cNvPr id="12" name="CaixaDeTexto 11">
            <a:extLst>
              <a:ext uri="{FF2B5EF4-FFF2-40B4-BE49-F238E27FC236}">
                <a16:creationId xmlns:a16="http://schemas.microsoft.com/office/drawing/2014/main" id="{5E8CC127-C9E1-437D-9C4B-76ADD12E42A7}"/>
              </a:ext>
            </a:extLst>
          </p:cNvPr>
          <p:cNvSpPr txBox="1"/>
          <p:nvPr/>
        </p:nvSpPr>
        <p:spPr>
          <a:xfrm>
            <a:off x="730741" y="2272348"/>
            <a:ext cx="7056784" cy="710707"/>
          </a:xfrm>
          <a:prstGeom prst="rect">
            <a:avLst/>
          </a:prstGeom>
          <a:noFill/>
        </p:spPr>
        <p:txBody>
          <a:bodyPr wrap="square">
            <a:spAutoFit/>
          </a:bodyPr>
          <a:lstStyle/>
          <a:p>
            <a:pPr>
              <a:lnSpc>
                <a:spcPct val="115000"/>
              </a:lnSpc>
            </a:pPr>
            <a:r>
              <a:rPr lang="pt-BR" sz="1800" b="1" dirty="0">
                <a:solidFill>
                  <a:srgbClr val="002060"/>
                </a:solidFill>
                <a:latin typeface="Calibri"/>
                <a:ea typeface="Calibri"/>
                <a:cs typeface="Calibri"/>
                <a:sym typeface="Calibri"/>
              </a:rPr>
              <a:t>IgG-S e IgG SarsCoV-2 dos 293 indivíduos </a:t>
            </a:r>
            <a:r>
              <a:rPr lang="pt-BR" sz="1800" b="1" u="sng" dirty="0">
                <a:solidFill>
                  <a:srgbClr val="002060"/>
                </a:solidFill>
                <a:latin typeface="Calibri"/>
                <a:ea typeface="Calibri"/>
                <a:cs typeface="Calibri"/>
                <a:sym typeface="Calibri"/>
              </a:rPr>
              <a:t>reagentes antes </a:t>
            </a:r>
            <a:r>
              <a:rPr lang="pt-BR" sz="1800" b="1" dirty="0">
                <a:solidFill>
                  <a:srgbClr val="002060"/>
                </a:solidFill>
                <a:latin typeface="Calibri"/>
                <a:ea typeface="Calibri"/>
                <a:cs typeface="Calibri"/>
                <a:sym typeface="Calibri"/>
              </a:rPr>
              <a:t>da 1a. meia dose da vacina AstraZeneca:</a:t>
            </a:r>
            <a:endParaRPr lang="pt-BR" sz="1200" dirty="0">
              <a:solidFill>
                <a:schemeClr val="dk1"/>
              </a:solidFill>
              <a:latin typeface="Calibri"/>
              <a:ea typeface="Calibri"/>
              <a:cs typeface="Calibri"/>
              <a:sym typeface="Calibri"/>
            </a:endParaRPr>
          </a:p>
        </p:txBody>
      </p:sp>
      <p:graphicFrame>
        <p:nvGraphicFramePr>
          <p:cNvPr id="4" name="Tabela 3">
            <a:extLst>
              <a:ext uri="{FF2B5EF4-FFF2-40B4-BE49-F238E27FC236}">
                <a16:creationId xmlns:a16="http://schemas.microsoft.com/office/drawing/2014/main" id="{EA82FF43-E8AD-4F4D-90BB-C793615AFD68}"/>
              </a:ext>
            </a:extLst>
          </p:cNvPr>
          <p:cNvGraphicFramePr>
            <a:graphicFrameLocks noGrp="1"/>
          </p:cNvGraphicFramePr>
          <p:nvPr>
            <p:extLst>
              <p:ext uri="{D42A27DB-BD31-4B8C-83A1-F6EECF244321}">
                <p14:modId xmlns:p14="http://schemas.microsoft.com/office/powerpoint/2010/main" val="3070276728"/>
              </p:ext>
            </p:extLst>
          </p:nvPr>
        </p:nvGraphicFramePr>
        <p:xfrm>
          <a:off x="1686564" y="3136081"/>
          <a:ext cx="6429636" cy="2418783"/>
        </p:xfrm>
        <a:graphic>
          <a:graphicData uri="http://schemas.openxmlformats.org/drawingml/2006/table">
            <a:tbl>
              <a:tblPr firstRow="1" firstCol="1" bandRow="1">
                <a:noFill/>
              </a:tblPr>
              <a:tblGrid>
                <a:gridCol w="985331">
                  <a:extLst>
                    <a:ext uri="{9D8B030D-6E8A-4147-A177-3AD203B41FA5}">
                      <a16:colId xmlns:a16="http://schemas.microsoft.com/office/drawing/2014/main" val="2797036043"/>
                    </a:ext>
                  </a:extLst>
                </a:gridCol>
                <a:gridCol w="985331">
                  <a:extLst>
                    <a:ext uri="{9D8B030D-6E8A-4147-A177-3AD203B41FA5}">
                      <a16:colId xmlns:a16="http://schemas.microsoft.com/office/drawing/2014/main" val="924292836"/>
                    </a:ext>
                  </a:extLst>
                </a:gridCol>
                <a:gridCol w="985331">
                  <a:extLst>
                    <a:ext uri="{9D8B030D-6E8A-4147-A177-3AD203B41FA5}">
                      <a16:colId xmlns:a16="http://schemas.microsoft.com/office/drawing/2014/main" val="1167790603"/>
                    </a:ext>
                  </a:extLst>
                </a:gridCol>
                <a:gridCol w="985331">
                  <a:extLst>
                    <a:ext uri="{9D8B030D-6E8A-4147-A177-3AD203B41FA5}">
                      <a16:colId xmlns:a16="http://schemas.microsoft.com/office/drawing/2014/main" val="70139881"/>
                    </a:ext>
                  </a:extLst>
                </a:gridCol>
                <a:gridCol w="985331">
                  <a:extLst>
                    <a:ext uri="{9D8B030D-6E8A-4147-A177-3AD203B41FA5}">
                      <a16:colId xmlns:a16="http://schemas.microsoft.com/office/drawing/2014/main" val="361364528"/>
                    </a:ext>
                  </a:extLst>
                </a:gridCol>
                <a:gridCol w="1502981">
                  <a:extLst>
                    <a:ext uri="{9D8B030D-6E8A-4147-A177-3AD203B41FA5}">
                      <a16:colId xmlns:a16="http://schemas.microsoft.com/office/drawing/2014/main" val="3006879118"/>
                    </a:ext>
                  </a:extLst>
                </a:gridCol>
              </a:tblGrid>
              <a:tr h="387450">
                <a:tc>
                  <a:txBody>
                    <a:bodyPr/>
                    <a:lstStyle/>
                    <a:p>
                      <a:pPr marL="0" marR="0" lvl="0" indent="0" algn="l" rtl="0">
                        <a:lnSpc>
                          <a:spcPct val="115000"/>
                        </a:lnSpc>
                        <a:spcBef>
                          <a:spcPts val="0"/>
                        </a:spcBef>
                        <a:spcAft>
                          <a:spcPts val="0"/>
                        </a:spcAft>
                        <a:buNone/>
                      </a:pPr>
                      <a:r>
                        <a:rPr lang="en-US" sz="1100" u="none" strike="noStrike" cap="none" dirty="0"/>
                        <a:t> </a:t>
                      </a:r>
                      <a:endParaRPr sz="800"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dirty="0"/>
                        <a:t>IgG-S d0</a:t>
                      </a:r>
                      <a:endParaRPr sz="800"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dirty="0"/>
                        <a:t>IgG d0</a:t>
                      </a:r>
                      <a:endParaRPr sz="800"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b="1" u="none" strike="noStrike" cap="none" dirty="0"/>
                        <a:t>IgG-S d28</a:t>
                      </a:r>
                      <a:endParaRPr sz="800" b="1"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a:t>IgG d28</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a:t>Δ(d28-d0) IgG-S</a:t>
                      </a:r>
                      <a:endParaRPr sz="800" u="none" strike="noStrike" cap="none">
                        <a:latin typeface="Calibri"/>
                        <a:ea typeface="Calibri"/>
                        <a:cs typeface="Calibri"/>
                        <a:sym typeface="Calibri"/>
                      </a:endParaRPr>
                    </a:p>
                  </a:txBody>
                  <a:tcPr marL="51431" marR="51431" marT="0" marB="0"/>
                </a:tc>
                <a:extLst>
                  <a:ext uri="{0D108BD9-81ED-4DB2-BD59-A6C34878D82A}">
                    <a16:rowId xmlns:a16="http://schemas.microsoft.com/office/drawing/2014/main" val="2541127890"/>
                  </a:ext>
                </a:extLst>
              </a:tr>
              <a:tr h="481533">
                <a:tc>
                  <a:txBody>
                    <a:bodyPr/>
                    <a:lstStyle/>
                    <a:p>
                      <a:pPr marL="0" marR="0" lvl="0" indent="0" algn="l" rtl="0">
                        <a:lnSpc>
                          <a:spcPct val="115000"/>
                        </a:lnSpc>
                        <a:spcBef>
                          <a:spcPts val="0"/>
                        </a:spcBef>
                        <a:spcAft>
                          <a:spcPts val="0"/>
                        </a:spcAft>
                        <a:buNone/>
                      </a:pPr>
                      <a:r>
                        <a:rPr lang="en-US" sz="1100" u="none" strike="noStrike" cap="none"/>
                        <a:t>Média</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b="1" u="none" strike="noStrike" cap="none"/>
                        <a:t>731</a:t>
                      </a:r>
                      <a:endParaRPr sz="8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a:t>1,8</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b="1" u="none" strike="noStrike" cap="none" dirty="0"/>
                        <a:t>12.263</a:t>
                      </a:r>
                      <a:endParaRPr sz="800" b="1"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dirty="0"/>
                        <a:t>1,5</a:t>
                      </a:r>
                      <a:endParaRPr sz="800"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a:t>11.539</a:t>
                      </a:r>
                      <a:endParaRPr sz="800" u="none" strike="noStrike" cap="none">
                        <a:latin typeface="Calibri"/>
                        <a:ea typeface="Calibri"/>
                        <a:cs typeface="Calibri"/>
                        <a:sym typeface="Calibri"/>
                      </a:endParaRPr>
                    </a:p>
                  </a:txBody>
                  <a:tcPr marL="51431" marR="51431" marT="0" marB="0"/>
                </a:tc>
                <a:extLst>
                  <a:ext uri="{0D108BD9-81ED-4DB2-BD59-A6C34878D82A}">
                    <a16:rowId xmlns:a16="http://schemas.microsoft.com/office/drawing/2014/main" val="1928987941"/>
                  </a:ext>
                </a:extLst>
              </a:tr>
              <a:tr h="387450">
                <a:tc>
                  <a:txBody>
                    <a:bodyPr/>
                    <a:lstStyle/>
                    <a:p>
                      <a:pPr marL="0" marR="0" lvl="0" indent="0" algn="l" rtl="0">
                        <a:lnSpc>
                          <a:spcPct val="115000"/>
                        </a:lnSpc>
                        <a:spcBef>
                          <a:spcPts val="0"/>
                        </a:spcBef>
                        <a:spcAft>
                          <a:spcPts val="0"/>
                        </a:spcAft>
                        <a:buNone/>
                      </a:pPr>
                      <a:r>
                        <a:rPr lang="en-US" sz="1100" u="none" strike="noStrike" cap="none"/>
                        <a:t>Mediana</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b="1" u="none" strike="noStrike" cap="none" dirty="0"/>
                        <a:t>262</a:t>
                      </a:r>
                      <a:endParaRPr sz="800" b="1" u="none" strike="noStrike" cap="none" dirty="0">
                        <a:latin typeface="Calibri"/>
                        <a:ea typeface="Calibri"/>
                        <a:cs typeface="Calibri"/>
                        <a:sym typeface="Calibri"/>
                      </a:endParaRPr>
                    </a:p>
                  </a:txBody>
                  <a:tcPr marL="51431" marR="51431" marT="0" marB="0">
                    <a:solidFill>
                      <a:schemeClr val="accent2">
                        <a:lumMod val="40000"/>
                        <a:lumOff val="60000"/>
                      </a:schemeClr>
                    </a:solidFill>
                  </a:tcPr>
                </a:tc>
                <a:tc>
                  <a:txBody>
                    <a:bodyPr/>
                    <a:lstStyle/>
                    <a:p>
                      <a:pPr marL="0" marR="0" lvl="0" indent="0" algn="ctr" rtl="0">
                        <a:lnSpc>
                          <a:spcPct val="115000"/>
                        </a:lnSpc>
                        <a:spcBef>
                          <a:spcPts val="0"/>
                        </a:spcBef>
                        <a:spcAft>
                          <a:spcPts val="0"/>
                        </a:spcAft>
                        <a:buNone/>
                      </a:pPr>
                      <a:r>
                        <a:rPr lang="en-US" sz="1100" u="none" strike="noStrike" cap="none"/>
                        <a:t>0,9</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b="1" u="none" strike="noStrike" cap="none" dirty="0"/>
                        <a:t>9.730</a:t>
                      </a:r>
                      <a:endParaRPr sz="800" b="1" u="none" strike="noStrike" cap="none" dirty="0">
                        <a:latin typeface="Calibri"/>
                        <a:ea typeface="Calibri"/>
                        <a:cs typeface="Calibri"/>
                        <a:sym typeface="Calibri"/>
                      </a:endParaRPr>
                    </a:p>
                  </a:txBody>
                  <a:tcPr marL="51431" marR="51431" marT="0" marB="0">
                    <a:solidFill>
                      <a:schemeClr val="accent2">
                        <a:lumMod val="40000"/>
                        <a:lumOff val="60000"/>
                      </a:schemeClr>
                    </a:solidFill>
                  </a:tcPr>
                </a:tc>
                <a:tc>
                  <a:txBody>
                    <a:bodyPr/>
                    <a:lstStyle/>
                    <a:p>
                      <a:pPr marL="0" marR="0" lvl="0" indent="0" algn="ctr" rtl="0">
                        <a:lnSpc>
                          <a:spcPct val="115000"/>
                        </a:lnSpc>
                        <a:spcBef>
                          <a:spcPts val="0"/>
                        </a:spcBef>
                        <a:spcAft>
                          <a:spcPts val="0"/>
                        </a:spcAft>
                        <a:buNone/>
                      </a:pPr>
                      <a:r>
                        <a:rPr lang="en-US" sz="1100" u="none" strike="noStrike" cap="none" dirty="0"/>
                        <a:t>0,7</a:t>
                      </a:r>
                      <a:endParaRPr sz="800" u="none" strike="noStrike" cap="none" dirty="0">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dirty="0"/>
                        <a:t>9.272</a:t>
                      </a:r>
                      <a:endParaRPr sz="800" u="none" strike="noStrike" cap="none" dirty="0">
                        <a:latin typeface="Calibri"/>
                        <a:ea typeface="Calibri"/>
                        <a:cs typeface="Calibri"/>
                        <a:sym typeface="Calibri"/>
                      </a:endParaRPr>
                    </a:p>
                  </a:txBody>
                  <a:tcPr marL="51431" marR="51431" marT="0" marB="0"/>
                </a:tc>
                <a:extLst>
                  <a:ext uri="{0D108BD9-81ED-4DB2-BD59-A6C34878D82A}">
                    <a16:rowId xmlns:a16="http://schemas.microsoft.com/office/drawing/2014/main" val="524949715"/>
                  </a:ext>
                </a:extLst>
              </a:tr>
              <a:tr h="387450">
                <a:tc>
                  <a:txBody>
                    <a:bodyPr/>
                    <a:lstStyle/>
                    <a:p>
                      <a:pPr marL="0" marR="0" lvl="0" indent="0" algn="l" rtl="0">
                        <a:lnSpc>
                          <a:spcPct val="115000"/>
                        </a:lnSpc>
                        <a:spcBef>
                          <a:spcPts val="0"/>
                        </a:spcBef>
                        <a:spcAft>
                          <a:spcPts val="0"/>
                        </a:spcAft>
                        <a:buNone/>
                      </a:pPr>
                      <a:r>
                        <a:rPr lang="en-US" sz="1100" u="none" strike="noStrike" cap="none"/>
                        <a:t>Desvio P</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b="1" u="none" strike="noStrike" cap="none"/>
                        <a:t>1.562</a:t>
                      </a:r>
                      <a:endParaRPr sz="8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a:t>2,1</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b="1" u="none" strike="noStrike" cap="none"/>
                        <a:t>8.660</a:t>
                      </a:r>
                      <a:endParaRPr sz="8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a:t>1,9</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dirty="0"/>
                        <a:t>8.560</a:t>
                      </a:r>
                      <a:endParaRPr sz="800" u="none" strike="noStrike" cap="none" dirty="0">
                        <a:latin typeface="Calibri"/>
                        <a:ea typeface="Calibri"/>
                        <a:cs typeface="Calibri"/>
                        <a:sym typeface="Calibri"/>
                      </a:endParaRPr>
                    </a:p>
                  </a:txBody>
                  <a:tcPr marL="51431" marR="51431" marT="0" marB="0"/>
                </a:tc>
                <a:extLst>
                  <a:ext uri="{0D108BD9-81ED-4DB2-BD59-A6C34878D82A}">
                    <a16:rowId xmlns:a16="http://schemas.microsoft.com/office/drawing/2014/main" val="3161273777"/>
                  </a:ext>
                </a:extLst>
              </a:tr>
              <a:tr h="387450">
                <a:tc>
                  <a:txBody>
                    <a:bodyPr/>
                    <a:lstStyle/>
                    <a:p>
                      <a:pPr marL="0" marR="0" lvl="0" indent="0" algn="l" rtl="0">
                        <a:lnSpc>
                          <a:spcPct val="115000"/>
                        </a:lnSpc>
                        <a:spcBef>
                          <a:spcPts val="0"/>
                        </a:spcBef>
                        <a:spcAft>
                          <a:spcPts val="0"/>
                        </a:spcAft>
                        <a:buNone/>
                      </a:pPr>
                      <a:r>
                        <a:rPr lang="en-US" sz="1100" u="none" strike="noStrike" cap="none"/>
                        <a:t>Mínimo</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b="1" u="none" strike="noStrike" cap="none"/>
                        <a:t>52</a:t>
                      </a:r>
                      <a:endParaRPr sz="8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a:t>0</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b="1" u="none" strike="noStrike" cap="none"/>
                        <a:t>114</a:t>
                      </a:r>
                      <a:endParaRPr sz="8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a:t>0,0</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dirty="0"/>
                        <a:t>-4.427</a:t>
                      </a:r>
                      <a:endParaRPr sz="800" u="none" strike="noStrike" cap="none" dirty="0">
                        <a:latin typeface="Calibri"/>
                        <a:ea typeface="Calibri"/>
                        <a:cs typeface="Calibri"/>
                        <a:sym typeface="Calibri"/>
                      </a:endParaRPr>
                    </a:p>
                  </a:txBody>
                  <a:tcPr marL="51431" marR="51431" marT="0" marB="0"/>
                </a:tc>
                <a:extLst>
                  <a:ext uri="{0D108BD9-81ED-4DB2-BD59-A6C34878D82A}">
                    <a16:rowId xmlns:a16="http://schemas.microsoft.com/office/drawing/2014/main" val="4079265194"/>
                  </a:ext>
                </a:extLst>
              </a:tr>
              <a:tr h="387450">
                <a:tc>
                  <a:txBody>
                    <a:bodyPr/>
                    <a:lstStyle/>
                    <a:p>
                      <a:pPr marL="0" marR="0" lvl="0" indent="0" algn="l" rtl="0">
                        <a:lnSpc>
                          <a:spcPct val="115000"/>
                        </a:lnSpc>
                        <a:spcBef>
                          <a:spcPts val="0"/>
                        </a:spcBef>
                        <a:spcAft>
                          <a:spcPts val="0"/>
                        </a:spcAft>
                        <a:buNone/>
                      </a:pPr>
                      <a:r>
                        <a:rPr lang="en-US" sz="1100" u="none" strike="noStrike" cap="none"/>
                        <a:t>Máximo</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b="1" u="none" strike="noStrike" cap="none"/>
                        <a:t>20.004</a:t>
                      </a:r>
                      <a:endParaRPr sz="8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a:t>8,9</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b="1" u="none" strike="noStrike" cap="none"/>
                        <a:t>40.000</a:t>
                      </a:r>
                      <a:endParaRPr sz="800" b="1"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a:t>9,7</a:t>
                      </a:r>
                      <a:endParaRPr sz="800" u="none" strike="noStrike" cap="none">
                        <a:latin typeface="Calibri"/>
                        <a:ea typeface="Calibri"/>
                        <a:cs typeface="Calibri"/>
                        <a:sym typeface="Calibri"/>
                      </a:endParaRPr>
                    </a:p>
                  </a:txBody>
                  <a:tcPr marL="51431" marR="51431" marT="0" marB="0"/>
                </a:tc>
                <a:tc>
                  <a:txBody>
                    <a:bodyPr/>
                    <a:lstStyle/>
                    <a:p>
                      <a:pPr marL="0" marR="0" lvl="0" indent="0" algn="ctr" rtl="0">
                        <a:lnSpc>
                          <a:spcPct val="115000"/>
                        </a:lnSpc>
                        <a:spcBef>
                          <a:spcPts val="0"/>
                        </a:spcBef>
                        <a:spcAft>
                          <a:spcPts val="0"/>
                        </a:spcAft>
                        <a:buNone/>
                      </a:pPr>
                      <a:r>
                        <a:rPr lang="en-US" sz="1100" u="none" strike="noStrike" cap="none" dirty="0"/>
                        <a:t>39.837</a:t>
                      </a:r>
                      <a:endParaRPr sz="800" u="none" strike="noStrike" cap="none" dirty="0">
                        <a:latin typeface="Calibri"/>
                        <a:ea typeface="Calibri"/>
                        <a:cs typeface="Calibri"/>
                        <a:sym typeface="Calibri"/>
                      </a:endParaRPr>
                    </a:p>
                  </a:txBody>
                  <a:tcPr marL="51431" marR="51431" marT="0" marB="0"/>
                </a:tc>
                <a:extLst>
                  <a:ext uri="{0D108BD9-81ED-4DB2-BD59-A6C34878D82A}">
                    <a16:rowId xmlns:a16="http://schemas.microsoft.com/office/drawing/2014/main" val="2199442917"/>
                  </a:ext>
                </a:extLst>
              </a:tr>
            </a:tbl>
          </a:graphicData>
        </a:graphic>
      </p:graphicFrame>
      <p:sp>
        <p:nvSpPr>
          <p:cNvPr id="15" name="CaixaDeTexto 14">
            <a:extLst>
              <a:ext uri="{FF2B5EF4-FFF2-40B4-BE49-F238E27FC236}">
                <a16:creationId xmlns:a16="http://schemas.microsoft.com/office/drawing/2014/main" id="{0D74B130-387A-4CDB-A833-6C13B788BBB2}"/>
              </a:ext>
            </a:extLst>
          </p:cNvPr>
          <p:cNvSpPr txBox="1"/>
          <p:nvPr/>
        </p:nvSpPr>
        <p:spPr>
          <a:xfrm>
            <a:off x="148228" y="3246540"/>
            <a:ext cx="1538336" cy="1477328"/>
          </a:xfrm>
          <a:prstGeom prst="rect">
            <a:avLst/>
          </a:prstGeom>
          <a:solidFill>
            <a:schemeClr val="accent2">
              <a:lumMod val="60000"/>
              <a:lumOff val="40000"/>
            </a:schemeClr>
          </a:solidFill>
        </p:spPr>
        <p:txBody>
          <a:bodyPr wrap="square">
            <a:spAutoFit/>
          </a:bodyPr>
          <a:lstStyle/>
          <a:p>
            <a:pPr algn="ctr"/>
            <a:r>
              <a:rPr lang="pt-BR" sz="1800" b="1" dirty="0">
                <a:solidFill>
                  <a:schemeClr val="lt1"/>
                </a:solidFill>
                <a:latin typeface="Calibri"/>
                <a:ea typeface="Calibri"/>
                <a:cs typeface="Calibri"/>
                <a:sym typeface="Calibri"/>
              </a:rPr>
              <a:t>Aumento nos títulos de anticorpos neutralizantes de 37 vezes</a:t>
            </a:r>
            <a:endParaRPr lang="pt-BR" sz="1800" dirty="0"/>
          </a:p>
        </p:txBody>
      </p:sp>
      <p:sp>
        <p:nvSpPr>
          <p:cNvPr id="17" name="CaixaDeTexto 16">
            <a:extLst>
              <a:ext uri="{FF2B5EF4-FFF2-40B4-BE49-F238E27FC236}">
                <a16:creationId xmlns:a16="http://schemas.microsoft.com/office/drawing/2014/main" id="{F5AA81D4-4D03-4836-B45F-E74903E743E2}"/>
              </a:ext>
            </a:extLst>
          </p:cNvPr>
          <p:cNvSpPr txBox="1"/>
          <p:nvPr/>
        </p:nvSpPr>
        <p:spPr>
          <a:xfrm>
            <a:off x="1187624" y="5682214"/>
            <a:ext cx="7056784" cy="369332"/>
          </a:xfrm>
          <a:prstGeom prst="rect">
            <a:avLst/>
          </a:prstGeom>
          <a:noFill/>
        </p:spPr>
        <p:txBody>
          <a:bodyPr wrap="square">
            <a:spAutoFit/>
          </a:bodyPr>
          <a:lstStyle/>
          <a:p>
            <a:r>
              <a:rPr lang="pt-BR" sz="1800" dirty="0">
                <a:solidFill>
                  <a:schemeClr val="dk1"/>
                </a:solidFill>
                <a:latin typeface="Calibri"/>
                <a:ea typeface="Calibri"/>
                <a:cs typeface="Calibri"/>
                <a:sym typeface="Calibri"/>
              </a:rPr>
              <a:t>Anticorpos neutralizantes por </a:t>
            </a:r>
            <a:r>
              <a:rPr lang="pt-BR" sz="1800" dirty="0" err="1">
                <a:solidFill>
                  <a:schemeClr val="dk1"/>
                </a:solidFill>
                <a:latin typeface="Calibri"/>
                <a:ea typeface="Calibri"/>
                <a:cs typeface="Calibri"/>
                <a:sym typeface="Calibri"/>
              </a:rPr>
              <a:t>Quimioluminescência</a:t>
            </a:r>
            <a:r>
              <a:rPr lang="pt-BR" sz="1800" dirty="0">
                <a:solidFill>
                  <a:schemeClr val="dk1"/>
                </a:solidFill>
                <a:latin typeface="Calibri"/>
                <a:ea typeface="Calibri"/>
                <a:cs typeface="Calibri"/>
                <a:sym typeface="Calibri"/>
              </a:rPr>
              <a:t>, em IgG-S em </a:t>
            </a:r>
            <a:r>
              <a:rPr lang="pt-BR" sz="1800" dirty="0" err="1">
                <a:solidFill>
                  <a:schemeClr val="dk1"/>
                </a:solidFill>
                <a:latin typeface="Calibri"/>
                <a:ea typeface="Calibri"/>
                <a:cs typeface="Calibri"/>
                <a:sym typeface="Calibri"/>
              </a:rPr>
              <a:t>aU</a:t>
            </a:r>
            <a:r>
              <a:rPr lang="pt-BR" sz="1800" dirty="0">
                <a:solidFill>
                  <a:schemeClr val="dk1"/>
                </a:solidFill>
                <a:latin typeface="Calibri"/>
                <a:ea typeface="Calibri"/>
                <a:cs typeface="Calibri"/>
                <a:sym typeface="Calibri"/>
              </a:rPr>
              <a:t>/</a:t>
            </a:r>
            <a:r>
              <a:rPr lang="pt-BR" sz="1800" dirty="0" err="1">
                <a:solidFill>
                  <a:schemeClr val="dk1"/>
                </a:solidFill>
                <a:latin typeface="Calibri"/>
                <a:ea typeface="Calibri"/>
                <a:cs typeface="Calibri"/>
                <a:sym typeface="Calibri"/>
              </a:rPr>
              <a:t>mL</a:t>
            </a:r>
            <a:endParaRPr lang="pt-BR" sz="1800" dirty="0"/>
          </a:p>
        </p:txBody>
      </p:sp>
    </p:spTree>
    <p:extLst>
      <p:ext uri="{BB962C8B-B14F-4D97-AF65-F5344CB8AC3E}">
        <p14:creationId xmlns:p14="http://schemas.microsoft.com/office/powerpoint/2010/main" val="1961298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335" name="Imagem 8"/>
          <p:cNvPicPr/>
          <p:nvPr/>
        </p:nvPicPr>
        <p:blipFill>
          <a:blip r:embed="rId2" cstate="print"/>
          <a:srcRect l="12634" r="15820"/>
          <a:stretch/>
        </p:blipFill>
        <p:spPr>
          <a:xfrm>
            <a:off x="7756920" y="180360"/>
            <a:ext cx="718560" cy="718560"/>
          </a:xfrm>
          <a:prstGeom prst="rect">
            <a:avLst/>
          </a:prstGeom>
          <a:ln>
            <a:noFill/>
          </a:ln>
        </p:spPr>
      </p:pic>
      <p:sp>
        <p:nvSpPr>
          <p:cNvPr id="337" name="CustomShape 3"/>
          <p:cNvSpPr/>
          <p:nvPr/>
        </p:nvSpPr>
        <p:spPr>
          <a:xfrm>
            <a:off x="457232" y="548680"/>
            <a:ext cx="764316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400" strike="noStrike" spc="-1" dirty="0">
                <a:solidFill>
                  <a:srgbClr val="0070C0"/>
                </a:solidFill>
                <a:latin typeface="Calibri"/>
                <a:ea typeface="DejaVu Sans"/>
              </a:rPr>
              <a:t>Casos Notificados de </a:t>
            </a:r>
            <a:r>
              <a:rPr lang="pt-BR" sz="2400" b="1" strike="noStrike" spc="-1" dirty="0">
                <a:solidFill>
                  <a:srgbClr val="0070C0"/>
                </a:solidFill>
                <a:latin typeface="Calibri"/>
                <a:ea typeface="DejaVu Sans"/>
              </a:rPr>
              <a:t>Dengue</a:t>
            </a:r>
            <a:r>
              <a:rPr lang="pt-BR" sz="2400" strike="noStrike" spc="-1" dirty="0">
                <a:solidFill>
                  <a:srgbClr val="0070C0"/>
                </a:solidFill>
                <a:latin typeface="Calibri"/>
                <a:ea typeface="DejaVu Sans"/>
              </a:rPr>
              <a:t>, ES – Série </a:t>
            </a:r>
            <a:r>
              <a:rPr lang="pt-BR" sz="2400" spc="-1" dirty="0">
                <a:solidFill>
                  <a:srgbClr val="0070C0"/>
                </a:solidFill>
                <a:latin typeface="Calibri"/>
                <a:ea typeface="DejaVu Sans"/>
              </a:rPr>
              <a:t>H</a:t>
            </a:r>
            <a:r>
              <a:rPr lang="pt-BR" sz="2400" strike="noStrike" spc="-1" dirty="0">
                <a:solidFill>
                  <a:srgbClr val="0070C0"/>
                </a:solidFill>
                <a:latin typeface="Calibri"/>
                <a:ea typeface="DejaVu Sans"/>
              </a:rPr>
              <a:t>istórica </a:t>
            </a:r>
            <a:endParaRPr lang="pt-BR" sz="2400" strike="noStrike" spc="-1" dirty="0">
              <a:solidFill>
                <a:srgbClr val="0070C0"/>
              </a:solidFill>
              <a:highlight>
                <a:srgbClr val="FFFF00"/>
              </a:highlight>
              <a:latin typeface="Arial"/>
            </a:endParaRPr>
          </a:p>
        </p:txBody>
      </p:sp>
      <p:sp>
        <p:nvSpPr>
          <p:cNvPr id="338" name="CustomShape 4"/>
          <p:cNvSpPr/>
          <p:nvPr/>
        </p:nvSpPr>
        <p:spPr>
          <a:xfrm>
            <a:off x="456128" y="116632"/>
            <a:ext cx="7068200" cy="71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85000"/>
              </a:lnSpc>
            </a:pPr>
            <a:r>
              <a:rPr lang="pt-BR" sz="3600" b="1" spc="-50" dirty="0">
                <a:solidFill>
                  <a:srgbClr val="0070C0"/>
                </a:solidFill>
                <a:latin typeface="Calibri" pitchFamily="34" charset="0"/>
                <a:cs typeface="Arial" panose="020B0604020202020204" pitchFamily="34" charset="0"/>
              </a:rPr>
              <a:t>Arboviroses </a:t>
            </a:r>
          </a:p>
        </p:txBody>
      </p:sp>
      <p:sp>
        <p:nvSpPr>
          <p:cNvPr id="339"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9" name="CustomShape 2">
            <a:extLst>
              <a:ext uri="{FF2B5EF4-FFF2-40B4-BE49-F238E27FC236}">
                <a16:creationId xmlns:a16="http://schemas.microsoft.com/office/drawing/2014/main" id="{26776B24-CFD5-43E1-9B4F-92129A5F0998}"/>
              </a:ext>
            </a:extLst>
          </p:cNvPr>
          <p:cNvSpPr/>
          <p:nvPr/>
        </p:nvSpPr>
        <p:spPr>
          <a:xfrm>
            <a:off x="469136" y="6568400"/>
            <a:ext cx="7847280" cy="271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strike="noStrike" spc="-1" dirty="0">
                <a:solidFill>
                  <a:srgbClr val="FFFFFF"/>
                </a:solidFill>
                <a:latin typeface="Calibri"/>
                <a:ea typeface="DejaVu Sans"/>
              </a:rPr>
              <a:t>Fonte: SSVS/SESA.  * Dados até a </a:t>
            </a:r>
            <a:r>
              <a:rPr lang="pt-BR" sz="1200" spc="-1" dirty="0">
                <a:solidFill>
                  <a:srgbClr val="FFFFFF"/>
                </a:solidFill>
                <a:latin typeface="Calibri"/>
                <a:ea typeface="DejaVu Sans"/>
              </a:rPr>
              <a:t>41</a:t>
            </a:r>
            <a:r>
              <a:rPr lang="pt-BR" sz="1200" strike="noStrike" spc="-1" dirty="0">
                <a:solidFill>
                  <a:srgbClr val="FFFFFF"/>
                </a:solidFill>
                <a:latin typeface="Calibri"/>
                <a:ea typeface="DejaVu Sans"/>
              </a:rPr>
              <a:t>ª SE (</a:t>
            </a:r>
            <a:r>
              <a:rPr lang="pt-BR" sz="1200" spc="-1" dirty="0">
                <a:solidFill>
                  <a:srgbClr val="FFFFFF"/>
                </a:solidFill>
                <a:latin typeface="Calibri"/>
                <a:ea typeface="DejaVu Sans"/>
              </a:rPr>
              <a:t>15</a:t>
            </a:r>
            <a:r>
              <a:rPr lang="pt-BR" sz="1200" strike="noStrike" spc="-1" dirty="0">
                <a:solidFill>
                  <a:srgbClr val="FFFFFF"/>
                </a:solidFill>
                <a:latin typeface="Calibri"/>
                <a:ea typeface="DejaVu Sans"/>
              </a:rPr>
              <a:t>/10/2021)</a:t>
            </a:r>
            <a:endParaRPr lang="pt-BR" sz="1200" strike="noStrike" spc="-1" dirty="0">
              <a:solidFill>
                <a:schemeClr val="bg1"/>
              </a:solidFill>
              <a:latin typeface="Arial"/>
            </a:endParaRPr>
          </a:p>
        </p:txBody>
      </p:sp>
      <p:graphicFrame>
        <p:nvGraphicFramePr>
          <p:cNvPr id="10" name="Gráfico 9">
            <a:extLst>
              <a:ext uri="{FF2B5EF4-FFF2-40B4-BE49-F238E27FC236}">
                <a16:creationId xmlns:a16="http://schemas.microsoft.com/office/drawing/2014/main" id="{398E85FC-A753-455E-AC33-4D6B66EDBBFD}"/>
              </a:ext>
            </a:extLst>
          </p:cNvPr>
          <p:cNvGraphicFramePr>
            <a:graphicFrameLocks/>
          </p:cNvGraphicFramePr>
          <p:nvPr/>
        </p:nvGraphicFramePr>
        <p:xfrm>
          <a:off x="611560" y="1204232"/>
          <a:ext cx="7993080" cy="4806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879986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sp>
        <p:nvSpPr>
          <p:cNvPr id="23" name="CaixaDeTexto 22">
            <a:extLst>
              <a:ext uri="{FF2B5EF4-FFF2-40B4-BE49-F238E27FC236}">
                <a16:creationId xmlns:a16="http://schemas.microsoft.com/office/drawing/2014/main" id="{314B975A-0448-4378-8EFC-E827DA8C9F3C}"/>
              </a:ext>
            </a:extLst>
          </p:cNvPr>
          <p:cNvSpPr txBox="1"/>
          <p:nvPr/>
        </p:nvSpPr>
        <p:spPr>
          <a:xfrm>
            <a:off x="908384" y="1138204"/>
            <a:ext cx="7575888" cy="646331"/>
          </a:xfrm>
          <a:prstGeom prst="rect">
            <a:avLst/>
          </a:prstGeom>
          <a:noFill/>
        </p:spPr>
        <p:txBody>
          <a:bodyPr wrap="square">
            <a:spAutoFit/>
          </a:bodyPr>
          <a:lstStyle/>
          <a:p>
            <a:pPr>
              <a:lnSpc>
                <a:spcPct val="90000"/>
              </a:lnSpc>
              <a:buClr>
                <a:schemeClr val="dk1"/>
              </a:buClr>
              <a:buSzPts val="4000"/>
            </a:pPr>
            <a:r>
              <a:rPr lang="en-US" sz="2000" dirty="0" err="1">
                <a:solidFill>
                  <a:schemeClr val="accent1"/>
                </a:solidFill>
              </a:rPr>
              <a:t>Comparação</a:t>
            </a:r>
            <a:r>
              <a:rPr lang="en-US" sz="2000" dirty="0">
                <a:solidFill>
                  <a:schemeClr val="accent1"/>
                </a:solidFill>
              </a:rPr>
              <a:t> IgG-S </a:t>
            </a:r>
            <a:r>
              <a:rPr lang="en-US" sz="2000" dirty="0" err="1">
                <a:solidFill>
                  <a:schemeClr val="accent1"/>
                </a:solidFill>
              </a:rPr>
              <a:t>Meia</a:t>
            </a:r>
            <a:r>
              <a:rPr lang="en-US" sz="2000" dirty="0">
                <a:solidFill>
                  <a:schemeClr val="accent1"/>
                </a:solidFill>
              </a:rPr>
              <a:t> Dose vs. Dose </a:t>
            </a:r>
            <a:r>
              <a:rPr lang="en-US" sz="2000" dirty="0" err="1">
                <a:solidFill>
                  <a:schemeClr val="accent1"/>
                </a:solidFill>
              </a:rPr>
              <a:t>Padrão</a:t>
            </a:r>
            <a:r>
              <a:rPr lang="en-US" sz="2000" dirty="0">
                <a:solidFill>
                  <a:schemeClr val="accent1"/>
                </a:solidFill>
              </a:rPr>
              <a:t> 28 </a:t>
            </a:r>
            <a:r>
              <a:rPr lang="en-US" sz="2000" dirty="0" err="1">
                <a:solidFill>
                  <a:schemeClr val="accent1"/>
                </a:solidFill>
              </a:rPr>
              <a:t>dias</a:t>
            </a:r>
            <a:r>
              <a:rPr lang="en-US" sz="2000" dirty="0">
                <a:solidFill>
                  <a:schemeClr val="accent1"/>
                </a:solidFill>
              </a:rPr>
              <a:t> </a:t>
            </a:r>
            <a:r>
              <a:rPr lang="en-US" sz="2000" dirty="0" err="1">
                <a:solidFill>
                  <a:schemeClr val="accent1"/>
                </a:solidFill>
              </a:rPr>
              <a:t>pós</a:t>
            </a:r>
            <a:r>
              <a:rPr lang="en-US" sz="2000" dirty="0">
                <a:solidFill>
                  <a:schemeClr val="accent1"/>
                </a:solidFill>
              </a:rPr>
              <a:t> D2 </a:t>
            </a:r>
            <a:r>
              <a:rPr lang="en-US" sz="2000" dirty="0" err="1">
                <a:solidFill>
                  <a:schemeClr val="accent1"/>
                </a:solidFill>
              </a:rPr>
              <a:t>em</a:t>
            </a:r>
            <a:r>
              <a:rPr lang="en-US" sz="2000" dirty="0">
                <a:solidFill>
                  <a:schemeClr val="accent1"/>
                </a:solidFill>
              </a:rPr>
              <a:t> </a:t>
            </a:r>
            <a:r>
              <a:rPr lang="en-US" sz="2000" dirty="0" err="1">
                <a:solidFill>
                  <a:schemeClr val="accent1"/>
                </a:solidFill>
              </a:rPr>
              <a:t>indivíduos</a:t>
            </a:r>
            <a:r>
              <a:rPr lang="en-US" sz="2000" dirty="0">
                <a:solidFill>
                  <a:schemeClr val="accent1"/>
                </a:solidFill>
              </a:rPr>
              <a:t> </a:t>
            </a:r>
            <a:r>
              <a:rPr lang="en-US" sz="2000" dirty="0" err="1">
                <a:solidFill>
                  <a:schemeClr val="accent1"/>
                </a:solidFill>
              </a:rPr>
              <a:t>sem</a:t>
            </a:r>
            <a:r>
              <a:rPr lang="en-US" sz="2000" dirty="0">
                <a:solidFill>
                  <a:schemeClr val="accent1"/>
                </a:solidFill>
              </a:rPr>
              <a:t> Covid-</a:t>
            </a:r>
            <a:r>
              <a:rPr lang="en-US" sz="2000" dirty="0" err="1">
                <a:solidFill>
                  <a:schemeClr val="accent1"/>
                </a:solidFill>
              </a:rPr>
              <a:t>prévio</a:t>
            </a:r>
            <a:r>
              <a:rPr lang="en-US" sz="2000" dirty="0">
                <a:solidFill>
                  <a:schemeClr val="accent1"/>
                </a:solidFill>
              </a:rPr>
              <a:t> (</a:t>
            </a:r>
            <a:r>
              <a:rPr lang="en-US" sz="2000" dirty="0" err="1">
                <a:solidFill>
                  <a:schemeClr val="accent1"/>
                </a:solidFill>
              </a:rPr>
              <a:t>primovacinação</a:t>
            </a:r>
            <a:r>
              <a:rPr lang="en-US" sz="2000" dirty="0">
                <a:solidFill>
                  <a:schemeClr val="accent1"/>
                </a:solidFill>
              </a:rPr>
              <a:t>)</a:t>
            </a:r>
            <a:endParaRPr lang="pt-BR" sz="2000" dirty="0">
              <a:solidFill>
                <a:schemeClr val="accent1"/>
              </a:solidFill>
            </a:endParaRPr>
          </a:p>
        </p:txBody>
      </p:sp>
      <p:pic>
        <p:nvPicPr>
          <p:cNvPr id="13" name="Google Shape;248;p24">
            <a:extLst>
              <a:ext uri="{FF2B5EF4-FFF2-40B4-BE49-F238E27FC236}">
                <a16:creationId xmlns:a16="http://schemas.microsoft.com/office/drawing/2014/main" id="{AE67639E-7D14-41D4-B73D-DB09AD815F68}"/>
              </a:ext>
            </a:extLst>
          </p:cNvPr>
          <p:cNvPicPr preferRelativeResize="0"/>
          <p:nvPr/>
        </p:nvPicPr>
        <p:blipFill rotWithShape="1">
          <a:blip r:embed="rId3">
            <a:alphaModFix/>
          </a:blip>
          <a:srcRect/>
          <a:stretch/>
        </p:blipFill>
        <p:spPr>
          <a:xfrm>
            <a:off x="323528" y="2061472"/>
            <a:ext cx="4994526" cy="2472299"/>
          </a:xfrm>
          <a:prstGeom prst="rect">
            <a:avLst/>
          </a:prstGeom>
          <a:noFill/>
          <a:ln>
            <a:noFill/>
          </a:ln>
        </p:spPr>
      </p:pic>
      <p:pic>
        <p:nvPicPr>
          <p:cNvPr id="14" name="Google Shape;249;p24">
            <a:extLst>
              <a:ext uri="{FF2B5EF4-FFF2-40B4-BE49-F238E27FC236}">
                <a16:creationId xmlns:a16="http://schemas.microsoft.com/office/drawing/2014/main" id="{7D2BBB00-B9A9-4B1C-AE52-D614F176955C}"/>
              </a:ext>
            </a:extLst>
          </p:cNvPr>
          <p:cNvPicPr preferRelativeResize="0"/>
          <p:nvPr/>
        </p:nvPicPr>
        <p:blipFill rotWithShape="1">
          <a:blip r:embed="rId4">
            <a:alphaModFix/>
          </a:blip>
          <a:srcRect/>
          <a:stretch/>
        </p:blipFill>
        <p:spPr>
          <a:xfrm>
            <a:off x="5076056" y="2207195"/>
            <a:ext cx="3883275" cy="1922226"/>
          </a:xfrm>
          <a:prstGeom prst="rect">
            <a:avLst/>
          </a:prstGeom>
          <a:noFill/>
          <a:ln>
            <a:noFill/>
          </a:ln>
        </p:spPr>
      </p:pic>
      <p:sp>
        <p:nvSpPr>
          <p:cNvPr id="19" name="CaixaDeTexto 18">
            <a:extLst>
              <a:ext uri="{FF2B5EF4-FFF2-40B4-BE49-F238E27FC236}">
                <a16:creationId xmlns:a16="http://schemas.microsoft.com/office/drawing/2014/main" id="{46F052EF-6244-41EC-ABE1-05C433F1E3B5}"/>
              </a:ext>
            </a:extLst>
          </p:cNvPr>
          <p:cNvSpPr txBox="1"/>
          <p:nvPr/>
        </p:nvSpPr>
        <p:spPr>
          <a:xfrm>
            <a:off x="746054" y="4626042"/>
            <a:ext cx="4572000" cy="338554"/>
          </a:xfrm>
          <a:prstGeom prst="rect">
            <a:avLst/>
          </a:prstGeom>
          <a:noFill/>
        </p:spPr>
        <p:txBody>
          <a:bodyPr wrap="square">
            <a:spAutoFit/>
          </a:bodyPr>
          <a:lstStyle/>
          <a:p>
            <a:pPr marL="0" indent="0" rtl="0">
              <a:buSzPts val="440"/>
              <a:buNone/>
            </a:pPr>
            <a:r>
              <a:rPr lang="en-US" sz="1600" dirty="0"/>
              <a:t>Mann-Whitney test: p &lt; 0.001</a:t>
            </a:r>
          </a:p>
        </p:txBody>
      </p:sp>
      <p:sp>
        <p:nvSpPr>
          <p:cNvPr id="22" name="CaixaDeTexto 21">
            <a:extLst>
              <a:ext uri="{FF2B5EF4-FFF2-40B4-BE49-F238E27FC236}">
                <a16:creationId xmlns:a16="http://schemas.microsoft.com/office/drawing/2014/main" id="{70C453AA-E85E-4091-B9B5-225C734A0DCE}"/>
              </a:ext>
            </a:extLst>
          </p:cNvPr>
          <p:cNvSpPr txBox="1"/>
          <p:nvPr/>
        </p:nvSpPr>
        <p:spPr>
          <a:xfrm>
            <a:off x="5293238" y="4191491"/>
            <a:ext cx="4572000" cy="523220"/>
          </a:xfrm>
          <a:prstGeom prst="rect">
            <a:avLst/>
          </a:prstGeom>
          <a:noFill/>
        </p:spPr>
        <p:txBody>
          <a:bodyPr wrap="square">
            <a:spAutoFit/>
          </a:bodyPr>
          <a:lstStyle/>
          <a:p>
            <a:r>
              <a:rPr lang="pt-BR" sz="1400" b="1" dirty="0">
                <a:solidFill>
                  <a:schemeClr val="dk1"/>
                </a:solidFill>
                <a:latin typeface="Calibri"/>
                <a:ea typeface="Calibri"/>
                <a:cs typeface="Calibri"/>
                <a:sym typeface="Calibri"/>
              </a:rPr>
              <a:t>99,8% apresentaram </a:t>
            </a:r>
            <a:r>
              <a:rPr lang="pt-BR" sz="1400" b="1" dirty="0" err="1">
                <a:solidFill>
                  <a:schemeClr val="dk1"/>
                </a:solidFill>
                <a:latin typeface="Calibri"/>
                <a:ea typeface="Calibri"/>
                <a:cs typeface="Calibri"/>
                <a:sym typeface="Calibri"/>
              </a:rPr>
              <a:t>soroconversão</a:t>
            </a:r>
            <a:r>
              <a:rPr lang="pt-BR" sz="1400" b="1" dirty="0">
                <a:solidFill>
                  <a:schemeClr val="dk1"/>
                </a:solidFill>
                <a:latin typeface="Calibri"/>
                <a:ea typeface="Calibri"/>
                <a:cs typeface="Calibri"/>
                <a:sym typeface="Calibri"/>
              </a:rPr>
              <a:t> </a:t>
            </a:r>
          </a:p>
          <a:p>
            <a:r>
              <a:rPr lang="pt-BR" sz="1400" b="1" dirty="0">
                <a:solidFill>
                  <a:schemeClr val="dk1"/>
                </a:solidFill>
                <a:latin typeface="Calibri"/>
                <a:ea typeface="Calibri"/>
                <a:cs typeface="Calibri"/>
                <a:sym typeface="Calibri"/>
              </a:rPr>
              <a:t>após D2 Meia Dose vs. 100% Dose Padrão</a:t>
            </a:r>
            <a:r>
              <a:rPr lang="pt-BR" sz="1400" dirty="0">
                <a:solidFill>
                  <a:schemeClr val="dk1"/>
                </a:solidFill>
                <a:latin typeface="Calibri"/>
                <a:ea typeface="Calibri"/>
                <a:cs typeface="Calibri"/>
                <a:sym typeface="Calibri"/>
              </a:rPr>
              <a:t>.</a:t>
            </a:r>
            <a:endParaRPr lang="pt-BR" sz="1400" dirty="0"/>
          </a:p>
        </p:txBody>
      </p:sp>
    </p:spTree>
    <p:extLst>
      <p:ext uri="{BB962C8B-B14F-4D97-AF65-F5344CB8AC3E}">
        <p14:creationId xmlns:p14="http://schemas.microsoft.com/office/powerpoint/2010/main" val="24637489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sp>
        <p:nvSpPr>
          <p:cNvPr id="23" name="CaixaDeTexto 22">
            <a:extLst>
              <a:ext uri="{FF2B5EF4-FFF2-40B4-BE49-F238E27FC236}">
                <a16:creationId xmlns:a16="http://schemas.microsoft.com/office/drawing/2014/main" id="{314B975A-0448-4378-8EFC-E827DA8C9F3C}"/>
              </a:ext>
            </a:extLst>
          </p:cNvPr>
          <p:cNvSpPr txBox="1"/>
          <p:nvPr/>
        </p:nvSpPr>
        <p:spPr>
          <a:xfrm>
            <a:off x="908384" y="1138204"/>
            <a:ext cx="7575888" cy="923330"/>
          </a:xfrm>
          <a:prstGeom prst="rect">
            <a:avLst/>
          </a:prstGeom>
          <a:noFill/>
        </p:spPr>
        <p:txBody>
          <a:bodyPr wrap="square">
            <a:spAutoFit/>
          </a:bodyPr>
          <a:lstStyle/>
          <a:p>
            <a:pPr>
              <a:lnSpc>
                <a:spcPct val="90000"/>
              </a:lnSpc>
              <a:buClr>
                <a:schemeClr val="dk1"/>
              </a:buClr>
              <a:buSzPts val="4000"/>
            </a:pPr>
            <a:r>
              <a:rPr lang="en-US" sz="2000" dirty="0" err="1">
                <a:solidFill>
                  <a:schemeClr val="accent1"/>
                </a:solidFill>
              </a:rPr>
              <a:t>Taxas</a:t>
            </a:r>
            <a:r>
              <a:rPr lang="en-US" sz="2000" dirty="0">
                <a:solidFill>
                  <a:schemeClr val="accent1"/>
                </a:solidFill>
              </a:rPr>
              <a:t> de </a:t>
            </a:r>
            <a:r>
              <a:rPr lang="en-US" sz="2000" dirty="0" err="1">
                <a:solidFill>
                  <a:schemeClr val="accent1"/>
                </a:solidFill>
              </a:rPr>
              <a:t>casos</a:t>
            </a:r>
            <a:r>
              <a:rPr lang="en-US" sz="2000" dirty="0">
                <a:solidFill>
                  <a:schemeClr val="accent1"/>
                </a:solidFill>
              </a:rPr>
              <a:t> </a:t>
            </a:r>
            <a:r>
              <a:rPr lang="en-US" sz="2000" dirty="0" err="1">
                <a:solidFill>
                  <a:schemeClr val="accent1"/>
                </a:solidFill>
              </a:rPr>
              <a:t>confirmados</a:t>
            </a:r>
            <a:r>
              <a:rPr lang="en-US" sz="2000" dirty="0">
                <a:solidFill>
                  <a:schemeClr val="accent1"/>
                </a:solidFill>
              </a:rPr>
              <a:t> </a:t>
            </a:r>
            <a:r>
              <a:rPr lang="en-US" sz="2000" dirty="0" err="1">
                <a:solidFill>
                  <a:schemeClr val="accent1"/>
                </a:solidFill>
              </a:rPr>
              <a:t>após</a:t>
            </a:r>
            <a:r>
              <a:rPr lang="en-US" sz="2000" dirty="0">
                <a:solidFill>
                  <a:schemeClr val="accent1"/>
                </a:solidFill>
              </a:rPr>
              <a:t> </a:t>
            </a:r>
            <a:r>
              <a:rPr lang="en-US" sz="2000" dirty="0" err="1">
                <a:solidFill>
                  <a:schemeClr val="accent1"/>
                </a:solidFill>
              </a:rPr>
              <a:t>Imunização</a:t>
            </a:r>
            <a:r>
              <a:rPr lang="en-US" sz="2000" dirty="0">
                <a:solidFill>
                  <a:schemeClr val="accent1"/>
                </a:solidFill>
              </a:rPr>
              <a:t> </a:t>
            </a:r>
            <a:r>
              <a:rPr lang="en-US" sz="2000" dirty="0" err="1">
                <a:solidFill>
                  <a:schemeClr val="accent1"/>
                </a:solidFill>
              </a:rPr>
              <a:t>completa</a:t>
            </a:r>
            <a:r>
              <a:rPr lang="en-US" sz="2000" dirty="0">
                <a:solidFill>
                  <a:schemeClr val="accent1"/>
                </a:solidFill>
              </a:rPr>
              <a:t> com </a:t>
            </a:r>
            <a:r>
              <a:rPr lang="en-US" sz="2000" dirty="0" err="1">
                <a:solidFill>
                  <a:schemeClr val="accent1"/>
                </a:solidFill>
              </a:rPr>
              <a:t>Meia</a:t>
            </a:r>
            <a:r>
              <a:rPr lang="en-US" sz="2000" dirty="0">
                <a:solidFill>
                  <a:schemeClr val="accent1"/>
                </a:solidFill>
              </a:rPr>
              <a:t> Dose vs. Dose </a:t>
            </a:r>
            <a:r>
              <a:rPr lang="en-US" sz="2000" dirty="0" err="1">
                <a:solidFill>
                  <a:schemeClr val="accent1"/>
                </a:solidFill>
              </a:rPr>
              <a:t>Padrão</a:t>
            </a:r>
            <a:r>
              <a:rPr lang="en-US" sz="2000" dirty="0">
                <a:solidFill>
                  <a:schemeClr val="accent1"/>
                </a:solidFill>
              </a:rPr>
              <a:t> (</a:t>
            </a:r>
            <a:r>
              <a:rPr lang="en-US" sz="2000" dirty="0" err="1">
                <a:solidFill>
                  <a:schemeClr val="accent1"/>
                </a:solidFill>
              </a:rPr>
              <a:t>Modelo</a:t>
            </a:r>
            <a:r>
              <a:rPr lang="en-US" sz="2000" dirty="0">
                <a:solidFill>
                  <a:schemeClr val="accent1"/>
                </a:solidFill>
              </a:rPr>
              <a:t> Poisson </a:t>
            </a:r>
            <a:r>
              <a:rPr lang="en-US" sz="2000" dirty="0" err="1">
                <a:solidFill>
                  <a:schemeClr val="accent1"/>
                </a:solidFill>
              </a:rPr>
              <a:t>ajustado</a:t>
            </a:r>
            <a:r>
              <a:rPr lang="en-US" sz="2000" dirty="0">
                <a:solidFill>
                  <a:schemeClr val="accent1"/>
                </a:solidFill>
              </a:rPr>
              <a:t> por </a:t>
            </a:r>
            <a:r>
              <a:rPr lang="en-US" sz="2000" dirty="0" err="1">
                <a:solidFill>
                  <a:schemeClr val="accent1"/>
                </a:solidFill>
              </a:rPr>
              <a:t>faixa</a:t>
            </a:r>
            <a:r>
              <a:rPr lang="en-US" sz="2000" dirty="0">
                <a:solidFill>
                  <a:schemeClr val="accent1"/>
                </a:solidFill>
              </a:rPr>
              <a:t> </a:t>
            </a:r>
            <a:r>
              <a:rPr lang="en-US" sz="2000" dirty="0" err="1">
                <a:solidFill>
                  <a:schemeClr val="accent1"/>
                </a:solidFill>
              </a:rPr>
              <a:t>etária</a:t>
            </a:r>
            <a:r>
              <a:rPr lang="en-US" sz="2000" dirty="0">
                <a:solidFill>
                  <a:schemeClr val="accent1"/>
                </a:solidFill>
              </a:rPr>
              <a:t>) </a:t>
            </a:r>
            <a:endParaRPr lang="pt-BR" sz="2000" dirty="0">
              <a:solidFill>
                <a:schemeClr val="accent1"/>
              </a:solidFill>
            </a:endParaRPr>
          </a:p>
        </p:txBody>
      </p:sp>
      <p:pic>
        <p:nvPicPr>
          <p:cNvPr id="12" name="Google Shape;259;p25">
            <a:extLst>
              <a:ext uri="{FF2B5EF4-FFF2-40B4-BE49-F238E27FC236}">
                <a16:creationId xmlns:a16="http://schemas.microsoft.com/office/drawing/2014/main" id="{A608A3EE-D5A9-443E-9A1E-775F7F1F3506}"/>
              </a:ext>
            </a:extLst>
          </p:cNvPr>
          <p:cNvPicPr preferRelativeResize="0"/>
          <p:nvPr/>
        </p:nvPicPr>
        <p:blipFill rotWithShape="1">
          <a:blip r:embed="rId3">
            <a:alphaModFix/>
          </a:blip>
          <a:srcRect/>
          <a:stretch/>
        </p:blipFill>
        <p:spPr>
          <a:xfrm>
            <a:off x="1246005" y="2203360"/>
            <a:ext cx="7229475" cy="1323975"/>
          </a:xfrm>
          <a:prstGeom prst="rect">
            <a:avLst/>
          </a:prstGeom>
          <a:noFill/>
          <a:ln>
            <a:noFill/>
          </a:ln>
        </p:spPr>
      </p:pic>
      <p:sp>
        <p:nvSpPr>
          <p:cNvPr id="15" name="CaixaDeTexto 14">
            <a:extLst>
              <a:ext uri="{FF2B5EF4-FFF2-40B4-BE49-F238E27FC236}">
                <a16:creationId xmlns:a16="http://schemas.microsoft.com/office/drawing/2014/main" id="{E6F99F17-C7EF-4A5E-A3AF-4F5042FF86A6}"/>
              </a:ext>
            </a:extLst>
          </p:cNvPr>
          <p:cNvSpPr txBox="1"/>
          <p:nvPr/>
        </p:nvSpPr>
        <p:spPr>
          <a:xfrm>
            <a:off x="908384" y="3818591"/>
            <a:ext cx="7696064" cy="1754326"/>
          </a:xfrm>
          <a:prstGeom prst="rect">
            <a:avLst/>
          </a:prstGeom>
          <a:noFill/>
        </p:spPr>
        <p:txBody>
          <a:bodyPr wrap="square">
            <a:spAutoFit/>
          </a:bodyPr>
          <a:lstStyle/>
          <a:p>
            <a:pPr marL="457189" indent="-317492">
              <a:buClr>
                <a:schemeClr val="dk1"/>
              </a:buClr>
              <a:buSzPts val="1400"/>
              <a:buFont typeface="Calibri"/>
              <a:buChar char="-"/>
            </a:pPr>
            <a:r>
              <a:rPr lang="pt-BR" dirty="0">
                <a:solidFill>
                  <a:schemeClr val="dk1"/>
                </a:solidFill>
                <a:latin typeface="Calibri"/>
                <a:ea typeface="Calibri"/>
                <a:cs typeface="Calibri"/>
                <a:sym typeface="Calibri"/>
              </a:rPr>
              <a:t>taxa em que o numerador será o número de casos confirmados e o denominador é o número de pessoas consideradas protegidas pela intervenção de meia-dose ou dose padrão, ponderado pelo tempo de proteção (Soma de tempos após imunização com esquema completo)</a:t>
            </a:r>
          </a:p>
          <a:p>
            <a:pPr marL="457189"/>
            <a:endParaRPr lang="pt-BR" dirty="0">
              <a:solidFill>
                <a:schemeClr val="dk1"/>
              </a:solidFill>
              <a:latin typeface="Calibri"/>
              <a:ea typeface="Calibri"/>
              <a:cs typeface="Calibri"/>
              <a:sym typeface="Calibri"/>
            </a:endParaRPr>
          </a:p>
          <a:p>
            <a:pPr marL="457189"/>
            <a:r>
              <a:rPr lang="pt-BR" b="1" dirty="0">
                <a:solidFill>
                  <a:schemeClr val="dk1"/>
                </a:solidFill>
                <a:latin typeface="Calibri"/>
                <a:ea typeface="Calibri"/>
                <a:cs typeface="Calibri"/>
                <a:sym typeface="Calibri"/>
              </a:rPr>
              <a:t>Não se evidenciou diferença entre Meia Dose e Dose Padrão. </a:t>
            </a:r>
          </a:p>
        </p:txBody>
      </p:sp>
    </p:spTree>
    <p:extLst>
      <p:ext uri="{BB962C8B-B14F-4D97-AF65-F5344CB8AC3E}">
        <p14:creationId xmlns:p14="http://schemas.microsoft.com/office/powerpoint/2010/main" val="18664694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sp>
        <p:nvSpPr>
          <p:cNvPr id="23" name="CaixaDeTexto 22">
            <a:extLst>
              <a:ext uri="{FF2B5EF4-FFF2-40B4-BE49-F238E27FC236}">
                <a16:creationId xmlns:a16="http://schemas.microsoft.com/office/drawing/2014/main" id="{314B975A-0448-4378-8EFC-E827DA8C9F3C}"/>
              </a:ext>
            </a:extLst>
          </p:cNvPr>
          <p:cNvSpPr txBox="1"/>
          <p:nvPr/>
        </p:nvSpPr>
        <p:spPr>
          <a:xfrm>
            <a:off x="620686" y="1138142"/>
            <a:ext cx="7575888" cy="923330"/>
          </a:xfrm>
          <a:prstGeom prst="rect">
            <a:avLst/>
          </a:prstGeom>
          <a:noFill/>
        </p:spPr>
        <p:txBody>
          <a:bodyPr wrap="square">
            <a:spAutoFit/>
          </a:bodyPr>
          <a:lstStyle/>
          <a:p>
            <a:pPr>
              <a:lnSpc>
                <a:spcPct val="90000"/>
              </a:lnSpc>
              <a:buClr>
                <a:schemeClr val="dk1"/>
              </a:buClr>
              <a:buSzPts val="4000"/>
            </a:pPr>
            <a:r>
              <a:rPr lang="en-US" sz="2000" dirty="0" err="1">
                <a:solidFill>
                  <a:schemeClr val="accent1"/>
                </a:solidFill>
              </a:rPr>
              <a:t>Vigilância</a:t>
            </a:r>
            <a:r>
              <a:rPr lang="en-US" sz="2000" dirty="0">
                <a:solidFill>
                  <a:schemeClr val="accent1"/>
                </a:solidFill>
              </a:rPr>
              <a:t> </a:t>
            </a:r>
            <a:r>
              <a:rPr lang="en-US" sz="2000" dirty="0" err="1">
                <a:solidFill>
                  <a:schemeClr val="accent1"/>
                </a:solidFill>
              </a:rPr>
              <a:t>Epidemiológica</a:t>
            </a:r>
            <a:endParaRPr lang="en-US" sz="2000" dirty="0">
              <a:solidFill>
                <a:schemeClr val="accent1"/>
              </a:solidFill>
            </a:endParaRPr>
          </a:p>
          <a:p>
            <a:pPr>
              <a:lnSpc>
                <a:spcPct val="90000"/>
              </a:lnSpc>
              <a:buClr>
                <a:schemeClr val="dk1"/>
              </a:buClr>
              <a:buSzPts val="4000"/>
            </a:pPr>
            <a:br>
              <a:rPr lang="en-US" sz="2000" dirty="0"/>
            </a:br>
            <a:r>
              <a:rPr lang="en-US" sz="2000" dirty="0" err="1"/>
              <a:t>Internações</a:t>
            </a:r>
            <a:r>
              <a:rPr lang="en-US" sz="2000" dirty="0"/>
              <a:t> e </a:t>
            </a:r>
            <a:r>
              <a:rPr lang="en-US" sz="2000" dirty="0" err="1"/>
              <a:t>Óbitos</a:t>
            </a:r>
            <a:endParaRPr lang="pt-BR" sz="2000" dirty="0">
              <a:solidFill>
                <a:schemeClr val="accent1"/>
              </a:solidFill>
            </a:endParaRPr>
          </a:p>
        </p:txBody>
      </p:sp>
      <p:sp>
        <p:nvSpPr>
          <p:cNvPr id="11" name="CaixaDeTexto 10">
            <a:extLst>
              <a:ext uri="{FF2B5EF4-FFF2-40B4-BE49-F238E27FC236}">
                <a16:creationId xmlns:a16="http://schemas.microsoft.com/office/drawing/2014/main" id="{F7890850-6285-444E-B780-7BEB0806F759}"/>
              </a:ext>
            </a:extLst>
          </p:cNvPr>
          <p:cNvSpPr txBox="1"/>
          <p:nvPr/>
        </p:nvSpPr>
        <p:spPr>
          <a:xfrm>
            <a:off x="539280" y="2420888"/>
            <a:ext cx="7657294" cy="2382191"/>
          </a:xfrm>
          <a:prstGeom prst="rect">
            <a:avLst/>
          </a:prstGeom>
          <a:noFill/>
        </p:spPr>
        <p:txBody>
          <a:bodyPr wrap="square">
            <a:spAutoFit/>
          </a:bodyPr>
          <a:lstStyle/>
          <a:p>
            <a:pPr marL="285750" indent="-285750" algn="l" rtl="0">
              <a:lnSpc>
                <a:spcPct val="90000"/>
              </a:lnSpc>
              <a:buClr>
                <a:schemeClr val="dk1"/>
              </a:buClr>
              <a:buSzPts val="2800"/>
              <a:buFont typeface="Wingdings" panose="05000000000000000000" pitchFamily="2" charset="2"/>
              <a:buChar char="ü"/>
            </a:pPr>
            <a:r>
              <a:rPr lang="pt-BR" b="1" dirty="0"/>
              <a:t>26 casos covid-19 confirmados por RT-PCR após D2 + 14</a:t>
            </a:r>
          </a:p>
          <a:p>
            <a:pPr marL="171450" indent="-171450" algn="l" rtl="0">
              <a:lnSpc>
                <a:spcPct val="90000"/>
              </a:lnSpc>
              <a:spcBef>
                <a:spcPts val="750"/>
              </a:spcBef>
              <a:buClr>
                <a:schemeClr val="dk1"/>
              </a:buClr>
              <a:buSzPts val="2800"/>
              <a:buChar char="•"/>
            </a:pPr>
            <a:endParaRPr lang="pt-BR" dirty="0"/>
          </a:p>
          <a:p>
            <a:pPr marL="285750" indent="-285750" algn="l" rtl="0">
              <a:lnSpc>
                <a:spcPct val="90000"/>
              </a:lnSpc>
              <a:spcBef>
                <a:spcPts val="750"/>
              </a:spcBef>
              <a:buClr>
                <a:schemeClr val="dk1"/>
              </a:buClr>
              <a:buSzPts val="2800"/>
              <a:buFont typeface="Wingdings" panose="05000000000000000000" pitchFamily="2" charset="2"/>
              <a:buChar char="ü"/>
            </a:pPr>
            <a:r>
              <a:rPr lang="pt-BR" b="1" dirty="0"/>
              <a:t>4 notificações de internação </a:t>
            </a:r>
            <a:r>
              <a:rPr lang="pt-BR" dirty="0"/>
              <a:t>( 1 suspeito, 1 descartado, 1 sem relação causal e </a:t>
            </a:r>
            <a:r>
              <a:rPr lang="pt-BR" sz="2100" b="1" dirty="0"/>
              <a:t>1 curado)</a:t>
            </a:r>
          </a:p>
          <a:p>
            <a:pPr marL="285750" indent="-285750" algn="l" rtl="0">
              <a:lnSpc>
                <a:spcPct val="90000"/>
              </a:lnSpc>
              <a:spcBef>
                <a:spcPts val="750"/>
              </a:spcBef>
              <a:buClr>
                <a:schemeClr val="dk1"/>
              </a:buClr>
              <a:buSzPts val="2800"/>
              <a:buFont typeface="Wingdings" panose="05000000000000000000" pitchFamily="2" charset="2"/>
              <a:buChar char="ü"/>
            </a:pPr>
            <a:endParaRPr lang="pt-BR" dirty="0"/>
          </a:p>
          <a:p>
            <a:pPr marL="285750" indent="-285750" algn="l" rtl="0">
              <a:lnSpc>
                <a:spcPct val="90000"/>
              </a:lnSpc>
              <a:spcBef>
                <a:spcPts val="750"/>
              </a:spcBef>
              <a:buClr>
                <a:schemeClr val="dk1"/>
              </a:buClr>
              <a:buSzPts val="2800"/>
              <a:buFont typeface="Wingdings" panose="05000000000000000000" pitchFamily="2" charset="2"/>
              <a:buChar char="ü"/>
            </a:pPr>
            <a:r>
              <a:rPr lang="pt-BR" b="1" dirty="0"/>
              <a:t>1 notificação de óbito</a:t>
            </a:r>
          </a:p>
          <a:p>
            <a:pPr marL="342900" lvl="1" algn="l" rtl="0">
              <a:lnSpc>
                <a:spcPct val="90000"/>
              </a:lnSpc>
              <a:spcBef>
                <a:spcPts val="375"/>
              </a:spcBef>
              <a:buClr>
                <a:schemeClr val="dk1"/>
              </a:buClr>
              <a:buSzPts val="2800"/>
            </a:pPr>
            <a:r>
              <a:rPr lang="pt-BR" dirty="0"/>
              <a:t>Confirmado (fora da janela de cobertura da vacina) </a:t>
            </a:r>
          </a:p>
        </p:txBody>
      </p:sp>
    </p:spTree>
    <p:extLst>
      <p:ext uri="{BB962C8B-B14F-4D97-AF65-F5344CB8AC3E}">
        <p14:creationId xmlns:p14="http://schemas.microsoft.com/office/powerpoint/2010/main" val="59249633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sp>
        <p:nvSpPr>
          <p:cNvPr id="11" name="CaixaDeTexto 10">
            <a:extLst>
              <a:ext uri="{FF2B5EF4-FFF2-40B4-BE49-F238E27FC236}">
                <a16:creationId xmlns:a16="http://schemas.microsoft.com/office/drawing/2014/main" id="{F7890850-6285-444E-B780-7BEB0806F759}"/>
              </a:ext>
            </a:extLst>
          </p:cNvPr>
          <p:cNvSpPr txBox="1"/>
          <p:nvPr/>
        </p:nvSpPr>
        <p:spPr>
          <a:xfrm>
            <a:off x="549515" y="1569525"/>
            <a:ext cx="8070131" cy="4594078"/>
          </a:xfrm>
          <a:prstGeom prst="rect">
            <a:avLst/>
          </a:prstGeom>
          <a:noFill/>
        </p:spPr>
        <p:txBody>
          <a:bodyPr wrap="square">
            <a:spAutoFit/>
          </a:bodyPr>
          <a:lstStyle/>
          <a:p>
            <a:pPr marL="285750" indent="-285750" algn="just" rtl="0">
              <a:lnSpc>
                <a:spcPct val="90000"/>
              </a:lnSpc>
              <a:buClr>
                <a:schemeClr val="dk1"/>
              </a:buClr>
              <a:buSzPct val="100000"/>
              <a:buFont typeface="Wingdings" panose="05000000000000000000" pitchFamily="2" charset="2"/>
              <a:buChar char="ü"/>
            </a:pPr>
            <a:r>
              <a:rPr lang="pt-BR" dirty="0"/>
              <a:t>Os resultados confirmam que a meia dose da vacina AZD 1222 é imunogênica e capaz de induzir anticorpos neutralizantes (IgG-S) em 99,8% dos participantes após esquema de duas doses com intervalo de 8 semanas.</a:t>
            </a:r>
          </a:p>
          <a:p>
            <a:pPr marL="285750" indent="-285750" algn="l" rtl="0">
              <a:lnSpc>
                <a:spcPct val="90000"/>
              </a:lnSpc>
              <a:buClr>
                <a:schemeClr val="dk1"/>
              </a:buClr>
              <a:buSzPct val="100000"/>
              <a:buFont typeface="Wingdings" panose="05000000000000000000" pitchFamily="2" charset="2"/>
              <a:buChar char="ü"/>
            </a:pPr>
            <a:endParaRPr lang="pt-BR" dirty="0"/>
          </a:p>
          <a:p>
            <a:pPr marL="285750" indent="-285750" algn="just" rtl="0">
              <a:lnSpc>
                <a:spcPct val="90000"/>
              </a:lnSpc>
              <a:spcBef>
                <a:spcPts val="750"/>
              </a:spcBef>
              <a:buClr>
                <a:schemeClr val="dk1"/>
              </a:buClr>
              <a:buSzPct val="100000"/>
              <a:buFont typeface="Wingdings" panose="05000000000000000000" pitchFamily="2" charset="2"/>
              <a:buChar char="ü"/>
            </a:pPr>
            <a:r>
              <a:rPr lang="pt-BR" dirty="0"/>
              <a:t>As taxas de soropositividade de anticorpos neutralizantes (IgG-S) induzidos por meia dose ou dose padrão foram equivalentes (100 vs. 99,8%). </a:t>
            </a:r>
          </a:p>
          <a:p>
            <a:pPr marL="285750" indent="-285750" algn="l" rtl="0">
              <a:lnSpc>
                <a:spcPct val="90000"/>
              </a:lnSpc>
              <a:spcBef>
                <a:spcPts val="750"/>
              </a:spcBef>
              <a:buClr>
                <a:schemeClr val="dk1"/>
              </a:buClr>
              <a:buSzPct val="100000"/>
              <a:buFont typeface="Wingdings" panose="05000000000000000000" pitchFamily="2" charset="2"/>
              <a:buChar char="ü"/>
            </a:pPr>
            <a:endParaRPr lang="pt-BR" dirty="0"/>
          </a:p>
          <a:p>
            <a:pPr marL="285750" indent="-285750" algn="just" rtl="0">
              <a:lnSpc>
                <a:spcPct val="90000"/>
              </a:lnSpc>
              <a:spcBef>
                <a:spcPts val="750"/>
              </a:spcBef>
              <a:buClr>
                <a:schemeClr val="dk1"/>
              </a:buClr>
              <a:buSzPct val="100000"/>
              <a:buFont typeface="Wingdings" panose="05000000000000000000" pitchFamily="2" charset="2"/>
              <a:buChar char="ü"/>
            </a:pPr>
            <a:r>
              <a:rPr lang="pt-BR" dirty="0"/>
              <a:t>Em pessoas que tiveram infecção natural por SARS-Cov2, uma meia dose foi semelhante a dose padrão, e suficiente para induzir altos títulos de anticorpos de proteção.</a:t>
            </a:r>
          </a:p>
          <a:p>
            <a:pPr marL="285750" indent="-285750" algn="l" rtl="0">
              <a:lnSpc>
                <a:spcPct val="90000"/>
              </a:lnSpc>
              <a:spcBef>
                <a:spcPts val="750"/>
              </a:spcBef>
              <a:buClr>
                <a:schemeClr val="dk1"/>
              </a:buClr>
              <a:buSzPct val="100000"/>
              <a:buFont typeface="Wingdings" panose="05000000000000000000" pitchFamily="2" charset="2"/>
              <a:buChar char="ü"/>
            </a:pPr>
            <a:endParaRPr lang="pt-BR" dirty="0"/>
          </a:p>
          <a:p>
            <a:pPr marL="285750" indent="-285750" algn="just" rtl="0">
              <a:lnSpc>
                <a:spcPct val="90000"/>
              </a:lnSpc>
              <a:spcBef>
                <a:spcPts val="750"/>
              </a:spcBef>
              <a:buClr>
                <a:schemeClr val="dk1"/>
              </a:buClr>
              <a:buSzPct val="100000"/>
              <a:buFont typeface="Wingdings" panose="05000000000000000000" pitchFamily="2" charset="2"/>
              <a:buChar char="ü"/>
            </a:pPr>
            <a:r>
              <a:rPr lang="pt-BR" dirty="0"/>
              <a:t>Em pessoas que tiveram infecção natural por SARS-Cov2, os títulos pós segunda dose foram menores que pós primeira dose, sugerindo que possa haver algum mecanismo de exaustão celular. </a:t>
            </a:r>
          </a:p>
        </p:txBody>
      </p:sp>
      <p:sp>
        <p:nvSpPr>
          <p:cNvPr id="10" name="CaixaDeTexto 9">
            <a:extLst>
              <a:ext uri="{FF2B5EF4-FFF2-40B4-BE49-F238E27FC236}">
                <a16:creationId xmlns:a16="http://schemas.microsoft.com/office/drawing/2014/main" id="{F47AB612-54DD-4DEB-897E-D6EA083B8D17}"/>
              </a:ext>
            </a:extLst>
          </p:cNvPr>
          <p:cNvSpPr txBox="1"/>
          <p:nvPr/>
        </p:nvSpPr>
        <p:spPr>
          <a:xfrm>
            <a:off x="663079" y="1069836"/>
            <a:ext cx="4572000" cy="461665"/>
          </a:xfrm>
          <a:prstGeom prst="rect">
            <a:avLst/>
          </a:prstGeom>
          <a:noFill/>
        </p:spPr>
        <p:txBody>
          <a:bodyPr wrap="square">
            <a:spAutoFit/>
          </a:bodyPr>
          <a:lstStyle/>
          <a:p>
            <a:r>
              <a:rPr lang="en-US" sz="2400" b="1" dirty="0" err="1">
                <a:solidFill>
                  <a:schemeClr val="accent1"/>
                </a:solidFill>
              </a:rPr>
              <a:t>Conclusões</a:t>
            </a:r>
            <a:endParaRPr lang="pt-BR" sz="2400" b="1" dirty="0">
              <a:solidFill>
                <a:schemeClr val="accent1"/>
              </a:solidFill>
            </a:endParaRPr>
          </a:p>
        </p:txBody>
      </p:sp>
    </p:spTree>
    <p:extLst>
      <p:ext uri="{BB962C8B-B14F-4D97-AF65-F5344CB8AC3E}">
        <p14:creationId xmlns:p14="http://schemas.microsoft.com/office/powerpoint/2010/main" val="1340407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sp>
        <p:nvSpPr>
          <p:cNvPr id="11" name="CaixaDeTexto 10">
            <a:extLst>
              <a:ext uri="{FF2B5EF4-FFF2-40B4-BE49-F238E27FC236}">
                <a16:creationId xmlns:a16="http://schemas.microsoft.com/office/drawing/2014/main" id="{F7890850-6285-444E-B780-7BEB0806F759}"/>
              </a:ext>
            </a:extLst>
          </p:cNvPr>
          <p:cNvSpPr txBox="1"/>
          <p:nvPr/>
        </p:nvSpPr>
        <p:spPr>
          <a:xfrm>
            <a:off x="503775" y="1894169"/>
            <a:ext cx="8070131" cy="3743589"/>
          </a:xfrm>
          <a:prstGeom prst="rect">
            <a:avLst/>
          </a:prstGeom>
          <a:noFill/>
        </p:spPr>
        <p:txBody>
          <a:bodyPr wrap="square">
            <a:spAutoFit/>
          </a:bodyPr>
          <a:lstStyle/>
          <a:p>
            <a:pPr marL="285750" indent="-285750" algn="l" rtl="0">
              <a:lnSpc>
                <a:spcPct val="90000"/>
              </a:lnSpc>
              <a:buClr>
                <a:schemeClr val="dk1"/>
              </a:buClr>
              <a:buSzPct val="100000"/>
              <a:buFont typeface="Wingdings" panose="05000000000000000000" pitchFamily="2" charset="2"/>
              <a:buChar char="ü"/>
            </a:pPr>
            <a:r>
              <a:rPr lang="pt-BR" dirty="0"/>
              <a:t>Os resultados de imunogenicidade humoral apresentados são parciais e necessitam confirmação por segundo teste (PRNT), bem como complementação com os dados de imunidade celular. </a:t>
            </a:r>
          </a:p>
          <a:p>
            <a:pPr algn="l" rtl="0">
              <a:lnSpc>
                <a:spcPct val="90000"/>
              </a:lnSpc>
              <a:spcBef>
                <a:spcPts val="750"/>
              </a:spcBef>
              <a:buClr>
                <a:schemeClr val="dk1"/>
              </a:buClr>
              <a:buSzPct val="100000"/>
            </a:pPr>
            <a:endParaRPr lang="pt-BR" dirty="0"/>
          </a:p>
          <a:p>
            <a:pPr marL="285750" indent="-285750" algn="l" rtl="0">
              <a:lnSpc>
                <a:spcPct val="90000"/>
              </a:lnSpc>
              <a:spcBef>
                <a:spcPts val="750"/>
              </a:spcBef>
              <a:buClr>
                <a:schemeClr val="dk1"/>
              </a:buClr>
              <a:buSzPct val="100000"/>
              <a:buFont typeface="Wingdings" panose="05000000000000000000" pitchFamily="2" charset="2"/>
              <a:buChar char="ü"/>
            </a:pPr>
            <a:r>
              <a:rPr lang="pt-BR" dirty="0"/>
              <a:t>Os eventos adversos observados foram leves, e a frequência geral de foi semelhante com meia dose ou dose padrão. No entanto, a duração dos eventos adversos foi menor no grupo que recebeu meia dose.</a:t>
            </a:r>
          </a:p>
          <a:p>
            <a:pPr algn="l" rtl="0">
              <a:lnSpc>
                <a:spcPct val="90000"/>
              </a:lnSpc>
              <a:spcBef>
                <a:spcPts val="750"/>
              </a:spcBef>
              <a:buClr>
                <a:schemeClr val="dk1"/>
              </a:buClr>
              <a:buSzPct val="100000"/>
            </a:pPr>
            <a:endParaRPr lang="pt-BR" dirty="0"/>
          </a:p>
          <a:p>
            <a:pPr marL="285750" indent="-285750" algn="l" rtl="0">
              <a:lnSpc>
                <a:spcPct val="90000"/>
              </a:lnSpc>
              <a:spcBef>
                <a:spcPts val="750"/>
              </a:spcBef>
              <a:buClr>
                <a:schemeClr val="dk1"/>
              </a:buClr>
              <a:buSzPct val="100000"/>
              <a:buFont typeface="Wingdings" panose="05000000000000000000" pitchFamily="2" charset="2"/>
              <a:buChar char="ü"/>
            </a:pPr>
            <a:r>
              <a:rPr lang="pt-BR" dirty="0"/>
              <a:t>O tempo de inferência de efetividade foi insuficiente para conclusões definitivas. Considerando o curto tempo de 4 semanas a partir de 14 dias pós segunda dose, a incidência de casos foi semelhante no grupo que recebeu meia dose e dose padrão. Análise conclusiva será apresentada 3 meses após a segunda dose.</a:t>
            </a:r>
          </a:p>
        </p:txBody>
      </p:sp>
      <p:sp>
        <p:nvSpPr>
          <p:cNvPr id="10" name="CaixaDeTexto 9">
            <a:extLst>
              <a:ext uri="{FF2B5EF4-FFF2-40B4-BE49-F238E27FC236}">
                <a16:creationId xmlns:a16="http://schemas.microsoft.com/office/drawing/2014/main" id="{F47AB612-54DD-4DEB-897E-D6EA083B8D17}"/>
              </a:ext>
            </a:extLst>
          </p:cNvPr>
          <p:cNvSpPr txBox="1"/>
          <p:nvPr/>
        </p:nvSpPr>
        <p:spPr>
          <a:xfrm>
            <a:off x="683568" y="1218185"/>
            <a:ext cx="4572000" cy="461665"/>
          </a:xfrm>
          <a:prstGeom prst="rect">
            <a:avLst/>
          </a:prstGeom>
          <a:noFill/>
        </p:spPr>
        <p:txBody>
          <a:bodyPr wrap="square">
            <a:spAutoFit/>
          </a:bodyPr>
          <a:lstStyle/>
          <a:p>
            <a:r>
              <a:rPr lang="en-US" sz="2400" b="1" dirty="0" err="1">
                <a:solidFill>
                  <a:schemeClr val="accent1"/>
                </a:solidFill>
              </a:rPr>
              <a:t>Conclusões</a:t>
            </a:r>
            <a:endParaRPr lang="pt-BR" sz="2400" b="1" dirty="0">
              <a:solidFill>
                <a:schemeClr val="accent1"/>
              </a:solidFill>
            </a:endParaRPr>
          </a:p>
        </p:txBody>
      </p:sp>
    </p:spTree>
    <p:extLst>
      <p:ext uri="{BB962C8B-B14F-4D97-AF65-F5344CB8AC3E}">
        <p14:creationId xmlns:p14="http://schemas.microsoft.com/office/powerpoint/2010/main" val="34906148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9"/>
          <p:cNvSpPr/>
          <p:nvPr/>
        </p:nvSpPr>
        <p:spPr>
          <a:xfrm>
            <a:off x="7011232" y="3290793"/>
            <a:ext cx="1098548" cy="1098546"/>
          </a:xfrm>
          <a:prstGeom prst="ellipse">
            <a:avLst/>
          </a:prstGeom>
          <a:solidFill>
            <a:schemeClr val="accent6">
              <a:alpha val="9803"/>
            </a:schemeClr>
          </a:solidFill>
          <a:ln w="381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83" name="Google Shape;283;p29"/>
          <p:cNvSpPr/>
          <p:nvPr/>
        </p:nvSpPr>
        <p:spPr>
          <a:xfrm>
            <a:off x="5519104" y="3290793"/>
            <a:ext cx="1098548" cy="1098546"/>
          </a:xfrm>
          <a:prstGeom prst="ellipse">
            <a:avLst/>
          </a:prstGeom>
          <a:solidFill>
            <a:schemeClr val="accent5">
              <a:alpha val="9803"/>
            </a:schemeClr>
          </a:solidFill>
          <a:ln w="38100" cap="flat" cmpd="sng">
            <a:solidFill>
              <a:schemeClr val="accent5"/>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84" name="Google Shape;284;p29"/>
          <p:cNvSpPr/>
          <p:nvPr/>
        </p:nvSpPr>
        <p:spPr>
          <a:xfrm>
            <a:off x="944539" y="3347366"/>
            <a:ext cx="1098548" cy="1098546"/>
          </a:xfrm>
          <a:prstGeom prst="ellipse">
            <a:avLst/>
          </a:prstGeom>
          <a:solidFill>
            <a:schemeClr val="accent4">
              <a:alpha val="9803"/>
            </a:schemeClr>
          </a:solidFill>
          <a:ln w="38100"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85" name="Google Shape;285;p29"/>
          <p:cNvSpPr/>
          <p:nvPr/>
        </p:nvSpPr>
        <p:spPr>
          <a:xfrm>
            <a:off x="2565346" y="3290793"/>
            <a:ext cx="1098548" cy="1098546"/>
          </a:xfrm>
          <a:prstGeom prst="ellipse">
            <a:avLst/>
          </a:prstGeom>
          <a:solidFill>
            <a:schemeClr val="accent2">
              <a:alpha val="9803"/>
            </a:schemeClr>
          </a:solidFill>
          <a:ln w="38100"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86" name="Google Shape;286;p29"/>
          <p:cNvSpPr/>
          <p:nvPr/>
        </p:nvSpPr>
        <p:spPr>
          <a:xfrm>
            <a:off x="4020043" y="3137189"/>
            <a:ext cx="1098548" cy="1098546"/>
          </a:xfrm>
          <a:prstGeom prst="ellipse">
            <a:avLst/>
          </a:prstGeom>
          <a:solidFill>
            <a:schemeClr val="accent1">
              <a:alpha val="9803"/>
            </a:schemeClr>
          </a:solidFill>
          <a:ln w="381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nvGrpSpPr>
          <p:cNvPr id="287" name="Google Shape;287;p29"/>
          <p:cNvGrpSpPr/>
          <p:nvPr/>
        </p:nvGrpSpPr>
        <p:grpSpPr>
          <a:xfrm>
            <a:off x="1152135" y="3495554"/>
            <a:ext cx="680083" cy="680083"/>
            <a:chOff x="5757333" y="2943779"/>
            <a:chExt cx="795498" cy="795498"/>
          </a:xfrm>
        </p:grpSpPr>
        <p:grpSp>
          <p:nvGrpSpPr>
            <p:cNvPr id="288" name="Google Shape;288;p29"/>
            <p:cNvGrpSpPr/>
            <p:nvPr/>
          </p:nvGrpSpPr>
          <p:grpSpPr>
            <a:xfrm>
              <a:off x="5920050" y="3167085"/>
              <a:ext cx="504197" cy="397737"/>
              <a:chOff x="7116966" y="4339494"/>
              <a:chExt cx="389949" cy="307612"/>
            </a:xfrm>
          </p:grpSpPr>
          <p:sp>
            <p:nvSpPr>
              <p:cNvPr id="289" name="Google Shape;289;p29"/>
              <p:cNvSpPr/>
              <p:nvPr/>
            </p:nvSpPr>
            <p:spPr>
              <a:xfrm rot="2700000">
                <a:off x="7120649" y="4493131"/>
                <a:ext cx="205179" cy="95403"/>
              </a:xfrm>
              <a:prstGeom prst="roundRect">
                <a:avLst>
                  <a:gd name="adj" fmla="val 16667"/>
                </a:avLst>
              </a:prstGeom>
              <a:solidFill>
                <a:schemeClr val="dk1"/>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90" name="Google Shape;290;p29"/>
              <p:cNvSpPr/>
              <p:nvPr/>
            </p:nvSpPr>
            <p:spPr>
              <a:xfrm rot="8100000">
                <a:off x="7183296" y="4445599"/>
                <a:ext cx="339627" cy="95402"/>
              </a:xfrm>
              <a:prstGeom prst="roundRect">
                <a:avLst>
                  <a:gd name="adj" fmla="val 16667"/>
                </a:avLst>
              </a:prstGeom>
              <a:solidFill>
                <a:schemeClr val="dk1"/>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sp>
          <p:nvSpPr>
            <p:cNvPr id="291" name="Google Shape;291;p29"/>
            <p:cNvSpPr/>
            <p:nvPr/>
          </p:nvSpPr>
          <p:spPr>
            <a:xfrm>
              <a:off x="5757333" y="2943779"/>
              <a:ext cx="795498" cy="795498"/>
            </a:xfrm>
            <a:prstGeom prst="ellipse">
              <a:avLst/>
            </a:prstGeom>
            <a:noFill/>
            <a:ln w="889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sp>
        <p:nvSpPr>
          <p:cNvPr id="292" name="Google Shape;292;p29"/>
          <p:cNvSpPr/>
          <p:nvPr/>
        </p:nvSpPr>
        <p:spPr>
          <a:xfrm>
            <a:off x="3989645" y="2524960"/>
            <a:ext cx="1295400" cy="285750"/>
          </a:xfrm>
          <a:prstGeom prst="chevron">
            <a:avLst>
              <a:gd name="adj" fmla="val 50000"/>
            </a:avLst>
          </a:prstGeom>
          <a:solidFill>
            <a:schemeClr val="accent1"/>
          </a:solidFill>
          <a:ln>
            <a:noFill/>
          </a:ln>
        </p:spPr>
        <p:txBody>
          <a:bodyPr spcFirstLastPara="1" wrap="square" lIns="68569" tIns="34275" rIns="68569" bIns="34275" anchor="ctr" anchorCtr="0">
            <a:noAutofit/>
          </a:bodyPr>
          <a:lstStyle/>
          <a:p>
            <a:pPr algn="ctr"/>
            <a:endParaRPr sz="1350">
              <a:solidFill>
                <a:schemeClr val="dk1"/>
              </a:solidFill>
              <a:latin typeface="Calibri"/>
              <a:ea typeface="Calibri"/>
              <a:cs typeface="Calibri"/>
              <a:sym typeface="Calibri"/>
            </a:endParaRPr>
          </a:p>
        </p:txBody>
      </p:sp>
      <p:sp>
        <p:nvSpPr>
          <p:cNvPr id="293" name="Google Shape;293;p29"/>
          <p:cNvSpPr/>
          <p:nvPr/>
        </p:nvSpPr>
        <p:spPr>
          <a:xfrm>
            <a:off x="2527244" y="2524960"/>
            <a:ext cx="1295400" cy="285750"/>
          </a:xfrm>
          <a:prstGeom prst="chevron">
            <a:avLst>
              <a:gd name="adj" fmla="val 50000"/>
            </a:avLst>
          </a:prstGeom>
          <a:solidFill>
            <a:schemeClr val="accent2"/>
          </a:solidFill>
          <a:ln>
            <a:noFill/>
          </a:ln>
        </p:spPr>
        <p:txBody>
          <a:bodyPr spcFirstLastPara="1" wrap="square" lIns="68569" tIns="34275" rIns="68569" bIns="34275" anchor="ctr" anchorCtr="0">
            <a:noAutofit/>
          </a:bodyPr>
          <a:lstStyle/>
          <a:p>
            <a:pPr algn="ctr"/>
            <a:endParaRPr sz="1350">
              <a:solidFill>
                <a:schemeClr val="dk1"/>
              </a:solidFill>
              <a:latin typeface="Calibri"/>
              <a:ea typeface="Calibri"/>
              <a:cs typeface="Calibri"/>
              <a:sym typeface="Calibri"/>
            </a:endParaRPr>
          </a:p>
        </p:txBody>
      </p:sp>
      <p:sp>
        <p:nvSpPr>
          <p:cNvPr id="294" name="Google Shape;294;p29"/>
          <p:cNvSpPr/>
          <p:nvPr/>
        </p:nvSpPr>
        <p:spPr>
          <a:xfrm>
            <a:off x="914894" y="2524960"/>
            <a:ext cx="1295400" cy="285750"/>
          </a:xfrm>
          <a:prstGeom prst="chevron">
            <a:avLst>
              <a:gd name="adj" fmla="val 50000"/>
            </a:avLst>
          </a:prstGeom>
          <a:solidFill>
            <a:schemeClr val="accent4"/>
          </a:solidFill>
          <a:ln>
            <a:noFill/>
          </a:ln>
        </p:spPr>
        <p:txBody>
          <a:bodyPr spcFirstLastPara="1" wrap="square" lIns="68569" tIns="34275" rIns="68569" bIns="34275" anchor="ctr" anchorCtr="0">
            <a:noAutofit/>
          </a:bodyPr>
          <a:lstStyle/>
          <a:p>
            <a:pPr algn="ctr"/>
            <a:endParaRPr sz="1350">
              <a:solidFill>
                <a:schemeClr val="dk1"/>
              </a:solidFill>
              <a:latin typeface="Calibri"/>
              <a:ea typeface="Calibri"/>
              <a:cs typeface="Calibri"/>
              <a:sym typeface="Calibri"/>
            </a:endParaRPr>
          </a:p>
        </p:txBody>
      </p:sp>
      <p:sp>
        <p:nvSpPr>
          <p:cNvPr id="295" name="Google Shape;295;p29"/>
          <p:cNvSpPr/>
          <p:nvPr/>
        </p:nvSpPr>
        <p:spPr>
          <a:xfrm>
            <a:off x="5483110" y="2524960"/>
            <a:ext cx="1295400" cy="285750"/>
          </a:xfrm>
          <a:prstGeom prst="chevron">
            <a:avLst>
              <a:gd name="adj" fmla="val 50000"/>
            </a:avLst>
          </a:prstGeom>
          <a:solidFill>
            <a:schemeClr val="accent5"/>
          </a:solidFill>
          <a:ln>
            <a:noFill/>
          </a:ln>
        </p:spPr>
        <p:txBody>
          <a:bodyPr spcFirstLastPara="1" wrap="square" lIns="68569" tIns="34275" rIns="68569" bIns="34275" anchor="ctr" anchorCtr="0">
            <a:noAutofit/>
          </a:bodyPr>
          <a:lstStyle/>
          <a:p>
            <a:pPr algn="ctr"/>
            <a:endParaRPr sz="1350" b="1">
              <a:solidFill>
                <a:schemeClr val="dk1"/>
              </a:solidFill>
              <a:latin typeface="Calibri"/>
              <a:ea typeface="Calibri"/>
              <a:cs typeface="Calibri"/>
              <a:sym typeface="Calibri"/>
            </a:endParaRPr>
          </a:p>
        </p:txBody>
      </p:sp>
      <p:sp>
        <p:nvSpPr>
          <p:cNvPr id="296" name="Google Shape;296;p29"/>
          <p:cNvSpPr/>
          <p:nvPr/>
        </p:nvSpPr>
        <p:spPr>
          <a:xfrm>
            <a:off x="6975239" y="2524960"/>
            <a:ext cx="1295400" cy="285750"/>
          </a:xfrm>
          <a:prstGeom prst="chevron">
            <a:avLst>
              <a:gd name="adj" fmla="val 50000"/>
            </a:avLst>
          </a:prstGeom>
          <a:solidFill>
            <a:schemeClr val="accent6"/>
          </a:solidFill>
          <a:ln>
            <a:noFill/>
          </a:ln>
        </p:spPr>
        <p:txBody>
          <a:bodyPr spcFirstLastPara="1" wrap="square" lIns="68569" tIns="34275" rIns="68569" bIns="34275" anchor="ctr" anchorCtr="0">
            <a:noAutofit/>
          </a:bodyPr>
          <a:lstStyle/>
          <a:p>
            <a:pPr algn="ctr"/>
            <a:endParaRPr sz="1350" b="1">
              <a:solidFill>
                <a:schemeClr val="dk1"/>
              </a:solidFill>
              <a:latin typeface="Calibri"/>
              <a:ea typeface="Calibri"/>
              <a:cs typeface="Calibri"/>
              <a:sym typeface="Calibri"/>
            </a:endParaRPr>
          </a:p>
        </p:txBody>
      </p:sp>
      <p:sp>
        <p:nvSpPr>
          <p:cNvPr id="297" name="Google Shape;297;p29"/>
          <p:cNvSpPr txBox="1"/>
          <p:nvPr/>
        </p:nvSpPr>
        <p:spPr>
          <a:xfrm>
            <a:off x="414886" y="1117841"/>
            <a:ext cx="7183916" cy="646300"/>
          </a:xfrm>
          <a:prstGeom prst="rect">
            <a:avLst/>
          </a:prstGeom>
          <a:noFill/>
          <a:ln>
            <a:noFill/>
          </a:ln>
        </p:spPr>
        <p:txBody>
          <a:bodyPr spcFirstLastPara="1" wrap="square" lIns="68569" tIns="34275" rIns="68569" bIns="34275" anchor="t" anchorCtr="0">
            <a:spAutoFit/>
          </a:bodyPr>
          <a:lstStyle/>
          <a:p>
            <a:r>
              <a:rPr lang="en-US" sz="3750" b="1" dirty="0" err="1">
                <a:solidFill>
                  <a:schemeClr val="dk1"/>
                </a:solidFill>
                <a:latin typeface="Arial"/>
                <a:ea typeface="Arial"/>
                <a:cs typeface="Arial"/>
                <a:sym typeface="Arial"/>
              </a:rPr>
              <a:t>Cronograma</a:t>
            </a:r>
            <a:r>
              <a:rPr lang="en-US" sz="3750" b="1" dirty="0">
                <a:solidFill>
                  <a:schemeClr val="dk1"/>
                </a:solidFill>
                <a:latin typeface="Arial"/>
                <a:ea typeface="Arial"/>
                <a:cs typeface="Arial"/>
                <a:sym typeface="Arial"/>
              </a:rPr>
              <a:t> do </a:t>
            </a:r>
            <a:r>
              <a:rPr lang="en-US" sz="3750" b="1" dirty="0" err="1">
                <a:solidFill>
                  <a:schemeClr val="dk1"/>
                </a:solidFill>
                <a:latin typeface="Arial"/>
                <a:ea typeface="Arial"/>
                <a:cs typeface="Arial"/>
                <a:sym typeface="Arial"/>
              </a:rPr>
              <a:t>Projeto</a:t>
            </a:r>
            <a:r>
              <a:rPr lang="en-US" sz="3750" b="1" dirty="0">
                <a:solidFill>
                  <a:schemeClr val="dk1"/>
                </a:solidFill>
                <a:latin typeface="Arial"/>
                <a:ea typeface="Arial"/>
                <a:cs typeface="Arial"/>
                <a:sym typeface="Arial"/>
              </a:rPr>
              <a:t> Viana</a:t>
            </a:r>
            <a:endParaRPr sz="3750" b="1" dirty="0">
              <a:solidFill>
                <a:schemeClr val="dk1"/>
              </a:solidFill>
              <a:latin typeface="Arial"/>
              <a:ea typeface="Arial"/>
              <a:cs typeface="Arial"/>
              <a:sym typeface="Arial"/>
            </a:endParaRPr>
          </a:p>
        </p:txBody>
      </p:sp>
      <p:sp>
        <p:nvSpPr>
          <p:cNvPr id="298" name="Google Shape;298;p29"/>
          <p:cNvSpPr txBox="1"/>
          <p:nvPr/>
        </p:nvSpPr>
        <p:spPr>
          <a:xfrm>
            <a:off x="7104375" y="1994044"/>
            <a:ext cx="937664" cy="346218"/>
          </a:xfrm>
          <a:prstGeom prst="rect">
            <a:avLst/>
          </a:prstGeom>
          <a:noFill/>
          <a:ln>
            <a:noFill/>
          </a:ln>
        </p:spPr>
        <p:txBody>
          <a:bodyPr spcFirstLastPara="1" wrap="square" lIns="68569" tIns="34275" rIns="68569" bIns="34275" anchor="t" anchorCtr="0">
            <a:spAutoFit/>
          </a:bodyPr>
          <a:lstStyle/>
          <a:p>
            <a:pPr algn="ctr"/>
            <a:r>
              <a:rPr lang="en-US" b="1">
                <a:solidFill>
                  <a:schemeClr val="dk1"/>
                </a:solidFill>
                <a:latin typeface="Arial"/>
                <a:ea typeface="Arial"/>
                <a:cs typeface="Arial"/>
                <a:sym typeface="Arial"/>
              </a:rPr>
              <a:t>Out/22</a:t>
            </a:r>
            <a:endParaRPr b="1">
              <a:solidFill>
                <a:schemeClr val="dk1"/>
              </a:solidFill>
              <a:latin typeface="Arial"/>
              <a:ea typeface="Arial"/>
              <a:cs typeface="Arial"/>
              <a:sym typeface="Arial"/>
            </a:endParaRPr>
          </a:p>
        </p:txBody>
      </p:sp>
      <p:sp>
        <p:nvSpPr>
          <p:cNvPr id="299" name="Google Shape;299;p29"/>
          <p:cNvSpPr txBox="1"/>
          <p:nvPr/>
        </p:nvSpPr>
        <p:spPr>
          <a:xfrm>
            <a:off x="5612246" y="1994044"/>
            <a:ext cx="937664" cy="346218"/>
          </a:xfrm>
          <a:prstGeom prst="rect">
            <a:avLst/>
          </a:prstGeom>
          <a:noFill/>
          <a:ln>
            <a:noFill/>
          </a:ln>
        </p:spPr>
        <p:txBody>
          <a:bodyPr spcFirstLastPara="1" wrap="square" lIns="68569" tIns="34275" rIns="68569" bIns="34275" anchor="t" anchorCtr="0">
            <a:spAutoFit/>
          </a:bodyPr>
          <a:lstStyle/>
          <a:p>
            <a:pPr algn="ctr"/>
            <a:r>
              <a:rPr lang="en-US" b="1">
                <a:solidFill>
                  <a:schemeClr val="dk1"/>
                </a:solidFill>
                <a:latin typeface="Arial"/>
                <a:ea typeface="Arial"/>
                <a:cs typeface="Arial"/>
                <a:sym typeface="Arial"/>
              </a:rPr>
              <a:t>Jul/21</a:t>
            </a:r>
            <a:endParaRPr b="1">
              <a:solidFill>
                <a:schemeClr val="dk1"/>
              </a:solidFill>
              <a:latin typeface="Arial"/>
              <a:ea typeface="Arial"/>
              <a:cs typeface="Arial"/>
              <a:sym typeface="Arial"/>
            </a:endParaRPr>
          </a:p>
        </p:txBody>
      </p:sp>
      <p:sp>
        <p:nvSpPr>
          <p:cNvPr id="300" name="Google Shape;300;p29"/>
          <p:cNvSpPr txBox="1"/>
          <p:nvPr/>
        </p:nvSpPr>
        <p:spPr>
          <a:xfrm>
            <a:off x="4148660" y="1994044"/>
            <a:ext cx="937664" cy="346218"/>
          </a:xfrm>
          <a:prstGeom prst="rect">
            <a:avLst/>
          </a:prstGeom>
          <a:noFill/>
          <a:ln>
            <a:noFill/>
          </a:ln>
        </p:spPr>
        <p:txBody>
          <a:bodyPr spcFirstLastPara="1" wrap="square" lIns="68569" tIns="34275" rIns="68569" bIns="34275" anchor="t" anchorCtr="0">
            <a:spAutoFit/>
          </a:bodyPr>
          <a:lstStyle/>
          <a:p>
            <a:pPr algn="ctr"/>
            <a:r>
              <a:rPr lang="en-US" b="1">
                <a:solidFill>
                  <a:schemeClr val="dk1"/>
                </a:solidFill>
                <a:latin typeface="Arial"/>
                <a:ea typeface="Arial"/>
                <a:cs typeface="Arial"/>
                <a:sym typeface="Arial"/>
              </a:rPr>
              <a:t>Dez/21</a:t>
            </a:r>
            <a:endParaRPr b="1">
              <a:solidFill>
                <a:schemeClr val="dk1"/>
              </a:solidFill>
              <a:latin typeface="Arial"/>
              <a:ea typeface="Arial"/>
              <a:cs typeface="Arial"/>
              <a:sym typeface="Arial"/>
            </a:endParaRPr>
          </a:p>
        </p:txBody>
      </p:sp>
      <p:sp>
        <p:nvSpPr>
          <p:cNvPr id="301" name="Google Shape;301;p29"/>
          <p:cNvSpPr txBox="1"/>
          <p:nvPr/>
        </p:nvSpPr>
        <p:spPr>
          <a:xfrm>
            <a:off x="2511285" y="1994044"/>
            <a:ext cx="1089110" cy="392385"/>
          </a:xfrm>
          <a:prstGeom prst="rect">
            <a:avLst/>
          </a:prstGeom>
          <a:noFill/>
          <a:ln>
            <a:noFill/>
          </a:ln>
        </p:spPr>
        <p:txBody>
          <a:bodyPr spcFirstLastPara="1" wrap="square" lIns="68569" tIns="34275" rIns="68569" bIns="34275" anchor="t" anchorCtr="0">
            <a:spAutoFit/>
          </a:bodyPr>
          <a:lstStyle/>
          <a:p>
            <a:pPr algn="ctr"/>
            <a:r>
              <a:rPr lang="en-US" sz="2100" b="1">
                <a:solidFill>
                  <a:schemeClr val="dk1"/>
                </a:solidFill>
                <a:latin typeface="Arial"/>
                <a:ea typeface="Arial"/>
                <a:cs typeface="Arial"/>
                <a:sym typeface="Arial"/>
              </a:rPr>
              <a:t>Out/21</a:t>
            </a:r>
            <a:endParaRPr sz="1350"/>
          </a:p>
        </p:txBody>
      </p:sp>
      <p:sp>
        <p:nvSpPr>
          <p:cNvPr id="302" name="Google Shape;302;p29"/>
          <p:cNvSpPr txBox="1"/>
          <p:nvPr/>
        </p:nvSpPr>
        <p:spPr>
          <a:xfrm>
            <a:off x="951708" y="2026170"/>
            <a:ext cx="1148960" cy="392385"/>
          </a:xfrm>
          <a:prstGeom prst="rect">
            <a:avLst/>
          </a:prstGeom>
          <a:noFill/>
          <a:ln>
            <a:noFill/>
          </a:ln>
        </p:spPr>
        <p:txBody>
          <a:bodyPr spcFirstLastPara="1" wrap="square" lIns="68569" tIns="34275" rIns="68569" bIns="34275" anchor="t" anchorCtr="0">
            <a:spAutoFit/>
          </a:bodyPr>
          <a:lstStyle/>
          <a:p>
            <a:pPr algn="ctr"/>
            <a:r>
              <a:rPr lang="en-US" sz="2100" b="1">
                <a:solidFill>
                  <a:schemeClr val="dk1"/>
                </a:solidFill>
                <a:latin typeface="Arial"/>
                <a:ea typeface="Arial"/>
                <a:cs typeface="Arial"/>
                <a:sym typeface="Arial"/>
              </a:rPr>
              <a:t>Ago/21</a:t>
            </a:r>
            <a:endParaRPr sz="2100" b="1">
              <a:solidFill>
                <a:schemeClr val="dk1"/>
              </a:solidFill>
              <a:latin typeface="Arial"/>
              <a:ea typeface="Arial"/>
              <a:cs typeface="Arial"/>
              <a:sym typeface="Arial"/>
            </a:endParaRPr>
          </a:p>
        </p:txBody>
      </p:sp>
      <p:cxnSp>
        <p:nvCxnSpPr>
          <p:cNvPr id="303" name="Google Shape;303;p29"/>
          <p:cNvCxnSpPr>
            <a:stCxn id="292" idx="2"/>
            <a:endCxn id="286" idx="0"/>
          </p:cNvCxnSpPr>
          <p:nvPr/>
        </p:nvCxnSpPr>
        <p:spPr>
          <a:xfrm>
            <a:off x="4565908" y="2810710"/>
            <a:ext cx="3375" cy="326475"/>
          </a:xfrm>
          <a:prstGeom prst="straightConnector1">
            <a:avLst/>
          </a:prstGeom>
          <a:noFill/>
          <a:ln w="38100" cap="flat" cmpd="sng">
            <a:solidFill>
              <a:schemeClr val="accent1"/>
            </a:solidFill>
            <a:prstDash val="solid"/>
            <a:miter lim="800000"/>
            <a:headEnd type="none" w="sm" len="sm"/>
            <a:tailEnd type="none" w="sm" len="sm"/>
          </a:ln>
        </p:spPr>
      </p:cxnSp>
      <p:cxnSp>
        <p:nvCxnSpPr>
          <p:cNvPr id="304" name="Google Shape;304;p29"/>
          <p:cNvCxnSpPr>
            <a:stCxn id="293" idx="2"/>
            <a:endCxn id="285" idx="0"/>
          </p:cNvCxnSpPr>
          <p:nvPr/>
        </p:nvCxnSpPr>
        <p:spPr>
          <a:xfrm>
            <a:off x="3103507" y="2810710"/>
            <a:ext cx="11025" cy="480150"/>
          </a:xfrm>
          <a:prstGeom prst="straightConnector1">
            <a:avLst/>
          </a:prstGeom>
          <a:noFill/>
          <a:ln w="38100" cap="flat" cmpd="sng">
            <a:solidFill>
              <a:schemeClr val="accent2"/>
            </a:solidFill>
            <a:prstDash val="solid"/>
            <a:miter lim="800000"/>
            <a:headEnd type="none" w="sm" len="sm"/>
            <a:tailEnd type="none" w="sm" len="sm"/>
          </a:ln>
        </p:spPr>
      </p:cxnSp>
      <p:cxnSp>
        <p:nvCxnSpPr>
          <p:cNvPr id="305" name="Google Shape;305;p29"/>
          <p:cNvCxnSpPr>
            <a:stCxn id="294" idx="2"/>
            <a:endCxn id="284" idx="0"/>
          </p:cNvCxnSpPr>
          <p:nvPr/>
        </p:nvCxnSpPr>
        <p:spPr>
          <a:xfrm>
            <a:off x="1491156" y="2810710"/>
            <a:ext cx="2700" cy="536625"/>
          </a:xfrm>
          <a:prstGeom prst="straightConnector1">
            <a:avLst/>
          </a:prstGeom>
          <a:noFill/>
          <a:ln w="38100" cap="flat" cmpd="sng">
            <a:solidFill>
              <a:schemeClr val="accent4"/>
            </a:solidFill>
            <a:prstDash val="solid"/>
            <a:miter lim="800000"/>
            <a:headEnd type="none" w="sm" len="sm"/>
            <a:tailEnd type="none" w="sm" len="sm"/>
          </a:ln>
        </p:spPr>
      </p:cxnSp>
      <p:cxnSp>
        <p:nvCxnSpPr>
          <p:cNvPr id="306" name="Google Shape;306;p29"/>
          <p:cNvCxnSpPr>
            <a:stCxn id="295" idx="2"/>
            <a:endCxn id="283" idx="0"/>
          </p:cNvCxnSpPr>
          <p:nvPr/>
        </p:nvCxnSpPr>
        <p:spPr>
          <a:xfrm>
            <a:off x="6059372" y="2810710"/>
            <a:ext cx="9000" cy="480150"/>
          </a:xfrm>
          <a:prstGeom prst="straightConnector1">
            <a:avLst/>
          </a:prstGeom>
          <a:noFill/>
          <a:ln w="38100" cap="flat" cmpd="sng">
            <a:solidFill>
              <a:schemeClr val="accent5"/>
            </a:solidFill>
            <a:prstDash val="solid"/>
            <a:miter lim="800000"/>
            <a:headEnd type="none" w="sm" len="sm"/>
            <a:tailEnd type="none" w="sm" len="sm"/>
          </a:ln>
        </p:spPr>
      </p:cxnSp>
      <p:cxnSp>
        <p:nvCxnSpPr>
          <p:cNvPr id="307" name="Google Shape;307;p29"/>
          <p:cNvCxnSpPr>
            <a:stCxn id="296" idx="2"/>
            <a:endCxn id="282" idx="0"/>
          </p:cNvCxnSpPr>
          <p:nvPr/>
        </p:nvCxnSpPr>
        <p:spPr>
          <a:xfrm>
            <a:off x="7551501" y="2810710"/>
            <a:ext cx="9000" cy="480150"/>
          </a:xfrm>
          <a:prstGeom prst="straightConnector1">
            <a:avLst/>
          </a:prstGeom>
          <a:noFill/>
          <a:ln w="38100" cap="flat" cmpd="sng">
            <a:solidFill>
              <a:schemeClr val="accent6"/>
            </a:solidFill>
            <a:prstDash val="solid"/>
            <a:miter lim="800000"/>
            <a:headEnd type="none" w="sm" len="sm"/>
            <a:tailEnd type="none" w="sm" len="sm"/>
          </a:ln>
        </p:spPr>
      </p:cxnSp>
      <p:grpSp>
        <p:nvGrpSpPr>
          <p:cNvPr id="308" name="Google Shape;308;p29"/>
          <p:cNvGrpSpPr/>
          <p:nvPr/>
        </p:nvGrpSpPr>
        <p:grpSpPr>
          <a:xfrm>
            <a:off x="4278348" y="3328281"/>
            <a:ext cx="587305" cy="716362"/>
            <a:chOff x="7931851" y="2464731"/>
            <a:chExt cx="1002842" cy="1223210"/>
          </a:xfrm>
        </p:grpSpPr>
        <p:sp>
          <p:nvSpPr>
            <p:cNvPr id="309" name="Google Shape;309;p29"/>
            <p:cNvSpPr/>
            <p:nvPr/>
          </p:nvSpPr>
          <p:spPr>
            <a:xfrm>
              <a:off x="8120806" y="2650831"/>
              <a:ext cx="623981" cy="1037110"/>
            </a:xfrm>
            <a:custGeom>
              <a:avLst/>
              <a:gdLst/>
              <a:ahLst/>
              <a:cxnLst/>
              <a:rect l="l" t="t" r="r" b="b"/>
              <a:pathLst>
                <a:path w="750" h="1237" extrusionOk="0">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solidFill>
              <a:schemeClr val="dk1"/>
            </a:solidFill>
            <a:ln>
              <a:noFill/>
            </a:ln>
          </p:spPr>
          <p:txBody>
            <a:bodyPr spcFirstLastPara="1" wrap="square" lIns="68569" tIns="34275" rIns="68569" bIns="34275" anchor="t" anchorCtr="0">
              <a:noAutofit/>
            </a:bodyPr>
            <a:lstStyle/>
            <a:p>
              <a:endParaRPr sz="1350">
                <a:solidFill>
                  <a:srgbClr val="A8D08C"/>
                </a:solidFill>
                <a:latin typeface="Calibri"/>
                <a:ea typeface="Calibri"/>
                <a:cs typeface="Calibri"/>
                <a:sym typeface="Calibri"/>
              </a:endParaRPr>
            </a:p>
          </p:txBody>
        </p:sp>
        <p:sp>
          <p:nvSpPr>
            <p:cNvPr id="310" name="Google Shape;310;p29"/>
            <p:cNvSpPr/>
            <p:nvPr/>
          </p:nvSpPr>
          <p:spPr>
            <a:xfrm>
              <a:off x="8193151" y="2944496"/>
              <a:ext cx="44264" cy="75201"/>
            </a:xfrm>
            <a:custGeom>
              <a:avLst/>
              <a:gdLst/>
              <a:ahLst/>
              <a:cxnLst/>
              <a:rect l="l" t="t" r="r" b="b"/>
              <a:pathLst>
                <a:path w="53" h="90" extrusionOk="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11" name="Google Shape;311;p29"/>
            <p:cNvSpPr/>
            <p:nvPr/>
          </p:nvSpPr>
          <p:spPr>
            <a:xfrm>
              <a:off x="8215045" y="3044923"/>
              <a:ext cx="160397" cy="257493"/>
            </a:xfrm>
            <a:custGeom>
              <a:avLst/>
              <a:gdLst/>
              <a:ahLst/>
              <a:cxnLst/>
              <a:rect l="l" t="t" r="r" b="b"/>
              <a:pathLst>
                <a:path w="193" h="307" extrusionOk="0">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12" name="Google Shape;312;p29"/>
            <p:cNvSpPr/>
            <p:nvPr/>
          </p:nvSpPr>
          <p:spPr>
            <a:xfrm>
              <a:off x="8585816" y="3030644"/>
              <a:ext cx="71870" cy="89004"/>
            </a:xfrm>
            <a:custGeom>
              <a:avLst/>
              <a:gdLst/>
              <a:ahLst/>
              <a:cxnLst/>
              <a:rect l="l" t="t" r="r" b="b"/>
              <a:pathLst>
                <a:path w="86" h="106" extrusionOk="0">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13" name="Google Shape;313;p29"/>
            <p:cNvSpPr/>
            <p:nvPr/>
          </p:nvSpPr>
          <p:spPr>
            <a:xfrm>
              <a:off x="8413044" y="2724603"/>
              <a:ext cx="259397" cy="282719"/>
            </a:xfrm>
            <a:custGeom>
              <a:avLst/>
              <a:gdLst/>
              <a:ahLst/>
              <a:cxnLst/>
              <a:rect l="l" t="t" r="r" b="b"/>
              <a:pathLst>
                <a:path w="312" h="337" extrusionOk="0">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14" name="Google Shape;314;p29"/>
            <p:cNvSpPr/>
            <p:nvPr/>
          </p:nvSpPr>
          <p:spPr>
            <a:xfrm>
              <a:off x="8413044" y="2464731"/>
              <a:ext cx="39980" cy="152306"/>
            </a:xfrm>
            <a:custGeom>
              <a:avLst/>
              <a:gdLst/>
              <a:ahLst/>
              <a:cxnLst/>
              <a:rect l="l" t="t" r="r" b="b"/>
              <a:pathLst>
                <a:path w="48" h="182" extrusionOk="0">
                  <a:moveTo>
                    <a:pt x="24" y="182"/>
                  </a:moveTo>
                  <a:cubicBezTo>
                    <a:pt x="38" y="182"/>
                    <a:pt x="48" y="172"/>
                    <a:pt x="48" y="158"/>
                  </a:cubicBezTo>
                  <a:cubicBezTo>
                    <a:pt x="48" y="24"/>
                    <a:pt x="48" y="24"/>
                    <a:pt x="48" y="24"/>
                  </a:cubicBezTo>
                  <a:cubicBezTo>
                    <a:pt x="48" y="11"/>
                    <a:pt x="38" y="0"/>
                    <a:pt x="24" y="0"/>
                  </a:cubicBezTo>
                  <a:cubicBezTo>
                    <a:pt x="11" y="0"/>
                    <a:pt x="0" y="11"/>
                    <a:pt x="0" y="24"/>
                  </a:cubicBezTo>
                  <a:cubicBezTo>
                    <a:pt x="0" y="158"/>
                    <a:pt x="0" y="158"/>
                    <a:pt x="0" y="158"/>
                  </a:cubicBezTo>
                  <a:cubicBezTo>
                    <a:pt x="0" y="172"/>
                    <a:pt x="11" y="182"/>
                    <a:pt x="24" y="182"/>
                  </a:cubicBezTo>
                  <a:close/>
                  <a:moveTo>
                    <a:pt x="24" y="182"/>
                  </a:moveTo>
                  <a:cubicBezTo>
                    <a:pt x="24" y="182"/>
                    <a:pt x="24" y="182"/>
                    <a:pt x="24" y="182"/>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15" name="Google Shape;315;p29"/>
            <p:cNvSpPr/>
            <p:nvPr/>
          </p:nvSpPr>
          <p:spPr>
            <a:xfrm>
              <a:off x="8169830" y="2526606"/>
              <a:ext cx="101379" cy="140883"/>
            </a:xfrm>
            <a:custGeom>
              <a:avLst/>
              <a:gdLst/>
              <a:ahLst/>
              <a:cxnLst/>
              <a:rect l="l" t="t" r="r" b="b"/>
              <a:pathLst>
                <a:path w="122" h="168" extrusionOk="0">
                  <a:moveTo>
                    <a:pt x="74" y="156"/>
                  </a:moveTo>
                  <a:cubicBezTo>
                    <a:pt x="78" y="164"/>
                    <a:pt x="86" y="168"/>
                    <a:pt x="94" y="168"/>
                  </a:cubicBezTo>
                  <a:cubicBezTo>
                    <a:pt x="98" y="168"/>
                    <a:pt x="103" y="167"/>
                    <a:pt x="106" y="165"/>
                  </a:cubicBezTo>
                  <a:cubicBezTo>
                    <a:pt x="118" y="158"/>
                    <a:pt x="122" y="143"/>
                    <a:pt x="115" y="132"/>
                  </a:cubicBezTo>
                  <a:cubicBezTo>
                    <a:pt x="48" y="15"/>
                    <a:pt x="48" y="15"/>
                    <a:pt x="48" y="15"/>
                  </a:cubicBezTo>
                  <a:cubicBezTo>
                    <a:pt x="41" y="4"/>
                    <a:pt x="27" y="0"/>
                    <a:pt x="15" y="7"/>
                  </a:cubicBezTo>
                  <a:cubicBezTo>
                    <a:pt x="4" y="13"/>
                    <a:pt x="0" y="28"/>
                    <a:pt x="6" y="39"/>
                  </a:cubicBezTo>
                  <a:lnTo>
                    <a:pt x="74" y="156"/>
                  </a:lnTo>
                  <a:close/>
                  <a:moveTo>
                    <a:pt x="74" y="156"/>
                  </a:moveTo>
                  <a:cubicBezTo>
                    <a:pt x="74" y="156"/>
                    <a:pt x="74" y="156"/>
                    <a:pt x="74" y="156"/>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16" name="Google Shape;316;p29"/>
            <p:cNvSpPr/>
            <p:nvPr/>
          </p:nvSpPr>
          <p:spPr>
            <a:xfrm>
              <a:off x="8730507" y="3132975"/>
              <a:ext cx="142311" cy="99951"/>
            </a:xfrm>
            <a:custGeom>
              <a:avLst/>
              <a:gdLst/>
              <a:ahLst/>
              <a:cxnLst/>
              <a:rect l="l" t="t" r="r" b="b"/>
              <a:pathLst>
                <a:path w="171" h="119" extrusionOk="0">
                  <a:moveTo>
                    <a:pt x="155" y="74"/>
                  </a:moveTo>
                  <a:cubicBezTo>
                    <a:pt x="39" y="7"/>
                    <a:pt x="39" y="7"/>
                    <a:pt x="39" y="7"/>
                  </a:cubicBezTo>
                  <a:cubicBezTo>
                    <a:pt x="27" y="0"/>
                    <a:pt x="13" y="4"/>
                    <a:pt x="6" y="15"/>
                  </a:cubicBezTo>
                  <a:cubicBezTo>
                    <a:pt x="0" y="27"/>
                    <a:pt x="3" y="42"/>
                    <a:pt x="15" y="48"/>
                  </a:cubicBezTo>
                  <a:cubicBezTo>
                    <a:pt x="131" y="115"/>
                    <a:pt x="131" y="115"/>
                    <a:pt x="131" y="115"/>
                  </a:cubicBezTo>
                  <a:cubicBezTo>
                    <a:pt x="135" y="118"/>
                    <a:pt x="139" y="119"/>
                    <a:pt x="143" y="119"/>
                  </a:cubicBezTo>
                  <a:cubicBezTo>
                    <a:pt x="152" y="119"/>
                    <a:pt x="160" y="114"/>
                    <a:pt x="164" y="107"/>
                  </a:cubicBezTo>
                  <a:cubicBezTo>
                    <a:pt x="171" y="95"/>
                    <a:pt x="167" y="80"/>
                    <a:pt x="155" y="74"/>
                  </a:cubicBezTo>
                  <a:close/>
                  <a:moveTo>
                    <a:pt x="155" y="74"/>
                  </a:moveTo>
                  <a:cubicBezTo>
                    <a:pt x="155" y="74"/>
                    <a:pt x="155" y="74"/>
                    <a:pt x="155" y="74"/>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17" name="Google Shape;317;p29"/>
            <p:cNvSpPr/>
            <p:nvPr/>
          </p:nvSpPr>
          <p:spPr>
            <a:xfrm>
              <a:off x="7993726" y="2704613"/>
              <a:ext cx="142311" cy="98999"/>
            </a:xfrm>
            <a:custGeom>
              <a:avLst/>
              <a:gdLst/>
              <a:ahLst/>
              <a:cxnLst/>
              <a:rect l="l" t="t" r="r" b="b"/>
              <a:pathLst>
                <a:path w="171" h="118" extrusionOk="0">
                  <a:moveTo>
                    <a:pt x="15" y="48"/>
                  </a:moveTo>
                  <a:cubicBezTo>
                    <a:pt x="132" y="115"/>
                    <a:pt x="132" y="115"/>
                    <a:pt x="132" y="115"/>
                  </a:cubicBezTo>
                  <a:cubicBezTo>
                    <a:pt x="136" y="117"/>
                    <a:pt x="140" y="118"/>
                    <a:pt x="144" y="118"/>
                  </a:cubicBezTo>
                  <a:cubicBezTo>
                    <a:pt x="152" y="118"/>
                    <a:pt x="160" y="114"/>
                    <a:pt x="165" y="106"/>
                  </a:cubicBezTo>
                  <a:cubicBezTo>
                    <a:pt x="171" y="95"/>
                    <a:pt x="167" y="80"/>
                    <a:pt x="156" y="74"/>
                  </a:cubicBezTo>
                  <a:cubicBezTo>
                    <a:pt x="39" y="6"/>
                    <a:pt x="39" y="6"/>
                    <a:pt x="39" y="6"/>
                  </a:cubicBezTo>
                  <a:cubicBezTo>
                    <a:pt x="28" y="0"/>
                    <a:pt x="13" y="4"/>
                    <a:pt x="7" y="15"/>
                  </a:cubicBezTo>
                  <a:cubicBezTo>
                    <a:pt x="0" y="27"/>
                    <a:pt x="4" y="41"/>
                    <a:pt x="15" y="48"/>
                  </a:cubicBezTo>
                  <a:close/>
                  <a:moveTo>
                    <a:pt x="15" y="48"/>
                  </a:moveTo>
                  <a:cubicBezTo>
                    <a:pt x="15" y="48"/>
                    <a:pt x="15" y="48"/>
                    <a:pt x="15" y="48"/>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18" name="Google Shape;318;p29"/>
            <p:cNvSpPr/>
            <p:nvPr/>
          </p:nvSpPr>
          <p:spPr>
            <a:xfrm>
              <a:off x="8782387" y="2949255"/>
              <a:ext cx="152306" cy="40457"/>
            </a:xfrm>
            <a:custGeom>
              <a:avLst/>
              <a:gdLst/>
              <a:ahLst/>
              <a:cxnLst/>
              <a:rect l="l" t="t" r="r" b="b"/>
              <a:pathLst>
                <a:path w="183" h="48" extrusionOk="0">
                  <a:moveTo>
                    <a:pt x="159" y="0"/>
                  </a:moveTo>
                  <a:cubicBezTo>
                    <a:pt x="24" y="0"/>
                    <a:pt x="24" y="0"/>
                    <a:pt x="24" y="0"/>
                  </a:cubicBezTo>
                  <a:cubicBezTo>
                    <a:pt x="11" y="0"/>
                    <a:pt x="0" y="11"/>
                    <a:pt x="0" y="24"/>
                  </a:cubicBezTo>
                  <a:cubicBezTo>
                    <a:pt x="0" y="38"/>
                    <a:pt x="11" y="48"/>
                    <a:pt x="24" y="48"/>
                  </a:cubicBezTo>
                  <a:cubicBezTo>
                    <a:pt x="159" y="48"/>
                    <a:pt x="159" y="48"/>
                    <a:pt x="159" y="48"/>
                  </a:cubicBezTo>
                  <a:cubicBezTo>
                    <a:pt x="172" y="48"/>
                    <a:pt x="183" y="38"/>
                    <a:pt x="183" y="24"/>
                  </a:cubicBezTo>
                  <a:cubicBezTo>
                    <a:pt x="183" y="11"/>
                    <a:pt x="172" y="0"/>
                    <a:pt x="159" y="0"/>
                  </a:cubicBezTo>
                  <a:close/>
                  <a:moveTo>
                    <a:pt x="159" y="0"/>
                  </a:moveTo>
                  <a:cubicBezTo>
                    <a:pt x="159" y="0"/>
                    <a:pt x="159" y="0"/>
                    <a:pt x="159" y="0"/>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19" name="Google Shape;319;p29"/>
            <p:cNvSpPr/>
            <p:nvPr/>
          </p:nvSpPr>
          <p:spPr>
            <a:xfrm>
              <a:off x="7931851" y="2949255"/>
              <a:ext cx="151355" cy="40457"/>
            </a:xfrm>
            <a:custGeom>
              <a:avLst/>
              <a:gdLst/>
              <a:ahLst/>
              <a:cxnLst/>
              <a:rect l="l" t="t" r="r" b="b"/>
              <a:pathLst>
                <a:path w="182" h="48" extrusionOk="0">
                  <a:moveTo>
                    <a:pt x="182" y="24"/>
                  </a:moveTo>
                  <a:cubicBezTo>
                    <a:pt x="182" y="11"/>
                    <a:pt x="172" y="0"/>
                    <a:pt x="158" y="0"/>
                  </a:cubicBezTo>
                  <a:cubicBezTo>
                    <a:pt x="24" y="0"/>
                    <a:pt x="24" y="0"/>
                    <a:pt x="24" y="0"/>
                  </a:cubicBezTo>
                  <a:cubicBezTo>
                    <a:pt x="11" y="0"/>
                    <a:pt x="0" y="11"/>
                    <a:pt x="0" y="24"/>
                  </a:cubicBezTo>
                  <a:cubicBezTo>
                    <a:pt x="0" y="38"/>
                    <a:pt x="11" y="48"/>
                    <a:pt x="24" y="48"/>
                  </a:cubicBezTo>
                  <a:cubicBezTo>
                    <a:pt x="158" y="48"/>
                    <a:pt x="158" y="48"/>
                    <a:pt x="158" y="48"/>
                  </a:cubicBezTo>
                  <a:cubicBezTo>
                    <a:pt x="172" y="48"/>
                    <a:pt x="182" y="38"/>
                    <a:pt x="182" y="24"/>
                  </a:cubicBezTo>
                  <a:close/>
                  <a:moveTo>
                    <a:pt x="182" y="24"/>
                  </a:moveTo>
                  <a:cubicBezTo>
                    <a:pt x="182" y="24"/>
                    <a:pt x="182" y="24"/>
                    <a:pt x="182" y="24"/>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20" name="Google Shape;320;p29"/>
            <p:cNvSpPr/>
            <p:nvPr/>
          </p:nvSpPr>
          <p:spPr>
            <a:xfrm>
              <a:off x="8730507" y="2704613"/>
              <a:ext cx="142311" cy="98999"/>
            </a:xfrm>
            <a:custGeom>
              <a:avLst/>
              <a:gdLst/>
              <a:ahLst/>
              <a:cxnLst/>
              <a:rect l="l" t="t" r="r" b="b"/>
              <a:pathLst>
                <a:path w="171" h="118" extrusionOk="0">
                  <a:moveTo>
                    <a:pt x="27" y="118"/>
                  </a:moveTo>
                  <a:cubicBezTo>
                    <a:pt x="31" y="118"/>
                    <a:pt x="35" y="117"/>
                    <a:pt x="39" y="115"/>
                  </a:cubicBezTo>
                  <a:cubicBezTo>
                    <a:pt x="155" y="48"/>
                    <a:pt x="155" y="48"/>
                    <a:pt x="155" y="48"/>
                  </a:cubicBezTo>
                  <a:cubicBezTo>
                    <a:pt x="167" y="41"/>
                    <a:pt x="171" y="27"/>
                    <a:pt x="164" y="15"/>
                  </a:cubicBezTo>
                  <a:cubicBezTo>
                    <a:pt x="157" y="4"/>
                    <a:pt x="143" y="0"/>
                    <a:pt x="131" y="6"/>
                  </a:cubicBezTo>
                  <a:cubicBezTo>
                    <a:pt x="15" y="74"/>
                    <a:pt x="15" y="74"/>
                    <a:pt x="15" y="74"/>
                  </a:cubicBezTo>
                  <a:cubicBezTo>
                    <a:pt x="3" y="80"/>
                    <a:pt x="0" y="95"/>
                    <a:pt x="6" y="106"/>
                  </a:cubicBezTo>
                  <a:cubicBezTo>
                    <a:pt x="11" y="114"/>
                    <a:pt x="19" y="118"/>
                    <a:pt x="27" y="118"/>
                  </a:cubicBezTo>
                  <a:close/>
                  <a:moveTo>
                    <a:pt x="27" y="118"/>
                  </a:moveTo>
                  <a:cubicBezTo>
                    <a:pt x="27" y="118"/>
                    <a:pt x="27" y="118"/>
                    <a:pt x="27" y="118"/>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21" name="Google Shape;321;p29"/>
            <p:cNvSpPr/>
            <p:nvPr/>
          </p:nvSpPr>
          <p:spPr>
            <a:xfrm>
              <a:off x="7993726" y="3132975"/>
              <a:ext cx="142311" cy="99951"/>
            </a:xfrm>
            <a:custGeom>
              <a:avLst/>
              <a:gdLst/>
              <a:ahLst/>
              <a:cxnLst/>
              <a:rect l="l" t="t" r="r" b="b"/>
              <a:pathLst>
                <a:path w="171" h="119" extrusionOk="0">
                  <a:moveTo>
                    <a:pt x="132" y="7"/>
                  </a:moveTo>
                  <a:cubicBezTo>
                    <a:pt x="15" y="74"/>
                    <a:pt x="15" y="74"/>
                    <a:pt x="15" y="74"/>
                  </a:cubicBezTo>
                  <a:cubicBezTo>
                    <a:pt x="4" y="80"/>
                    <a:pt x="0" y="95"/>
                    <a:pt x="7" y="107"/>
                  </a:cubicBezTo>
                  <a:cubicBezTo>
                    <a:pt x="11" y="114"/>
                    <a:pt x="19" y="119"/>
                    <a:pt x="28" y="119"/>
                  </a:cubicBezTo>
                  <a:cubicBezTo>
                    <a:pt x="32" y="119"/>
                    <a:pt x="36" y="118"/>
                    <a:pt x="39" y="115"/>
                  </a:cubicBezTo>
                  <a:cubicBezTo>
                    <a:pt x="156" y="48"/>
                    <a:pt x="156" y="48"/>
                    <a:pt x="156" y="48"/>
                  </a:cubicBezTo>
                  <a:cubicBezTo>
                    <a:pt x="167" y="42"/>
                    <a:pt x="171" y="27"/>
                    <a:pt x="165" y="15"/>
                  </a:cubicBezTo>
                  <a:cubicBezTo>
                    <a:pt x="158" y="4"/>
                    <a:pt x="143" y="0"/>
                    <a:pt x="132" y="7"/>
                  </a:cubicBezTo>
                  <a:close/>
                  <a:moveTo>
                    <a:pt x="132" y="7"/>
                  </a:moveTo>
                  <a:cubicBezTo>
                    <a:pt x="132" y="7"/>
                    <a:pt x="132" y="7"/>
                    <a:pt x="132" y="7"/>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22" name="Google Shape;322;p29"/>
            <p:cNvSpPr/>
            <p:nvPr/>
          </p:nvSpPr>
          <p:spPr>
            <a:xfrm>
              <a:off x="8595336" y="2526606"/>
              <a:ext cx="101379" cy="140883"/>
            </a:xfrm>
            <a:custGeom>
              <a:avLst/>
              <a:gdLst/>
              <a:ahLst/>
              <a:cxnLst/>
              <a:rect l="l" t="t" r="r" b="b"/>
              <a:pathLst>
                <a:path w="122" h="168" extrusionOk="0">
                  <a:moveTo>
                    <a:pt x="15" y="165"/>
                  </a:moveTo>
                  <a:cubicBezTo>
                    <a:pt x="19" y="167"/>
                    <a:pt x="23" y="168"/>
                    <a:pt x="27" y="168"/>
                  </a:cubicBezTo>
                  <a:cubicBezTo>
                    <a:pt x="36" y="168"/>
                    <a:pt x="44" y="164"/>
                    <a:pt x="48" y="156"/>
                  </a:cubicBezTo>
                  <a:cubicBezTo>
                    <a:pt x="115" y="39"/>
                    <a:pt x="115" y="39"/>
                    <a:pt x="115" y="39"/>
                  </a:cubicBezTo>
                  <a:cubicBezTo>
                    <a:pt x="122" y="28"/>
                    <a:pt x="118" y="13"/>
                    <a:pt x="107" y="7"/>
                  </a:cubicBezTo>
                  <a:cubicBezTo>
                    <a:pt x="95" y="0"/>
                    <a:pt x="80" y="4"/>
                    <a:pt x="74" y="15"/>
                  </a:cubicBezTo>
                  <a:cubicBezTo>
                    <a:pt x="7" y="132"/>
                    <a:pt x="7" y="132"/>
                    <a:pt x="7" y="132"/>
                  </a:cubicBezTo>
                  <a:cubicBezTo>
                    <a:pt x="0" y="143"/>
                    <a:pt x="4" y="158"/>
                    <a:pt x="15" y="165"/>
                  </a:cubicBezTo>
                  <a:close/>
                  <a:moveTo>
                    <a:pt x="15" y="165"/>
                  </a:moveTo>
                  <a:cubicBezTo>
                    <a:pt x="15" y="165"/>
                    <a:pt x="15" y="165"/>
                    <a:pt x="15" y="165"/>
                  </a:cubicBezTo>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grpSp>
      <p:grpSp>
        <p:nvGrpSpPr>
          <p:cNvPr id="323" name="Google Shape;323;p29"/>
          <p:cNvGrpSpPr/>
          <p:nvPr/>
        </p:nvGrpSpPr>
        <p:grpSpPr>
          <a:xfrm>
            <a:off x="2785460" y="3510986"/>
            <a:ext cx="658320" cy="658161"/>
            <a:chOff x="2700338" y="8651875"/>
            <a:chExt cx="6545262" cy="6543675"/>
          </a:xfrm>
        </p:grpSpPr>
        <p:sp>
          <p:nvSpPr>
            <p:cNvPr id="324" name="Google Shape;324;p29"/>
            <p:cNvSpPr/>
            <p:nvPr/>
          </p:nvSpPr>
          <p:spPr>
            <a:xfrm>
              <a:off x="2700338" y="10820400"/>
              <a:ext cx="4376737" cy="4375150"/>
            </a:xfrm>
            <a:custGeom>
              <a:avLst/>
              <a:gdLst/>
              <a:ahLst/>
              <a:cxnLst/>
              <a:rect l="l" t="t" r="r" b="b"/>
              <a:pathLst>
                <a:path w="1376" h="1376" extrusionOk="0">
                  <a:moveTo>
                    <a:pt x="509" y="1366"/>
                  </a:moveTo>
                  <a:cubicBezTo>
                    <a:pt x="498" y="1366"/>
                    <a:pt x="487" y="1364"/>
                    <a:pt x="477" y="1360"/>
                  </a:cubicBezTo>
                  <a:cubicBezTo>
                    <a:pt x="363" y="1312"/>
                    <a:pt x="363" y="1312"/>
                    <a:pt x="363" y="1312"/>
                  </a:cubicBezTo>
                  <a:cubicBezTo>
                    <a:pt x="324" y="1296"/>
                    <a:pt x="302" y="1253"/>
                    <a:pt x="312" y="1212"/>
                  </a:cubicBezTo>
                  <a:cubicBezTo>
                    <a:pt x="319" y="1188"/>
                    <a:pt x="325" y="1163"/>
                    <a:pt x="332" y="1139"/>
                  </a:cubicBezTo>
                  <a:cubicBezTo>
                    <a:pt x="297" y="1111"/>
                    <a:pt x="265" y="1079"/>
                    <a:pt x="237" y="1044"/>
                  </a:cubicBezTo>
                  <a:cubicBezTo>
                    <a:pt x="213" y="1051"/>
                    <a:pt x="188" y="1057"/>
                    <a:pt x="164" y="1064"/>
                  </a:cubicBezTo>
                  <a:cubicBezTo>
                    <a:pt x="123" y="1074"/>
                    <a:pt x="80" y="1052"/>
                    <a:pt x="64" y="1013"/>
                  </a:cubicBezTo>
                  <a:cubicBezTo>
                    <a:pt x="16" y="899"/>
                    <a:pt x="16" y="899"/>
                    <a:pt x="16" y="899"/>
                  </a:cubicBezTo>
                  <a:cubicBezTo>
                    <a:pt x="0" y="860"/>
                    <a:pt x="15" y="815"/>
                    <a:pt x="51" y="793"/>
                  </a:cubicBezTo>
                  <a:cubicBezTo>
                    <a:pt x="73" y="780"/>
                    <a:pt x="95" y="767"/>
                    <a:pt x="117" y="754"/>
                  </a:cubicBezTo>
                  <a:cubicBezTo>
                    <a:pt x="112" y="710"/>
                    <a:pt x="112" y="665"/>
                    <a:pt x="117" y="621"/>
                  </a:cubicBezTo>
                  <a:cubicBezTo>
                    <a:pt x="95" y="608"/>
                    <a:pt x="73" y="595"/>
                    <a:pt x="51" y="582"/>
                  </a:cubicBezTo>
                  <a:cubicBezTo>
                    <a:pt x="15" y="561"/>
                    <a:pt x="0" y="515"/>
                    <a:pt x="16" y="476"/>
                  </a:cubicBezTo>
                  <a:cubicBezTo>
                    <a:pt x="64" y="362"/>
                    <a:pt x="64" y="362"/>
                    <a:pt x="64" y="362"/>
                  </a:cubicBezTo>
                  <a:cubicBezTo>
                    <a:pt x="80" y="323"/>
                    <a:pt x="123" y="301"/>
                    <a:pt x="164" y="312"/>
                  </a:cubicBezTo>
                  <a:cubicBezTo>
                    <a:pt x="188" y="318"/>
                    <a:pt x="213" y="324"/>
                    <a:pt x="237" y="331"/>
                  </a:cubicBezTo>
                  <a:cubicBezTo>
                    <a:pt x="265" y="296"/>
                    <a:pt x="297" y="264"/>
                    <a:pt x="332" y="237"/>
                  </a:cubicBezTo>
                  <a:cubicBezTo>
                    <a:pt x="325" y="212"/>
                    <a:pt x="319" y="187"/>
                    <a:pt x="312" y="163"/>
                  </a:cubicBezTo>
                  <a:cubicBezTo>
                    <a:pt x="302" y="122"/>
                    <a:pt x="324" y="79"/>
                    <a:pt x="363" y="63"/>
                  </a:cubicBezTo>
                  <a:cubicBezTo>
                    <a:pt x="477" y="16"/>
                    <a:pt x="477" y="16"/>
                    <a:pt x="477" y="16"/>
                  </a:cubicBezTo>
                  <a:cubicBezTo>
                    <a:pt x="516" y="0"/>
                    <a:pt x="561" y="15"/>
                    <a:pt x="583" y="51"/>
                  </a:cubicBezTo>
                  <a:cubicBezTo>
                    <a:pt x="596" y="72"/>
                    <a:pt x="609" y="94"/>
                    <a:pt x="622" y="116"/>
                  </a:cubicBezTo>
                  <a:cubicBezTo>
                    <a:pt x="666" y="111"/>
                    <a:pt x="711" y="111"/>
                    <a:pt x="755" y="116"/>
                  </a:cubicBezTo>
                  <a:cubicBezTo>
                    <a:pt x="768" y="94"/>
                    <a:pt x="781" y="72"/>
                    <a:pt x="794" y="51"/>
                  </a:cubicBezTo>
                  <a:cubicBezTo>
                    <a:pt x="815" y="15"/>
                    <a:pt x="861" y="0"/>
                    <a:pt x="900" y="16"/>
                  </a:cubicBezTo>
                  <a:cubicBezTo>
                    <a:pt x="1014" y="63"/>
                    <a:pt x="1014" y="63"/>
                    <a:pt x="1014" y="63"/>
                  </a:cubicBezTo>
                  <a:cubicBezTo>
                    <a:pt x="1053" y="79"/>
                    <a:pt x="1075" y="122"/>
                    <a:pt x="1064" y="163"/>
                  </a:cubicBezTo>
                  <a:cubicBezTo>
                    <a:pt x="1058" y="187"/>
                    <a:pt x="1052" y="212"/>
                    <a:pt x="1045" y="237"/>
                  </a:cubicBezTo>
                  <a:cubicBezTo>
                    <a:pt x="1080" y="264"/>
                    <a:pt x="1112" y="296"/>
                    <a:pt x="1139" y="331"/>
                  </a:cubicBezTo>
                  <a:cubicBezTo>
                    <a:pt x="1164" y="324"/>
                    <a:pt x="1189" y="318"/>
                    <a:pt x="1213" y="312"/>
                  </a:cubicBezTo>
                  <a:cubicBezTo>
                    <a:pt x="1254" y="301"/>
                    <a:pt x="1297" y="323"/>
                    <a:pt x="1313" y="362"/>
                  </a:cubicBezTo>
                  <a:cubicBezTo>
                    <a:pt x="1360" y="476"/>
                    <a:pt x="1360" y="476"/>
                    <a:pt x="1360" y="476"/>
                  </a:cubicBezTo>
                  <a:cubicBezTo>
                    <a:pt x="1360" y="476"/>
                    <a:pt x="1360" y="476"/>
                    <a:pt x="1360" y="476"/>
                  </a:cubicBezTo>
                  <a:cubicBezTo>
                    <a:pt x="1376" y="515"/>
                    <a:pt x="1361" y="561"/>
                    <a:pt x="1325" y="582"/>
                  </a:cubicBezTo>
                  <a:cubicBezTo>
                    <a:pt x="1304" y="595"/>
                    <a:pt x="1282" y="608"/>
                    <a:pt x="1260" y="621"/>
                  </a:cubicBezTo>
                  <a:cubicBezTo>
                    <a:pt x="1265" y="665"/>
                    <a:pt x="1265" y="710"/>
                    <a:pt x="1260" y="754"/>
                  </a:cubicBezTo>
                  <a:cubicBezTo>
                    <a:pt x="1282" y="767"/>
                    <a:pt x="1304" y="780"/>
                    <a:pt x="1325" y="793"/>
                  </a:cubicBezTo>
                  <a:cubicBezTo>
                    <a:pt x="1361" y="815"/>
                    <a:pt x="1376" y="860"/>
                    <a:pt x="1360" y="899"/>
                  </a:cubicBezTo>
                  <a:cubicBezTo>
                    <a:pt x="1313" y="1013"/>
                    <a:pt x="1313" y="1013"/>
                    <a:pt x="1313" y="1013"/>
                  </a:cubicBezTo>
                  <a:cubicBezTo>
                    <a:pt x="1297" y="1052"/>
                    <a:pt x="1254" y="1074"/>
                    <a:pt x="1213" y="1064"/>
                  </a:cubicBezTo>
                  <a:cubicBezTo>
                    <a:pt x="1189" y="1057"/>
                    <a:pt x="1164" y="1051"/>
                    <a:pt x="1139" y="1044"/>
                  </a:cubicBezTo>
                  <a:cubicBezTo>
                    <a:pt x="1112" y="1079"/>
                    <a:pt x="1080" y="1111"/>
                    <a:pt x="1045" y="1139"/>
                  </a:cubicBezTo>
                  <a:cubicBezTo>
                    <a:pt x="1052" y="1164"/>
                    <a:pt x="1058" y="1188"/>
                    <a:pt x="1064" y="1212"/>
                  </a:cubicBezTo>
                  <a:cubicBezTo>
                    <a:pt x="1075" y="1253"/>
                    <a:pt x="1053" y="1296"/>
                    <a:pt x="1014" y="1312"/>
                  </a:cubicBezTo>
                  <a:cubicBezTo>
                    <a:pt x="900" y="1360"/>
                    <a:pt x="900" y="1360"/>
                    <a:pt x="900" y="1360"/>
                  </a:cubicBezTo>
                  <a:cubicBezTo>
                    <a:pt x="861" y="1376"/>
                    <a:pt x="815" y="1361"/>
                    <a:pt x="794" y="1325"/>
                  </a:cubicBezTo>
                  <a:cubicBezTo>
                    <a:pt x="781" y="1303"/>
                    <a:pt x="768" y="1281"/>
                    <a:pt x="755" y="1259"/>
                  </a:cubicBezTo>
                  <a:cubicBezTo>
                    <a:pt x="711" y="1264"/>
                    <a:pt x="666" y="1264"/>
                    <a:pt x="622" y="1259"/>
                  </a:cubicBezTo>
                  <a:cubicBezTo>
                    <a:pt x="609" y="1281"/>
                    <a:pt x="596" y="1303"/>
                    <a:pt x="583" y="1325"/>
                  </a:cubicBezTo>
                  <a:cubicBezTo>
                    <a:pt x="567" y="1351"/>
                    <a:pt x="539" y="1366"/>
                    <a:pt x="509" y="1366"/>
                  </a:cubicBezTo>
                  <a:close/>
                  <a:moveTo>
                    <a:pt x="403" y="1230"/>
                  </a:moveTo>
                  <a:cubicBezTo>
                    <a:pt x="507" y="1273"/>
                    <a:pt x="507" y="1273"/>
                    <a:pt x="507" y="1273"/>
                  </a:cubicBezTo>
                  <a:cubicBezTo>
                    <a:pt x="519" y="1252"/>
                    <a:pt x="532" y="1231"/>
                    <a:pt x="544" y="1210"/>
                  </a:cubicBezTo>
                  <a:cubicBezTo>
                    <a:pt x="562" y="1180"/>
                    <a:pt x="595" y="1163"/>
                    <a:pt x="629" y="1167"/>
                  </a:cubicBezTo>
                  <a:cubicBezTo>
                    <a:pt x="669" y="1172"/>
                    <a:pt x="708" y="1172"/>
                    <a:pt x="748" y="1167"/>
                  </a:cubicBezTo>
                  <a:cubicBezTo>
                    <a:pt x="782" y="1163"/>
                    <a:pt x="815" y="1180"/>
                    <a:pt x="833" y="1210"/>
                  </a:cubicBezTo>
                  <a:cubicBezTo>
                    <a:pt x="845" y="1231"/>
                    <a:pt x="857" y="1252"/>
                    <a:pt x="870" y="1273"/>
                  </a:cubicBezTo>
                  <a:cubicBezTo>
                    <a:pt x="974" y="1230"/>
                    <a:pt x="974" y="1230"/>
                    <a:pt x="974" y="1230"/>
                  </a:cubicBezTo>
                  <a:cubicBezTo>
                    <a:pt x="968" y="1206"/>
                    <a:pt x="962" y="1183"/>
                    <a:pt x="956" y="1159"/>
                  </a:cubicBezTo>
                  <a:cubicBezTo>
                    <a:pt x="947" y="1125"/>
                    <a:pt x="958" y="1090"/>
                    <a:pt x="986" y="1069"/>
                  </a:cubicBezTo>
                  <a:cubicBezTo>
                    <a:pt x="1017" y="1044"/>
                    <a:pt x="1045" y="1016"/>
                    <a:pt x="1070" y="985"/>
                  </a:cubicBezTo>
                  <a:cubicBezTo>
                    <a:pt x="1091" y="958"/>
                    <a:pt x="1126" y="946"/>
                    <a:pt x="1160" y="955"/>
                  </a:cubicBezTo>
                  <a:cubicBezTo>
                    <a:pt x="1183" y="961"/>
                    <a:pt x="1207" y="967"/>
                    <a:pt x="1230" y="973"/>
                  </a:cubicBezTo>
                  <a:cubicBezTo>
                    <a:pt x="1274" y="869"/>
                    <a:pt x="1274" y="869"/>
                    <a:pt x="1274" y="869"/>
                  </a:cubicBezTo>
                  <a:cubicBezTo>
                    <a:pt x="1253" y="856"/>
                    <a:pt x="1232" y="844"/>
                    <a:pt x="1211" y="832"/>
                  </a:cubicBezTo>
                  <a:cubicBezTo>
                    <a:pt x="1181" y="814"/>
                    <a:pt x="1164" y="781"/>
                    <a:pt x="1168" y="747"/>
                  </a:cubicBezTo>
                  <a:cubicBezTo>
                    <a:pt x="1173" y="707"/>
                    <a:pt x="1173" y="668"/>
                    <a:pt x="1168" y="628"/>
                  </a:cubicBezTo>
                  <a:cubicBezTo>
                    <a:pt x="1164" y="594"/>
                    <a:pt x="1181" y="561"/>
                    <a:pt x="1211" y="543"/>
                  </a:cubicBezTo>
                  <a:cubicBezTo>
                    <a:pt x="1232" y="531"/>
                    <a:pt x="1253" y="519"/>
                    <a:pt x="1274" y="506"/>
                  </a:cubicBezTo>
                  <a:cubicBezTo>
                    <a:pt x="1230" y="402"/>
                    <a:pt x="1230" y="402"/>
                    <a:pt x="1230" y="402"/>
                  </a:cubicBezTo>
                  <a:cubicBezTo>
                    <a:pt x="1207" y="408"/>
                    <a:pt x="1183" y="414"/>
                    <a:pt x="1160" y="420"/>
                  </a:cubicBezTo>
                  <a:cubicBezTo>
                    <a:pt x="1126" y="429"/>
                    <a:pt x="1091" y="418"/>
                    <a:pt x="1070" y="390"/>
                  </a:cubicBezTo>
                  <a:cubicBezTo>
                    <a:pt x="1045" y="359"/>
                    <a:pt x="1017" y="331"/>
                    <a:pt x="986" y="306"/>
                  </a:cubicBezTo>
                  <a:cubicBezTo>
                    <a:pt x="958" y="285"/>
                    <a:pt x="947" y="250"/>
                    <a:pt x="956" y="216"/>
                  </a:cubicBezTo>
                  <a:cubicBezTo>
                    <a:pt x="962" y="193"/>
                    <a:pt x="968" y="169"/>
                    <a:pt x="974" y="146"/>
                  </a:cubicBezTo>
                  <a:cubicBezTo>
                    <a:pt x="870" y="102"/>
                    <a:pt x="870" y="102"/>
                    <a:pt x="870" y="102"/>
                  </a:cubicBezTo>
                  <a:cubicBezTo>
                    <a:pt x="857" y="123"/>
                    <a:pt x="845" y="144"/>
                    <a:pt x="833" y="165"/>
                  </a:cubicBezTo>
                  <a:cubicBezTo>
                    <a:pt x="815" y="195"/>
                    <a:pt x="782" y="212"/>
                    <a:pt x="748" y="208"/>
                  </a:cubicBezTo>
                  <a:cubicBezTo>
                    <a:pt x="708" y="203"/>
                    <a:pt x="668" y="203"/>
                    <a:pt x="629" y="208"/>
                  </a:cubicBezTo>
                  <a:cubicBezTo>
                    <a:pt x="595" y="212"/>
                    <a:pt x="561" y="195"/>
                    <a:pt x="544" y="165"/>
                  </a:cubicBezTo>
                  <a:cubicBezTo>
                    <a:pt x="532" y="144"/>
                    <a:pt x="519" y="123"/>
                    <a:pt x="507" y="102"/>
                  </a:cubicBezTo>
                  <a:cubicBezTo>
                    <a:pt x="403" y="146"/>
                    <a:pt x="403" y="146"/>
                    <a:pt x="403" y="146"/>
                  </a:cubicBezTo>
                  <a:cubicBezTo>
                    <a:pt x="409" y="169"/>
                    <a:pt x="415" y="193"/>
                    <a:pt x="421" y="216"/>
                  </a:cubicBezTo>
                  <a:cubicBezTo>
                    <a:pt x="430" y="250"/>
                    <a:pt x="418" y="285"/>
                    <a:pt x="391" y="306"/>
                  </a:cubicBezTo>
                  <a:cubicBezTo>
                    <a:pt x="360" y="331"/>
                    <a:pt x="332" y="359"/>
                    <a:pt x="307" y="390"/>
                  </a:cubicBezTo>
                  <a:cubicBezTo>
                    <a:pt x="286" y="418"/>
                    <a:pt x="251" y="429"/>
                    <a:pt x="217" y="420"/>
                  </a:cubicBezTo>
                  <a:cubicBezTo>
                    <a:pt x="193" y="414"/>
                    <a:pt x="170" y="408"/>
                    <a:pt x="146" y="402"/>
                  </a:cubicBezTo>
                  <a:cubicBezTo>
                    <a:pt x="103" y="506"/>
                    <a:pt x="103" y="506"/>
                    <a:pt x="103" y="506"/>
                  </a:cubicBezTo>
                  <a:cubicBezTo>
                    <a:pt x="124" y="519"/>
                    <a:pt x="145" y="531"/>
                    <a:pt x="166" y="543"/>
                  </a:cubicBezTo>
                  <a:cubicBezTo>
                    <a:pt x="196" y="561"/>
                    <a:pt x="213" y="594"/>
                    <a:pt x="209" y="628"/>
                  </a:cubicBezTo>
                  <a:cubicBezTo>
                    <a:pt x="204" y="668"/>
                    <a:pt x="204" y="708"/>
                    <a:pt x="209" y="747"/>
                  </a:cubicBezTo>
                  <a:cubicBezTo>
                    <a:pt x="213" y="781"/>
                    <a:pt x="196" y="815"/>
                    <a:pt x="166" y="832"/>
                  </a:cubicBezTo>
                  <a:cubicBezTo>
                    <a:pt x="145" y="844"/>
                    <a:pt x="124" y="856"/>
                    <a:pt x="103" y="869"/>
                  </a:cubicBezTo>
                  <a:cubicBezTo>
                    <a:pt x="146" y="973"/>
                    <a:pt x="146" y="973"/>
                    <a:pt x="146" y="973"/>
                  </a:cubicBezTo>
                  <a:cubicBezTo>
                    <a:pt x="170" y="968"/>
                    <a:pt x="193" y="961"/>
                    <a:pt x="217" y="955"/>
                  </a:cubicBezTo>
                  <a:cubicBezTo>
                    <a:pt x="251" y="946"/>
                    <a:pt x="286" y="958"/>
                    <a:pt x="307" y="985"/>
                  </a:cubicBezTo>
                  <a:cubicBezTo>
                    <a:pt x="332" y="1016"/>
                    <a:pt x="360" y="1044"/>
                    <a:pt x="391" y="1069"/>
                  </a:cubicBezTo>
                  <a:cubicBezTo>
                    <a:pt x="418" y="1090"/>
                    <a:pt x="430" y="1125"/>
                    <a:pt x="421" y="1159"/>
                  </a:cubicBezTo>
                  <a:cubicBezTo>
                    <a:pt x="415" y="1183"/>
                    <a:pt x="409" y="1206"/>
                    <a:pt x="403" y="1230"/>
                  </a:cubicBezTo>
                  <a:close/>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25" name="Google Shape;325;p29"/>
            <p:cNvSpPr/>
            <p:nvPr/>
          </p:nvSpPr>
          <p:spPr>
            <a:xfrm>
              <a:off x="3762375" y="11879263"/>
              <a:ext cx="2255837" cy="2120900"/>
            </a:xfrm>
            <a:custGeom>
              <a:avLst/>
              <a:gdLst/>
              <a:ahLst/>
              <a:cxnLst/>
              <a:rect l="l" t="t" r="r" b="b"/>
              <a:pathLst>
                <a:path w="709" h="667" extrusionOk="0">
                  <a:moveTo>
                    <a:pt x="354" y="667"/>
                  </a:moveTo>
                  <a:cubicBezTo>
                    <a:pt x="314" y="667"/>
                    <a:pt x="273" y="659"/>
                    <a:pt x="235" y="643"/>
                  </a:cubicBezTo>
                  <a:cubicBezTo>
                    <a:pt x="158" y="611"/>
                    <a:pt x="98" y="551"/>
                    <a:pt x="66" y="474"/>
                  </a:cubicBezTo>
                  <a:cubicBezTo>
                    <a:pt x="0" y="315"/>
                    <a:pt x="76" y="132"/>
                    <a:pt x="235" y="66"/>
                  </a:cubicBezTo>
                  <a:cubicBezTo>
                    <a:pt x="394" y="0"/>
                    <a:pt x="577" y="76"/>
                    <a:pt x="643" y="235"/>
                  </a:cubicBezTo>
                  <a:cubicBezTo>
                    <a:pt x="643" y="235"/>
                    <a:pt x="643" y="235"/>
                    <a:pt x="643" y="235"/>
                  </a:cubicBezTo>
                  <a:cubicBezTo>
                    <a:pt x="709" y="394"/>
                    <a:pt x="633" y="577"/>
                    <a:pt x="474" y="643"/>
                  </a:cubicBezTo>
                  <a:cubicBezTo>
                    <a:pt x="435" y="659"/>
                    <a:pt x="395" y="667"/>
                    <a:pt x="354" y="667"/>
                  </a:cubicBezTo>
                  <a:close/>
                  <a:moveTo>
                    <a:pt x="354" y="134"/>
                  </a:moveTo>
                  <a:cubicBezTo>
                    <a:pt x="326" y="134"/>
                    <a:pt x="297" y="139"/>
                    <a:pt x="270" y="151"/>
                  </a:cubicBezTo>
                  <a:cubicBezTo>
                    <a:pt x="157" y="197"/>
                    <a:pt x="104" y="327"/>
                    <a:pt x="150" y="439"/>
                  </a:cubicBezTo>
                  <a:cubicBezTo>
                    <a:pt x="173" y="494"/>
                    <a:pt x="215" y="536"/>
                    <a:pt x="270" y="559"/>
                  </a:cubicBezTo>
                  <a:cubicBezTo>
                    <a:pt x="324" y="581"/>
                    <a:pt x="384" y="581"/>
                    <a:pt x="439" y="559"/>
                  </a:cubicBezTo>
                  <a:cubicBezTo>
                    <a:pt x="551" y="512"/>
                    <a:pt x="605" y="383"/>
                    <a:pt x="558" y="270"/>
                  </a:cubicBezTo>
                  <a:cubicBezTo>
                    <a:pt x="523" y="185"/>
                    <a:pt x="441" y="134"/>
                    <a:pt x="354" y="134"/>
                  </a:cubicBezTo>
                  <a:close/>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26" name="Google Shape;326;p29"/>
            <p:cNvSpPr/>
            <p:nvPr/>
          </p:nvSpPr>
          <p:spPr>
            <a:xfrm>
              <a:off x="5934075" y="8651875"/>
              <a:ext cx="3311525" cy="3309938"/>
            </a:xfrm>
            <a:custGeom>
              <a:avLst/>
              <a:gdLst/>
              <a:ahLst/>
              <a:cxnLst/>
              <a:rect l="l" t="t" r="r" b="b"/>
              <a:pathLst>
                <a:path w="1041" h="1041" extrusionOk="0">
                  <a:moveTo>
                    <a:pt x="565" y="1041"/>
                  </a:moveTo>
                  <a:cubicBezTo>
                    <a:pt x="476" y="1041"/>
                    <a:pt x="476" y="1041"/>
                    <a:pt x="476" y="1041"/>
                  </a:cubicBezTo>
                  <a:cubicBezTo>
                    <a:pt x="440" y="1041"/>
                    <a:pt x="409" y="1014"/>
                    <a:pt x="404" y="979"/>
                  </a:cubicBezTo>
                  <a:cubicBezTo>
                    <a:pt x="402" y="963"/>
                    <a:pt x="399" y="947"/>
                    <a:pt x="397" y="930"/>
                  </a:cubicBezTo>
                  <a:cubicBezTo>
                    <a:pt x="370" y="922"/>
                    <a:pt x="343" y="911"/>
                    <a:pt x="318" y="898"/>
                  </a:cubicBezTo>
                  <a:cubicBezTo>
                    <a:pt x="305" y="907"/>
                    <a:pt x="292" y="917"/>
                    <a:pt x="279" y="927"/>
                  </a:cubicBezTo>
                  <a:cubicBezTo>
                    <a:pt x="250" y="948"/>
                    <a:pt x="210" y="945"/>
                    <a:pt x="184" y="920"/>
                  </a:cubicBezTo>
                  <a:cubicBezTo>
                    <a:pt x="121" y="857"/>
                    <a:pt x="121" y="857"/>
                    <a:pt x="121" y="857"/>
                  </a:cubicBezTo>
                  <a:cubicBezTo>
                    <a:pt x="96" y="831"/>
                    <a:pt x="93" y="791"/>
                    <a:pt x="114" y="762"/>
                  </a:cubicBezTo>
                  <a:cubicBezTo>
                    <a:pt x="124" y="749"/>
                    <a:pt x="133" y="736"/>
                    <a:pt x="143" y="723"/>
                  </a:cubicBezTo>
                  <a:cubicBezTo>
                    <a:pt x="130" y="698"/>
                    <a:pt x="119" y="671"/>
                    <a:pt x="111" y="644"/>
                  </a:cubicBezTo>
                  <a:cubicBezTo>
                    <a:pt x="94" y="642"/>
                    <a:pt x="78" y="639"/>
                    <a:pt x="62" y="637"/>
                  </a:cubicBezTo>
                  <a:cubicBezTo>
                    <a:pt x="27" y="632"/>
                    <a:pt x="0" y="601"/>
                    <a:pt x="0" y="565"/>
                  </a:cubicBezTo>
                  <a:cubicBezTo>
                    <a:pt x="0" y="476"/>
                    <a:pt x="0" y="476"/>
                    <a:pt x="0" y="476"/>
                  </a:cubicBezTo>
                  <a:cubicBezTo>
                    <a:pt x="0" y="440"/>
                    <a:pt x="27" y="409"/>
                    <a:pt x="62" y="404"/>
                  </a:cubicBezTo>
                  <a:cubicBezTo>
                    <a:pt x="78" y="401"/>
                    <a:pt x="94" y="399"/>
                    <a:pt x="111" y="397"/>
                  </a:cubicBezTo>
                  <a:cubicBezTo>
                    <a:pt x="119" y="369"/>
                    <a:pt x="130" y="343"/>
                    <a:pt x="143" y="318"/>
                  </a:cubicBezTo>
                  <a:cubicBezTo>
                    <a:pt x="133" y="305"/>
                    <a:pt x="124" y="291"/>
                    <a:pt x="114" y="279"/>
                  </a:cubicBezTo>
                  <a:cubicBezTo>
                    <a:pt x="93" y="250"/>
                    <a:pt x="96" y="209"/>
                    <a:pt x="121" y="184"/>
                  </a:cubicBezTo>
                  <a:cubicBezTo>
                    <a:pt x="184" y="121"/>
                    <a:pt x="184" y="121"/>
                    <a:pt x="184" y="121"/>
                  </a:cubicBezTo>
                  <a:cubicBezTo>
                    <a:pt x="210" y="96"/>
                    <a:pt x="250" y="92"/>
                    <a:pt x="279" y="114"/>
                  </a:cubicBezTo>
                  <a:cubicBezTo>
                    <a:pt x="292" y="123"/>
                    <a:pt x="305" y="133"/>
                    <a:pt x="318" y="143"/>
                  </a:cubicBezTo>
                  <a:cubicBezTo>
                    <a:pt x="343" y="129"/>
                    <a:pt x="370" y="118"/>
                    <a:pt x="397" y="110"/>
                  </a:cubicBezTo>
                  <a:cubicBezTo>
                    <a:pt x="399" y="94"/>
                    <a:pt x="402" y="78"/>
                    <a:pt x="404" y="62"/>
                  </a:cubicBezTo>
                  <a:cubicBezTo>
                    <a:pt x="409" y="27"/>
                    <a:pt x="440" y="0"/>
                    <a:pt x="476" y="0"/>
                  </a:cubicBezTo>
                  <a:cubicBezTo>
                    <a:pt x="565" y="0"/>
                    <a:pt x="565" y="0"/>
                    <a:pt x="565" y="0"/>
                  </a:cubicBezTo>
                  <a:cubicBezTo>
                    <a:pt x="601" y="0"/>
                    <a:pt x="632" y="27"/>
                    <a:pt x="637" y="62"/>
                  </a:cubicBezTo>
                  <a:cubicBezTo>
                    <a:pt x="640" y="78"/>
                    <a:pt x="642" y="94"/>
                    <a:pt x="644" y="110"/>
                  </a:cubicBezTo>
                  <a:cubicBezTo>
                    <a:pt x="672" y="118"/>
                    <a:pt x="698" y="129"/>
                    <a:pt x="723" y="143"/>
                  </a:cubicBezTo>
                  <a:cubicBezTo>
                    <a:pt x="736" y="133"/>
                    <a:pt x="750" y="123"/>
                    <a:pt x="762" y="114"/>
                  </a:cubicBezTo>
                  <a:cubicBezTo>
                    <a:pt x="791" y="92"/>
                    <a:pt x="832" y="96"/>
                    <a:pt x="857" y="121"/>
                  </a:cubicBezTo>
                  <a:cubicBezTo>
                    <a:pt x="920" y="184"/>
                    <a:pt x="920" y="184"/>
                    <a:pt x="920" y="184"/>
                  </a:cubicBezTo>
                  <a:cubicBezTo>
                    <a:pt x="945" y="209"/>
                    <a:pt x="949" y="250"/>
                    <a:pt x="927" y="278"/>
                  </a:cubicBezTo>
                  <a:cubicBezTo>
                    <a:pt x="918" y="291"/>
                    <a:pt x="908" y="305"/>
                    <a:pt x="898" y="318"/>
                  </a:cubicBezTo>
                  <a:cubicBezTo>
                    <a:pt x="912" y="343"/>
                    <a:pt x="923" y="369"/>
                    <a:pt x="931" y="397"/>
                  </a:cubicBezTo>
                  <a:cubicBezTo>
                    <a:pt x="947" y="399"/>
                    <a:pt x="963" y="401"/>
                    <a:pt x="979" y="404"/>
                  </a:cubicBezTo>
                  <a:cubicBezTo>
                    <a:pt x="1014" y="409"/>
                    <a:pt x="1041" y="440"/>
                    <a:pt x="1041" y="476"/>
                  </a:cubicBezTo>
                  <a:cubicBezTo>
                    <a:pt x="1041" y="565"/>
                    <a:pt x="1041" y="565"/>
                    <a:pt x="1041" y="565"/>
                  </a:cubicBezTo>
                  <a:cubicBezTo>
                    <a:pt x="1041" y="601"/>
                    <a:pt x="1014" y="632"/>
                    <a:pt x="979" y="637"/>
                  </a:cubicBezTo>
                  <a:cubicBezTo>
                    <a:pt x="963" y="639"/>
                    <a:pt x="947" y="642"/>
                    <a:pt x="931" y="644"/>
                  </a:cubicBezTo>
                  <a:cubicBezTo>
                    <a:pt x="923" y="671"/>
                    <a:pt x="911" y="698"/>
                    <a:pt x="898" y="723"/>
                  </a:cubicBezTo>
                  <a:cubicBezTo>
                    <a:pt x="908" y="736"/>
                    <a:pt x="918" y="749"/>
                    <a:pt x="927" y="762"/>
                  </a:cubicBezTo>
                  <a:cubicBezTo>
                    <a:pt x="949" y="791"/>
                    <a:pt x="945" y="831"/>
                    <a:pt x="920" y="857"/>
                  </a:cubicBezTo>
                  <a:cubicBezTo>
                    <a:pt x="857" y="920"/>
                    <a:pt x="857" y="920"/>
                    <a:pt x="857" y="920"/>
                  </a:cubicBezTo>
                  <a:cubicBezTo>
                    <a:pt x="832" y="945"/>
                    <a:pt x="791" y="948"/>
                    <a:pt x="762" y="927"/>
                  </a:cubicBezTo>
                  <a:cubicBezTo>
                    <a:pt x="750" y="917"/>
                    <a:pt x="736" y="907"/>
                    <a:pt x="723" y="898"/>
                  </a:cubicBezTo>
                  <a:cubicBezTo>
                    <a:pt x="698" y="911"/>
                    <a:pt x="672" y="922"/>
                    <a:pt x="644" y="930"/>
                  </a:cubicBezTo>
                  <a:cubicBezTo>
                    <a:pt x="642" y="947"/>
                    <a:pt x="640" y="963"/>
                    <a:pt x="637" y="979"/>
                  </a:cubicBezTo>
                  <a:cubicBezTo>
                    <a:pt x="632" y="1014"/>
                    <a:pt x="601" y="1041"/>
                    <a:pt x="565" y="1041"/>
                  </a:cubicBezTo>
                  <a:close/>
                  <a:moveTo>
                    <a:pt x="488" y="954"/>
                  </a:moveTo>
                  <a:cubicBezTo>
                    <a:pt x="553" y="954"/>
                    <a:pt x="553" y="954"/>
                    <a:pt x="553" y="954"/>
                  </a:cubicBezTo>
                  <a:cubicBezTo>
                    <a:pt x="555" y="939"/>
                    <a:pt x="557" y="924"/>
                    <a:pt x="559" y="910"/>
                  </a:cubicBezTo>
                  <a:cubicBezTo>
                    <a:pt x="563" y="881"/>
                    <a:pt x="583" y="857"/>
                    <a:pt x="612" y="849"/>
                  </a:cubicBezTo>
                  <a:cubicBezTo>
                    <a:pt x="639" y="842"/>
                    <a:pt x="665" y="831"/>
                    <a:pt x="689" y="817"/>
                  </a:cubicBezTo>
                  <a:cubicBezTo>
                    <a:pt x="714" y="803"/>
                    <a:pt x="746" y="805"/>
                    <a:pt x="769" y="823"/>
                  </a:cubicBezTo>
                  <a:cubicBezTo>
                    <a:pt x="781" y="832"/>
                    <a:pt x="793" y="841"/>
                    <a:pt x="804" y="849"/>
                  </a:cubicBezTo>
                  <a:cubicBezTo>
                    <a:pt x="850" y="804"/>
                    <a:pt x="850" y="804"/>
                    <a:pt x="850" y="804"/>
                  </a:cubicBezTo>
                  <a:cubicBezTo>
                    <a:pt x="841" y="792"/>
                    <a:pt x="832" y="780"/>
                    <a:pt x="823" y="769"/>
                  </a:cubicBezTo>
                  <a:cubicBezTo>
                    <a:pt x="805" y="745"/>
                    <a:pt x="803" y="714"/>
                    <a:pt x="817" y="688"/>
                  </a:cubicBezTo>
                  <a:cubicBezTo>
                    <a:pt x="831" y="664"/>
                    <a:pt x="842" y="638"/>
                    <a:pt x="850" y="611"/>
                  </a:cubicBezTo>
                  <a:cubicBezTo>
                    <a:pt x="857" y="583"/>
                    <a:pt x="881" y="562"/>
                    <a:pt x="910" y="559"/>
                  </a:cubicBezTo>
                  <a:cubicBezTo>
                    <a:pt x="925" y="557"/>
                    <a:pt x="940" y="555"/>
                    <a:pt x="954" y="553"/>
                  </a:cubicBezTo>
                  <a:cubicBezTo>
                    <a:pt x="954" y="488"/>
                    <a:pt x="954" y="488"/>
                    <a:pt x="954" y="488"/>
                  </a:cubicBezTo>
                  <a:cubicBezTo>
                    <a:pt x="940" y="486"/>
                    <a:pt x="925" y="484"/>
                    <a:pt x="910" y="482"/>
                  </a:cubicBezTo>
                  <a:cubicBezTo>
                    <a:pt x="881" y="478"/>
                    <a:pt x="857" y="458"/>
                    <a:pt x="850" y="429"/>
                  </a:cubicBezTo>
                  <a:cubicBezTo>
                    <a:pt x="842" y="402"/>
                    <a:pt x="831" y="376"/>
                    <a:pt x="817" y="352"/>
                  </a:cubicBezTo>
                  <a:cubicBezTo>
                    <a:pt x="803" y="327"/>
                    <a:pt x="805" y="295"/>
                    <a:pt x="823" y="272"/>
                  </a:cubicBezTo>
                  <a:cubicBezTo>
                    <a:pt x="832" y="260"/>
                    <a:pt x="841" y="248"/>
                    <a:pt x="850" y="237"/>
                  </a:cubicBezTo>
                  <a:cubicBezTo>
                    <a:pt x="804" y="191"/>
                    <a:pt x="804" y="191"/>
                    <a:pt x="804" y="191"/>
                  </a:cubicBezTo>
                  <a:cubicBezTo>
                    <a:pt x="793" y="200"/>
                    <a:pt x="781" y="209"/>
                    <a:pt x="769" y="218"/>
                  </a:cubicBezTo>
                  <a:cubicBezTo>
                    <a:pt x="746" y="236"/>
                    <a:pt x="714" y="238"/>
                    <a:pt x="689" y="224"/>
                  </a:cubicBezTo>
                  <a:cubicBezTo>
                    <a:pt x="665" y="210"/>
                    <a:pt x="639" y="199"/>
                    <a:pt x="612" y="191"/>
                  </a:cubicBezTo>
                  <a:cubicBezTo>
                    <a:pt x="583" y="184"/>
                    <a:pt x="563" y="160"/>
                    <a:pt x="559" y="131"/>
                  </a:cubicBezTo>
                  <a:cubicBezTo>
                    <a:pt x="557" y="116"/>
                    <a:pt x="555" y="101"/>
                    <a:pt x="553" y="87"/>
                  </a:cubicBezTo>
                  <a:cubicBezTo>
                    <a:pt x="488" y="87"/>
                    <a:pt x="488" y="87"/>
                    <a:pt x="488" y="87"/>
                  </a:cubicBezTo>
                  <a:cubicBezTo>
                    <a:pt x="486" y="101"/>
                    <a:pt x="484" y="116"/>
                    <a:pt x="482" y="131"/>
                  </a:cubicBezTo>
                  <a:cubicBezTo>
                    <a:pt x="479" y="160"/>
                    <a:pt x="458" y="184"/>
                    <a:pt x="430" y="191"/>
                  </a:cubicBezTo>
                  <a:cubicBezTo>
                    <a:pt x="403" y="199"/>
                    <a:pt x="377" y="210"/>
                    <a:pt x="353" y="224"/>
                  </a:cubicBezTo>
                  <a:cubicBezTo>
                    <a:pt x="327" y="238"/>
                    <a:pt x="296" y="236"/>
                    <a:pt x="272" y="218"/>
                  </a:cubicBezTo>
                  <a:cubicBezTo>
                    <a:pt x="261" y="209"/>
                    <a:pt x="249" y="200"/>
                    <a:pt x="237" y="191"/>
                  </a:cubicBezTo>
                  <a:cubicBezTo>
                    <a:pt x="192" y="237"/>
                    <a:pt x="192" y="237"/>
                    <a:pt x="192" y="237"/>
                  </a:cubicBezTo>
                  <a:cubicBezTo>
                    <a:pt x="200" y="248"/>
                    <a:pt x="209" y="260"/>
                    <a:pt x="218" y="272"/>
                  </a:cubicBezTo>
                  <a:cubicBezTo>
                    <a:pt x="236" y="295"/>
                    <a:pt x="238" y="327"/>
                    <a:pt x="224" y="352"/>
                  </a:cubicBezTo>
                  <a:cubicBezTo>
                    <a:pt x="210" y="376"/>
                    <a:pt x="199" y="402"/>
                    <a:pt x="192" y="429"/>
                  </a:cubicBezTo>
                  <a:cubicBezTo>
                    <a:pt x="184" y="458"/>
                    <a:pt x="160" y="478"/>
                    <a:pt x="131" y="482"/>
                  </a:cubicBezTo>
                  <a:cubicBezTo>
                    <a:pt x="117" y="484"/>
                    <a:pt x="102" y="486"/>
                    <a:pt x="87" y="488"/>
                  </a:cubicBezTo>
                  <a:cubicBezTo>
                    <a:pt x="87" y="553"/>
                    <a:pt x="87" y="553"/>
                    <a:pt x="87" y="553"/>
                  </a:cubicBezTo>
                  <a:cubicBezTo>
                    <a:pt x="102" y="555"/>
                    <a:pt x="117" y="557"/>
                    <a:pt x="131" y="559"/>
                  </a:cubicBezTo>
                  <a:cubicBezTo>
                    <a:pt x="160" y="562"/>
                    <a:pt x="184" y="583"/>
                    <a:pt x="192" y="611"/>
                  </a:cubicBezTo>
                  <a:cubicBezTo>
                    <a:pt x="199" y="638"/>
                    <a:pt x="210" y="664"/>
                    <a:pt x="224" y="688"/>
                  </a:cubicBezTo>
                  <a:cubicBezTo>
                    <a:pt x="238" y="714"/>
                    <a:pt x="236" y="745"/>
                    <a:pt x="218" y="769"/>
                  </a:cubicBezTo>
                  <a:cubicBezTo>
                    <a:pt x="209" y="780"/>
                    <a:pt x="200" y="792"/>
                    <a:pt x="192" y="804"/>
                  </a:cubicBezTo>
                  <a:cubicBezTo>
                    <a:pt x="237" y="849"/>
                    <a:pt x="237" y="849"/>
                    <a:pt x="237" y="849"/>
                  </a:cubicBezTo>
                  <a:cubicBezTo>
                    <a:pt x="249" y="841"/>
                    <a:pt x="261" y="832"/>
                    <a:pt x="272" y="823"/>
                  </a:cubicBezTo>
                  <a:cubicBezTo>
                    <a:pt x="296" y="805"/>
                    <a:pt x="327" y="803"/>
                    <a:pt x="353" y="817"/>
                  </a:cubicBezTo>
                  <a:cubicBezTo>
                    <a:pt x="377" y="831"/>
                    <a:pt x="403" y="842"/>
                    <a:pt x="430" y="849"/>
                  </a:cubicBezTo>
                  <a:cubicBezTo>
                    <a:pt x="458" y="857"/>
                    <a:pt x="479" y="881"/>
                    <a:pt x="482" y="910"/>
                  </a:cubicBezTo>
                  <a:cubicBezTo>
                    <a:pt x="484" y="924"/>
                    <a:pt x="486" y="939"/>
                    <a:pt x="488" y="954"/>
                  </a:cubicBezTo>
                  <a:close/>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27" name="Google Shape;327;p29"/>
            <p:cNvSpPr/>
            <p:nvPr/>
          </p:nvSpPr>
          <p:spPr>
            <a:xfrm>
              <a:off x="7000875" y="9717088"/>
              <a:ext cx="1179512" cy="1179513"/>
            </a:xfrm>
            <a:custGeom>
              <a:avLst/>
              <a:gdLst/>
              <a:ahLst/>
              <a:cxnLst/>
              <a:rect l="l" t="t" r="r" b="b"/>
              <a:pathLst>
                <a:path w="371" h="371" extrusionOk="0">
                  <a:moveTo>
                    <a:pt x="186" y="371"/>
                  </a:moveTo>
                  <a:cubicBezTo>
                    <a:pt x="83" y="371"/>
                    <a:pt x="0" y="288"/>
                    <a:pt x="0" y="185"/>
                  </a:cubicBezTo>
                  <a:cubicBezTo>
                    <a:pt x="0" y="83"/>
                    <a:pt x="83" y="0"/>
                    <a:pt x="186" y="0"/>
                  </a:cubicBezTo>
                  <a:cubicBezTo>
                    <a:pt x="288" y="0"/>
                    <a:pt x="371" y="83"/>
                    <a:pt x="371" y="185"/>
                  </a:cubicBezTo>
                  <a:cubicBezTo>
                    <a:pt x="371" y="288"/>
                    <a:pt x="288" y="371"/>
                    <a:pt x="186" y="371"/>
                  </a:cubicBezTo>
                  <a:close/>
                  <a:moveTo>
                    <a:pt x="186" y="82"/>
                  </a:moveTo>
                  <a:cubicBezTo>
                    <a:pt x="129" y="82"/>
                    <a:pt x="83" y="128"/>
                    <a:pt x="83" y="185"/>
                  </a:cubicBezTo>
                  <a:cubicBezTo>
                    <a:pt x="83" y="242"/>
                    <a:pt x="129" y="288"/>
                    <a:pt x="186" y="288"/>
                  </a:cubicBezTo>
                  <a:cubicBezTo>
                    <a:pt x="243" y="288"/>
                    <a:pt x="289" y="242"/>
                    <a:pt x="289" y="185"/>
                  </a:cubicBezTo>
                  <a:cubicBezTo>
                    <a:pt x="289" y="128"/>
                    <a:pt x="243" y="82"/>
                    <a:pt x="186" y="82"/>
                  </a:cubicBezTo>
                  <a:close/>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grpSp>
      <p:grpSp>
        <p:nvGrpSpPr>
          <p:cNvPr id="328" name="Google Shape;328;p29"/>
          <p:cNvGrpSpPr/>
          <p:nvPr/>
        </p:nvGrpSpPr>
        <p:grpSpPr>
          <a:xfrm>
            <a:off x="5667576" y="3420516"/>
            <a:ext cx="783593" cy="825101"/>
            <a:chOff x="5995988" y="2712903"/>
            <a:chExt cx="2457450" cy="2587625"/>
          </a:xfrm>
        </p:grpSpPr>
        <p:sp>
          <p:nvSpPr>
            <p:cNvPr id="329" name="Google Shape;329;p29"/>
            <p:cNvSpPr/>
            <p:nvPr/>
          </p:nvSpPr>
          <p:spPr>
            <a:xfrm>
              <a:off x="5995988" y="2712903"/>
              <a:ext cx="2457450" cy="2587625"/>
            </a:xfrm>
            <a:custGeom>
              <a:avLst/>
              <a:gdLst/>
              <a:ahLst/>
              <a:cxnLst/>
              <a:rect l="l" t="t" r="r" b="b"/>
              <a:pathLst>
                <a:path w="771" h="812" extrusionOk="0">
                  <a:moveTo>
                    <a:pt x="707" y="219"/>
                  </a:moveTo>
                  <a:cubicBezTo>
                    <a:pt x="736" y="265"/>
                    <a:pt x="754" y="315"/>
                    <a:pt x="760" y="369"/>
                  </a:cubicBezTo>
                  <a:cubicBezTo>
                    <a:pt x="771" y="467"/>
                    <a:pt x="746" y="557"/>
                    <a:pt x="685" y="634"/>
                  </a:cubicBezTo>
                  <a:cubicBezTo>
                    <a:pt x="561" y="789"/>
                    <a:pt x="347" y="812"/>
                    <a:pt x="197" y="707"/>
                  </a:cubicBezTo>
                  <a:cubicBezTo>
                    <a:pt x="31" y="591"/>
                    <a:pt x="0" y="374"/>
                    <a:pt x="97" y="220"/>
                  </a:cubicBezTo>
                  <a:cubicBezTo>
                    <a:pt x="203" y="52"/>
                    <a:pt x="424" y="0"/>
                    <a:pt x="594" y="106"/>
                  </a:cubicBezTo>
                  <a:cubicBezTo>
                    <a:pt x="580" y="120"/>
                    <a:pt x="566" y="134"/>
                    <a:pt x="552" y="147"/>
                  </a:cubicBezTo>
                  <a:cubicBezTo>
                    <a:pt x="538" y="141"/>
                    <a:pt x="523" y="134"/>
                    <a:pt x="509" y="128"/>
                  </a:cubicBezTo>
                  <a:cubicBezTo>
                    <a:pt x="491" y="121"/>
                    <a:pt x="473" y="116"/>
                    <a:pt x="454" y="113"/>
                  </a:cubicBezTo>
                  <a:cubicBezTo>
                    <a:pt x="427" y="108"/>
                    <a:pt x="399" y="107"/>
                    <a:pt x="372" y="110"/>
                  </a:cubicBezTo>
                  <a:cubicBezTo>
                    <a:pt x="325" y="115"/>
                    <a:pt x="281" y="130"/>
                    <a:pt x="241" y="155"/>
                  </a:cubicBezTo>
                  <a:cubicBezTo>
                    <a:pt x="203" y="179"/>
                    <a:pt x="171" y="211"/>
                    <a:pt x="147" y="249"/>
                  </a:cubicBezTo>
                  <a:cubicBezTo>
                    <a:pt x="134" y="270"/>
                    <a:pt x="123" y="293"/>
                    <a:pt x="115" y="317"/>
                  </a:cubicBezTo>
                  <a:cubicBezTo>
                    <a:pt x="110" y="333"/>
                    <a:pt x="106" y="350"/>
                    <a:pt x="103" y="366"/>
                  </a:cubicBezTo>
                  <a:cubicBezTo>
                    <a:pt x="99" y="394"/>
                    <a:pt x="99" y="422"/>
                    <a:pt x="102" y="450"/>
                  </a:cubicBezTo>
                  <a:cubicBezTo>
                    <a:pt x="105" y="477"/>
                    <a:pt x="113" y="503"/>
                    <a:pt x="124" y="528"/>
                  </a:cubicBezTo>
                  <a:cubicBezTo>
                    <a:pt x="143" y="574"/>
                    <a:pt x="171" y="612"/>
                    <a:pt x="209" y="643"/>
                  </a:cubicBezTo>
                  <a:cubicBezTo>
                    <a:pt x="235" y="665"/>
                    <a:pt x="263" y="682"/>
                    <a:pt x="295" y="694"/>
                  </a:cubicBezTo>
                  <a:cubicBezTo>
                    <a:pt x="315" y="701"/>
                    <a:pt x="336" y="707"/>
                    <a:pt x="357" y="710"/>
                  </a:cubicBezTo>
                  <a:cubicBezTo>
                    <a:pt x="384" y="714"/>
                    <a:pt x="412" y="715"/>
                    <a:pt x="439" y="711"/>
                  </a:cubicBezTo>
                  <a:cubicBezTo>
                    <a:pt x="464" y="708"/>
                    <a:pt x="488" y="702"/>
                    <a:pt x="512" y="693"/>
                  </a:cubicBezTo>
                  <a:cubicBezTo>
                    <a:pt x="538" y="683"/>
                    <a:pt x="563" y="669"/>
                    <a:pt x="585" y="652"/>
                  </a:cubicBezTo>
                  <a:cubicBezTo>
                    <a:pt x="607" y="635"/>
                    <a:pt x="627" y="615"/>
                    <a:pt x="644" y="592"/>
                  </a:cubicBezTo>
                  <a:cubicBezTo>
                    <a:pt x="657" y="575"/>
                    <a:pt x="668" y="556"/>
                    <a:pt x="677" y="536"/>
                  </a:cubicBezTo>
                  <a:cubicBezTo>
                    <a:pt x="686" y="519"/>
                    <a:pt x="692" y="501"/>
                    <a:pt x="696" y="482"/>
                  </a:cubicBezTo>
                  <a:cubicBezTo>
                    <a:pt x="700" y="465"/>
                    <a:pt x="703" y="449"/>
                    <a:pt x="704" y="432"/>
                  </a:cubicBezTo>
                  <a:cubicBezTo>
                    <a:pt x="704" y="413"/>
                    <a:pt x="704" y="393"/>
                    <a:pt x="702" y="374"/>
                  </a:cubicBezTo>
                  <a:cubicBezTo>
                    <a:pt x="701" y="361"/>
                    <a:pt x="698" y="347"/>
                    <a:pt x="695" y="334"/>
                  </a:cubicBezTo>
                  <a:cubicBezTo>
                    <a:pt x="689" y="310"/>
                    <a:pt x="679" y="286"/>
                    <a:pt x="666" y="264"/>
                  </a:cubicBezTo>
                  <a:cubicBezTo>
                    <a:pt x="665" y="262"/>
                    <a:pt x="665" y="260"/>
                    <a:pt x="667" y="258"/>
                  </a:cubicBezTo>
                  <a:cubicBezTo>
                    <a:pt x="680" y="246"/>
                    <a:pt x="691" y="234"/>
                    <a:pt x="703" y="222"/>
                  </a:cubicBezTo>
                  <a:cubicBezTo>
                    <a:pt x="704" y="221"/>
                    <a:pt x="705" y="220"/>
                    <a:pt x="707" y="219"/>
                  </a:cubicBezTo>
                  <a:close/>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30" name="Google Shape;330;p29"/>
            <p:cNvSpPr/>
            <p:nvPr/>
          </p:nvSpPr>
          <p:spPr>
            <a:xfrm>
              <a:off x="6515101" y="3270116"/>
              <a:ext cx="1450975" cy="1435100"/>
            </a:xfrm>
            <a:custGeom>
              <a:avLst/>
              <a:gdLst/>
              <a:ahLst/>
              <a:cxnLst/>
              <a:rect l="l" t="t" r="r" b="b"/>
              <a:pathLst>
                <a:path w="455" h="450" extrusionOk="0">
                  <a:moveTo>
                    <a:pt x="350" y="54"/>
                  </a:moveTo>
                  <a:cubicBezTo>
                    <a:pt x="337" y="67"/>
                    <a:pt x="324" y="80"/>
                    <a:pt x="311" y="93"/>
                  </a:cubicBezTo>
                  <a:cubicBezTo>
                    <a:pt x="310" y="94"/>
                    <a:pt x="307" y="95"/>
                    <a:pt x="305" y="94"/>
                  </a:cubicBezTo>
                  <a:cubicBezTo>
                    <a:pt x="292" y="87"/>
                    <a:pt x="277" y="83"/>
                    <a:pt x="262" y="81"/>
                  </a:cubicBezTo>
                  <a:cubicBezTo>
                    <a:pt x="244" y="79"/>
                    <a:pt x="227" y="79"/>
                    <a:pt x="210" y="82"/>
                  </a:cubicBezTo>
                  <a:cubicBezTo>
                    <a:pt x="187" y="87"/>
                    <a:pt x="166" y="96"/>
                    <a:pt x="148" y="109"/>
                  </a:cubicBezTo>
                  <a:cubicBezTo>
                    <a:pt x="129" y="123"/>
                    <a:pt x="114" y="140"/>
                    <a:pt x="103" y="160"/>
                  </a:cubicBezTo>
                  <a:cubicBezTo>
                    <a:pt x="93" y="178"/>
                    <a:pt x="87" y="196"/>
                    <a:pt x="84" y="216"/>
                  </a:cubicBezTo>
                  <a:cubicBezTo>
                    <a:pt x="81" y="239"/>
                    <a:pt x="83" y="261"/>
                    <a:pt x="90" y="283"/>
                  </a:cubicBezTo>
                  <a:cubicBezTo>
                    <a:pt x="101" y="319"/>
                    <a:pt x="123" y="347"/>
                    <a:pt x="154" y="367"/>
                  </a:cubicBezTo>
                  <a:cubicBezTo>
                    <a:pt x="176" y="381"/>
                    <a:pt x="199" y="389"/>
                    <a:pt x="225" y="392"/>
                  </a:cubicBezTo>
                  <a:cubicBezTo>
                    <a:pt x="252" y="394"/>
                    <a:pt x="277" y="390"/>
                    <a:pt x="302" y="379"/>
                  </a:cubicBezTo>
                  <a:cubicBezTo>
                    <a:pt x="327" y="368"/>
                    <a:pt x="348" y="352"/>
                    <a:pt x="364" y="330"/>
                  </a:cubicBezTo>
                  <a:cubicBezTo>
                    <a:pt x="377" y="313"/>
                    <a:pt x="386" y="294"/>
                    <a:pt x="391" y="273"/>
                  </a:cubicBezTo>
                  <a:cubicBezTo>
                    <a:pt x="395" y="256"/>
                    <a:pt x="397" y="240"/>
                    <a:pt x="395" y="223"/>
                  </a:cubicBezTo>
                  <a:cubicBezTo>
                    <a:pt x="394" y="204"/>
                    <a:pt x="389" y="185"/>
                    <a:pt x="380" y="167"/>
                  </a:cubicBezTo>
                  <a:cubicBezTo>
                    <a:pt x="394" y="153"/>
                    <a:pt x="408" y="139"/>
                    <a:pt x="422" y="125"/>
                  </a:cubicBezTo>
                  <a:cubicBezTo>
                    <a:pt x="444" y="161"/>
                    <a:pt x="455" y="200"/>
                    <a:pt x="453" y="242"/>
                  </a:cubicBezTo>
                  <a:cubicBezTo>
                    <a:pt x="452" y="283"/>
                    <a:pt x="441" y="320"/>
                    <a:pt x="418" y="354"/>
                  </a:cubicBezTo>
                  <a:cubicBezTo>
                    <a:pt x="374" y="418"/>
                    <a:pt x="312" y="450"/>
                    <a:pt x="235" y="450"/>
                  </a:cubicBezTo>
                  <a:cubicBezTo>
                    <a:pt x="176" y="450"/>
                    <a:pt x="125" y="427"/>
                    <a:pt x="85" y="385"/>
                  </a:cubicBezTo>
                  <a:cubicBezTo>
                    <a:pt x="0" y="295"/>
                    <a:pt x="6" y="160"/>
                    <a:pt x="95" y="78"/>
                  </a:cubicBezTo>
                  <a:cubicBezTo>
                    <a:pt x="179" y="0"/>
                    <a:pt x="293" y="14"/>
                    <a:pt x="350" y="54"/>
                  </a:cubicBezTo>
                  <a:close/>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31" name="Google Shape;331;p29"/>
            <p:cNvSpPr/>
            <p:nvPr/>
          </p:nvSpPr>
          <p:spPr>
            <a:xfrm>
              <a:off x="7040563" y="2874828"/>
              <a:ext cx="1381125" cy="1384300"/>
            </a:xfrm>
            <a:custGeom>
              <a:avLst/>
              <a:gdLst/>
              <a:ahLst/>
              <a:cxnLst/>
              <a:rect l="l" t="t" r="r" b="b"/>
              <a:pathLst>
                <a:path w="433" h="434" extrusionOk="0">
                  <a:moveTo>
                    <a:pt x="363" y="0"/>
                  </a:moveTo>
                  <a:cubicBezTo>
                    <a:pt x="363" y="24"/>
                    <a:pt x="363" y="47"/>
                    <a:pt x="363" y="71"/>
                  </a:cubicBezTo>
                  <a:cubicBezTo>
                    <a:pt x="386" y="71"/>
                    <a:pt x="409" y="71"/>
                    <a:pt x="432" y="71"/>
                  </a:cubicBezTo>
                  <a:cubicBezTo>
                    <a:pt x="432" y="72"/>
                    <a:pt x="432" y="73"/>
                    <a:pt x="433" y="73"/>
                  </a:cubicBezTo>
                  <a:cubicBezTo>
                    <a:pt x="424" y="81"/>
                    <a:pt x="416" y="90"/>
                    <a:pt x="408" y="98"/>
                  </a:cubicBezTo>
                  <a:cubicBezTo>
                    <a:pt x="373" y="133"/>
                    <a:pt x="338" y="168"/>
                    <a:pt x="303" y="203"/>
                  </a:cubicBezTo>
                  <a:cubicBezTo>
                    <a:pt x="300" y="206"/>
                    <a:pt x="297" y="208"/>
                    <a:pt x="292" y="207"/>
                  </a:cubicBezTo>
                  <a:cubicBezTo>
                    <a:pt x="282" y="207"/>
                    <a:pt x="272" y="207"/>
                    <a:pt x="262" y="208"/>
                  </a:cubicBezTo>
                  <a:cubicBezTo>
                    <a:pt x="260" y="208"/>
                    <a:pt x="256" y="209"/>
                    <a:pt x="255" y="210"/>
                  </a:cubicBezTo>
                  <a:cubicBezTo>
                    <a:pt x="228" y="237"/>
                    <a:pt x="202" y="263"/>
                    <a:pt x="176" y="289"/>
                  </a:cubicBezTo>
                  <a:cubicBezTo>
                    <a:pt x="164" y="301"/>
                    <a:pt x="152" y="313"/>
                    <a:pt x="141" y="325"/>
                  </a:cubicBezTo>
                  <a:cubicBezTo>
                    <a:pt x="140" y="326"/>
                    <a:pt x="139" y="328"/>
                    <a:pt x="140" y="330"/>
                  </a:cubicBezTo>
                  <a:cubicBezTo>
                    <a:pt x="143" y="338"/>
                    <a:pt x="145" y="346"/>
                    <a:pt x="146" y="354"/>
                  </a:cubicBezTo>
                  <a:cubicBezTo>
                    <a:pt x="148" y="379"/>
                    <a:pt x="139" y="399"/>
                    <a:pt x="121" y="415"/>
                  </a:cubicBezTo>
                  <a:cubicBezTo>
                    <a:pt x="105" y="428"/>
                    <a:pt x="87" y="434"/>
                    <a:pt x="67" y="432"/>
                  </a:cubicBezTo>
                  <a:cubicBezTo>
                    <a:pt x="43" y="429"/>
                    <a:pt x="25" y="417"/>
                    <a:pt x="12" y="397"/>
                  </a:cubicBezTo>
                  <a:cubicBezTo>
                    <a:pt x="2" y="380"/>
                    <a:pt x="0" y="361"/>
                    <a:pt x="4" y="342"/>
                  </a:cubicBezTo>
                  <a:cubicBezTo>
                    <a:pt x="10" y="320"/>
                    <a:pt x="24" y="303"/>
                    <a:pt x="46" y="294"/>
                  </a:cubicBezTo>
                  <a:cubicBezTo>
                    <a:pt x="66" y="285"/>
                    <a:pt x="86" y="286"/>
                    <a:pt x="105" y="295"/>
                  </a:cubicBezTo>
                  <a:cubicBezTo>
                    <a:pt x="107" y="295"/>
                    <a:pt x="109" y="294"/>
                    <a:pt x="110" y="293"/>
                  </a:cubicBezTo>
                  <a:cubicBezTo>
                    <a:pt x="137" y="267"/>
                    <a:pt x="164" y="240"/>
                    <a:pt x="191" y="213"/>
                  </a:cubicBezTo>
                  <a:cubicBezTo>
                    <a:pt x="202" y="202"/>
                    <a:pt x="212" y="191"/>
                    <a:pt x="223" y="181"/>
                  </a:cubicBezTo>
                  <a:cubicBezTo>
                    <a:pt x="226" y="178"/>
                    <a:pt x="227" y="175"/>
                    <a:pt x="227" y="171"/>
                  </a:cubicBezTo>
                  <a:cubicBezTo>
                    <a:pt x="227" y="162"/>
                    <a:pt x="227" y="152"/>
                    <a:pt x="227" y="143"/>
                  </a:cubicBezTo>
                  <a:cubicBezTo>
                    <a:pt x="226" y="138"/>
                    <a:pt x="228" y="135"/>
                    <a:pt x="231" y="131"/>
                  </a:cubicBezTo>
                  <a:cubicBezTo>
                    <a:pt x="274" y="88"/>
                    <a:pt x="317" y="45"/>
                    <a:pt x="360" y="3"/>
                  </a:cubicBezTo>
                  <a:cubicBezTo>
                    <a:pt x="361" y="2"/>
                    <a:pt x="362" y="1"/>
                    <a:pt x="363" y="0"/>
                  </a:cubicBezTo>
                  <a:close/>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grpSp>
      <p:grpSp>
        <p:nvGrpSpPr>
          <p:cNvPr id="332" name="Google Shape;332;p29"/>
          <p:cNvGrpSpPr/>
          <p:nvPr/>
        </p:nvGrpSpPr>
        <p:grpSpPr>
          <a:xfrm>
            <a:off x="7224335" y="3510986"/>
            <a:ext cx="654332" cy="584879"/>
            <a:chOff x="5418138" y="4568825"/>
            <a:chExt cx="568325" cy="508001"/>
          </a:xfrm>
        </p:grpSpPr>
        <p:sp>
          <p:nvSpPr>
            <p:cNvPr id="333" name="Google Shape;333;p29"/>
            <p:cNvSpPr/>
            <p:nvPr/>
          </p:nvSpPr>
          <p:spPr>
            <a:xfrm>
              <a:off x="5795963" y="4730750"/>
              <a:ext cx="128588" cy="346075"/>
            </a:xfrm>
            <a:custGeom>
              <a:avLst/>
              <a:gdLst/>
              <a:ahLst/>
              <a:cxnLst/>
              <a:rect l="l" t="t" r="r" b="b"/>
              <a:pathLst>
                <a:path w="40" h="107" extrusionOk="0">
                  <a:moveTo>
                    <a:pt x="40" y="0"/>
                  </a:moveTo>
                  <a:cubicBezTo>
                    <a:pt x="40" y="107"/>
                    <a:pt x="40" y="107"/>
                    <a:pt x="40" y="107"/>
                  </a:cubicBezTo>
                  <a:cubicBezTo>
                    <a:pt x="40" y="107"/>
                    <a:pt x="14" y="107"/>
                    <a:pt x="0" y="107"/>
                  </a:cubicBezTo>
                  <a:cubicBezTo>
                    <a:pt x="0" y="106"/>
                    <a:pt x="0" y="104"/>
                    <a:pt x="0" y="103"/>
                  </a:cubicBezTo>
                  <a:cubicBezTo>
                    <a:pt x="0" y="82"/>
                    <a:pt x="0" y="62"/>
                    <a:pt x="0" y="41"/>
                  </a:cubicBezTo>
                  <a:cubicBezTo>
                    <a:pt x="0" y="39"/>
                    <a:pt x="1" y="36"/>
                    <a:pt x="3" y="35"/>
                  </a:cubicBezTo>
                  <a:cubicBezTo>
                    <a:pt x="14" y="24"/>
                    <a:pt x="40" y="0"/>
                    <a:pt x="40" y="0"/>
                  </a:cubicBezTo>
                  <a:close/>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34" name="Google Shape;334;p29"/>
            <p:cNvSpPr/>
            <p:nvPr/>
          </p:nvSpPr>
          <p:spPr>
            <a:xfrm>
              <a:off x="5418138" y="4568825"/>
              <a:ext cx="568325" cy="323850"/>
            </a:xfrm>
            <a:custGeom>
              <a:avLst/>
              <a:gdLst/>
              <a:ahLst/>
              <a:cxnLst/>
              <a:rect l="l" t="t" r="r" b="b"/>
              <a:pathLst>
                <a:path w="176" h="100" extrusionOk="0">
                  <a:moveTo>
                    <a:pt x="81" y="80"/>
                  </a:moveTo>
                  <a:cubicBezTo>
                    <a:pt x="102" y="60"/>
                    <a:pt x="122" y="41"/>
                    <a:pt x="143" y="22"/>
                  </a:cubicBezTo>
                  <a:cubicBezTo>
                    <a:pt x="141" y="20"/>
                    <a:pt x="140" y="19"/>
                    <a:pt x="139" y="17"/>
                  </a:cubicBezTo>
                  <a:cubicBezTo>
                    <a:pt x="135" y="14"/>
                    <a:pt x="136" y="10"/>
                    <a:pt x="141" y="8"/>
                  </a:cubicBezTo>
                  <a:cubicBezTo>
                    <a:pt x="150" y="6"/>
                    <a:pt x="159" y="3"/>
                    <a:pt x="168" y="1"/>
                  </a:cubicBezTo>
                  <a:cubicBezTo>
                    <a:pt x="173" y="0"/>
                    <a:pt x="176" y="3"/>
                    <a:pt x="175" y="9"/>
                  </a:cubicBezTo>
                  <a:cubicBezTo>
                    <a:pt x="173" y="17"/>
                    <a:pt x="170" y="26"/>
                    <a:pt x="168" y="34"/>
                  </a:cubicBezTo>
                  <a:cubicBezTo>
                    <a:pt x="166" y="40"/>
                    <a:pt x="163" y="41"/>
                    <a:pt x="158" y="37"/>
                  </a:cubicBezTo>
                  <a:cubicBezTo>
                    <a:pt x="157" y="35"/>
                    <a:pt x="155" y="33"/>
                    <a:pt x="154" y="31"/>
                  </a:cubicBezTo>
                  <a:cubicBezTo>
                    <a:pt x="147" y="38"/>
                    <a:pt x="140" y="44"/>
                    <a:pt x="134" y="49"/>
                  </a:cubicBezTo>
                  <a:cubicBezTo>
                    <a:pt x="117" y="65"/>
                    <a:pt x="100" y="80"/>
                    <a:pt x="84" y="96"/>
                  </a:cubicBezTo>
                  <a:cubicBezTo>
                    <a:pt x="81" y="99"/>
                    <a:pt x="79" y="98"/>
                    <a:pt x="77" y="96"/>
                  </a:cubicBezTo>
                  <a:cubicBezTo>
                    <a:pt x="68" y="87"/>
                    <a:pt x="59" y="78"/>
                    <a:pt x="51" y="70"/>
                  </a:cubicBezTo>
                  <a:cubicBezTo>
                    <a:pt x="48" y="67"/>
                    <a:pt x="47" y="67"/>
                    <a:pt x="44" y="69"/>
                  </a:cubicBezTo>
                  <a:cubicBezTo>
                    <a:pt x="33" y="80"/>
                    <a:pt x="21" y="90"/>
                    <a:pt x="10" y="100"/>
                  </a:cubicBezTo>
                  <a:cubicBezTo>
                    <a:pt x="9" y="100"/>
                    <a:pt x="9" y="100"/>
                    <a:pt x="9" y="100"/>
                  </a:cubicBezTo>
                  <a:cubicBezTo>
                    <a:pt x="0" y="90"/>
                    <a:pt x="0" y="90"/>
                    <a:pt x="10" y="82"/>
                  </a:cubicBezTo>
                  <a:cubicBezTo>
                    <a:pt x="21" y="71"/>
                    <a:pt x="33" y="61"/>
                    <a:pt x="45" y="50"/>
                  </a:cubicBezTo>
                  <a:cubicBezTo>
                    <a:pt x="47" y="48"/>
                    <a:pt x="49" y="48"/>
                    <a:pt x="51" y="50"/>
                  </a:cubicBezTo>
                  <a:cubicBezTo>
                    <a:pt x="60" y="60"/>
                    <a:pt x="70" y="69"/>
                    <a:pt x="79" y="78"/>
                  </a:cubicBezTo>
                  <a:cubicBezTo>
                    <a:pt x="80" y="79"/>
                    <a:pt x="80" y="79"/>
                    <a:pt x="81" y="80"/>
                  </a:cubicBezTo>
                  <a:close/>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35" name="Google Shape;335;p29"/>
            <p:cNvSpPr/>
            <p:nvPr/>
          </p:nvSpPr>
          <p:spPr>
            <a:xfrm>
              <a:off x="5449888" y="4856163"/>
              <a:ext cx="130175" cy="220663"/>
            </a:xfrm>
            <a:custGeom>
              <a:avLst/>
              <a:gdLst/>
              <a:ahLst/>
              <a:cxnLst/>
              <a:rect l="l" t="t" r="r" b="b"/>
              <a:pathLst>
                <a:path w="40" h="68" extrusionOk="0">
                  <a:moveTo>
                    <a:pt x="37" y="0"/>
                  </a:moveTo>
                  <a:cubicBezTo>
                    <a:pt x="40" y="2"/>
                    <a:pt x="40" y="2"/>
                    <a:pt x="40" y="2"/>
                  </a:cubicBezTo>
                  <a:cubicBezTo>
                    <a:pt x="40" y="24"/>
                    <a:pt x="40" y="46"/>
                    <a:pt x="40" y="67"/>
                  </a:cubicBezTo>
                  <a:cubicBezTo>
                    <a:pt x="40" y="67"/>
                    <a:pt x="40" y="68"/>
                    <a:pt x="40" y="68"/>
                  </a:cubicBezTo>
                  <a:cubicBezTo>
                    <a:pt x="27" y="68"/>
                    <a:pt x="14" y="68"/>
                    <a:pt x="0" y="68"/>
                  </a:cubicBezTo>
                  <a:cubicBezTo>
                    <a:pt x="0" y="57"/>
                    <a:pt x="0" y="45"/>
                    <a:pt x="0" y="34"/>
                  </a:cubicBezTo>
                  <a:cubicBezTo>
                    <a:pt x="0" y="33"/>
                    <a:pt x="1" y="32"/>
                    <a:pt x="1" y="32"/>
                  </a:cubicBezTo>
                  <a:cubicBezTo>
                    <a:pt x="13" y="21"/>
                    <a:pt x="37" y="0"/>
                    <a:pt x="37" y="0"/>
                  </a:cubicBezTo>
                  <a:close/>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336" name="Google Shape;336;p29"/>
            <p:cNvSpPr/>
            <p:nvPr/>
          </p:nvSpPr>
          <p:spPr>
            <a:xfrm>
              <a:off x="5621338" y="4895850"/>
              <a:ext cx="128588" cy="180975"/>
            </a:xfrm>
            <a:custGeom>
              <a:avLst/>
              <a:gdLst/>
              <a:ahLst/>
              <a:cxnLst/>
              <a:rect l="l" t="t" r="r" b="b"/>
              <a:pathLst>
                <a:path w="40" h="56" extrusionOk="0">
                  <a:moveTo>
                    <a:pt x="40" y="0"/>
                  </a:moveTo>
                  <a:cubicBezTo>
                    <a:pt x="40" y="19"/>
                    <a:pt x="40" y="37"/>
                    <a:pt x="40" y="56"/>
                  </a:cubicBezTo>
                  <a:cubicBezTo>
                    <a:pt x="27" y="56"/>
                    <a:pt x="14" y="56"/>
                    <a:pt x="0" y="56"/>
                  </a:cubicBezTo>
                  <a:cubicBezTo>
                    <a:pt x="0" y="39"/>
                    <a:pt x="0" y="2"/>
                    <a:pt x="0" y="2"/>
                  </a:cubicBezTo>
                  <a:cubicBezTo>
                    <a:pt x="0" y="2"/>
                    <a:pt x="10" y="12"/>
                    <a:pt x="14" y="17"/>
                  </a:cubicBezTo>
                  <a:cubicBezTo>
                    <a:pt x="16" y="19"/>
                    <a:pt x="18" y="20"/>
                    <a:pt x="21" y="17"/>
                  </a:cubicBezTo>
                  <a:cubicBezTo>
                    <a:pt x="27" y="11"/>
                    <a:pt x="33" y="6"/>
                    <a:pt x="40" y="0"/>
                  </a:cubicBezTo>
                  <a:close/>
                </a:path>
              </a:pathLst>
            </a:custGeom>
            <a:solidFill>
              <a:schemeClr val="dk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grpSp>
      <p:sp>
        <p:nvSpPr>
          <p:cNvPr id="337" name="Google Shape;337;p29"/>
          <p:cNvSpPr txBox="1"/>
          <p:nvPr/>
        </p:nvSpPr>
        <p:spPr>
          <a:xfrm>
            <a:off x="723900" y="4551566"/>
            <a:ext cx="2006650" cy="1038716"/>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a:solidFill>
                  <a:schemeClr val="dk1"/>
                </a:solidFill>
                <a:latin typeface="Open Sans"/>
                <a:ea typeface="Open Sans"/>
                <a:cs typeface="Open Sans"/>
                <a:sym typeface="Open Sans"/>
              </a:rPr>
              <a:t>2a. Dose</a:t>
            </a:r>
            <a:endParaRPr sz="1350"/>
          </a:p>
          <a:p>
            <a:pPr>
              <a:buClr>
                <a:schemeClr val="dk1"/>
              </a:buClr>
              <a:buSzPts val="1800"/>
            </a:pPr>
            <a:r>
              <a:rPr lang="en-US" sz="1350">
                <a:solidFill>
                  <a:schemeClr val="dk1"/>
                </a:solidFill>
                <a:latin typeface="Open Sans"/>
                <a:ea typeface="Open Sans"/>
                <a:cs typeface="Open Sans"/>
                <a:sym typeface="Open Sans"/>
              </a:rPr>
              <a:t>Resultados preliminaries de eficácia e segurança</a:t>
            </a:r>
            <a:endParaRPr sz="1350">
              <a:solidFill>
                <a:schemeClr val="dk1"/>
              </a:solidFill>
              <a:latin typeface="Open Sans"/>
              <a:ea typeface="Open Sans"/>
              <a:cs typeface="Open Sans"/>
              <a:sym typeface="Open Sans"/>
            </a:endParaRPr>
          </a:p>
          <a:p>
            <a:pPr algn="just">
              <a:buClr>
                <a:schemeClr val="dk1"/>
              </a:buClr>
              <a:buSzPts val="1200"/>
            </a:pPr>
            <a:endParaRPr sz="900">
              <a:solidFill>
                <a:schemeClr val="dk1"/>
              </a:solidFill>
              <a:latin typeface="Arial"/>
              <a:ea typeface="Arial"/>
              <a:cs typeface="Arial"/>
              <a:sym typeface="Arial"/>
            </a:endParaRPr>
          </a:p>
        </p:txBody>
      </p:sp>
      <p:sp>
        <p:nvSpPr>
          <p:cNvPr id="338" name="Google Shape;338;p29"/>
          <p:cNvSpPr txBox="1"/>
          <p:nvPr/>
        </p:nvSpPr>
        <p:spPr>
          <a:xfrm>
            <a:off x="2465769" y="4454173"/>
            <a:ext cx="1560946" cy="1731213"/>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a:solidFill>
                  <a:schemeClr val="dk1"/>
                </a:solidFill>
                <a:latin typeface="Arial"/>
                <a:ea typeface="Arial"/>
                <a:cs typeface="Arial"/>
                <a:sym typeface="Arial"/>
              </a:rPr>
              <a:t>Resultados de imunidade humoral</a:t>
            </a:r>
            <a:endParaRPr sz="1350"/>
          </a:p>
          <a:p>
            <a:pPr>
              <a:buClr>
                <a:schemeClr val="dk1"/>
              </a:buClr>
              <a:buSzPts val="1800"/>
            </a:pPr>
            <a:r>
              <a:rPr lang="en-US" sz="1350">
                <a:solidFill>
                  <a:schemeClr val="dk1"/>
                </a:solidFill>
                <a:latin typeface="Arial"/>
                <a:ea typeface="Arial"/>
                <a:cs typeface="Arial"/>
                <a:sym typeface="Arial"/>
              </a:rPr>
              <a:t>E segurança</a:t>
            </a:r>
            <a:endParaRPr sz="1350">
              <a:solidFill>
                <a:schemeClr val="dk1"/>
              </a:solidFill>
              <a:latin typeface="Arial"/>
              <a:ea typeface="Arial"/>
              <a:cs typeface="Arial"/>
              <a:sym typeface="Arial"/>
            </a:endParaRPr>
          </a:p>
          <a:p>
            <a:pPr>
              <a:buClr>
                <a:schemeClr val="dk1"/>
              </a:buClr>
              <a:buSzPts val="1800"/>
            </a:pPr>
            <a:r>
              <a:rPr lang="en-US" sz="1350">
                <a:solidFill>
                  <a:schemeClr val="dk1"/>
                </a:solidFill>
                <a:latin typeface="Arial"/>
                <a:ea typeface="Arial"/>
                <a:cs typeface="Arial"/>
                <a:sym typeface="Arial"/>
              </a:rPr>
              <a:t>Resultados preliminaries de efetividade</a:t>
            </a:r>
            <a:endParaRPr sz="1350">
              <a:solidFill>
                <a:schemeClr val="dk1"/>
              </a:solidFill>
              <a:latin typeface="Arial"/>
              <a:ea typeface="Arial"/>
              <a:cs typeface="Arial"/>
              <a:sym typeface="Arial"/>
            </a:endParaRPr>
          </a:p>
          <a:p>
            <a:pPr>
              <a:buClr>
                <a:schemeClr val="dk1"/>
              </a:buClr>
              <a:buSzPts val="1800"/>
            </a:pPr>
            <a:endParaRPr sz="1350">
              <a:solidFill>
                <a:schemeClr val="dk1"/>
              </a:solidFill>
              <a:latin typeface="Arial"/>
              <a:ea typeface="Arial"/>
              <a:cs typeface="Arial"/>
              <a:sym typeface="Arial"/>
            </a:endParaRPr>
          </a:p>
        </p:txBody>
      </p:sp>
      <p:sp>
        <p:nvSpPr>
          <p:cNvPr id="339" name="Google Shape;339;p29"/>
          <p:cNvSpPr txBox="1"/>
          <p:nvPr/>
        </p:nvSpPr>
        <p:spPr>
          <a:xfrm>
            <a:off x="4056594" y="4519491"/>
            <a:ext cx="1209483" cy="1523464"/>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a:solidFill>
                  <a:schemeClr val="dk1"/>
                </a:solidFill>
                <a:latin typeface="Open Sans"/>
                <a:ea typeface="Open Sans"/>
                <a:cs typeface="Open Sans"/>
                <a:sym typeface="Open Sans"/>
              </a:rPr>
              <a:t>Resultado de imunidade cellular</a:t>
            </a:r>
            <a:endParaRPr sz="1350"/>
          </a:p>
          <a:p>
            <a:pPr>
              <a:buClr>
                <a:schemeClr val="dk1"/>
              </a:buClr>
              <a:buSzPts val="1800"/>
            </a:pPr>
            <a:endParaRPr sz="1350">
              <a:solidFill>
                <a:schemeClr val="dk1"/>
              </a:solidFill>
              <a:latin typeface="Open Sans"/>
              <a:ea typeface="Open Sans"/>
              <a:cs typeface="Open Sans"/>
              <a:sym typeface="Open Sans"/>
            </a:endParaRPr>
          </a:p>
          <a:p>
            <a:pPr>
              <a:buClr>
                <a:schemeClr val="dk1"/>
              </a:buClr>
              <a:buSzPts val="1800"/>
            </a:pPr>
            <a:r>
              <a:rPr lang="en-US" sz="1350">
                <a:solidFill>
                  <a:schemeClr val="dk1"/>
                </a:solidFill>
                <a:latin typeface="Open Sans"/>
                <a:ea typeface="Open Sans"/>
                <a:cs typeface="Open Sans"/>
                <a:sym typeface="Open Sans"/>
              </a:rPr>
              <a:t>Resultado de Efetividade</a:t>
            </a:r>
            <a:endParaRPr sz="1350">
              <a:solidFill>
                <a:schemeClr val="dk1"/>
              </a:solidFill>
              <a:latin typeface="Open Sans"/>
              <a:ea typeface="Open Sans"/>
              <a:cs typeface="Open Sans"/>
              <a:sym typeface="Open Sans"/>
            </a:endParaRPr>
          </a:p>
          <a:p>
            <a:pPr>
              <a:buClr>
                <a:schemeClr val="dk1"/>
              </a:buClr>
              <a:buSzPts val="1800"/>
            </a:pPr>
            <a:endParaRPr sz="1350">
              <a:solidFill>
                <a:schemeClr val="dk1"/>
              </a:solidFill>
              <a:latin typeface="Arial"/>
              <a:ea typeface="Arial"/>
              <a:cs typeface="Arial"/>
              <a:sym typeface="Arial"/>
            </a:endParaRPr>
          </a:p>
        </p:txBody>
      </p:sp>
      <p:sp>
        <p:nvSpPr>
          <p:cNvPr id="340" name="Google Shape;340;p29"/>
          <p:cNvSpPr txBox="1"/>
          <p:nvPr/>
        </p:nvSpPr>
        <p:spPr>
          <a:xfrm>
            <a:off x="5526068" y="4457944"/>
            <a:ext cx="1209483" cy="692467"/>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a:solidFill>
                  <a:schemeClr val="dk1"/>
                </a:solidFill>
                <a:latin typeface="Open Sans"/>
                <a:ea typeface="Open Sans"/>
                <a:cs typeface="Open Sans"/>
                <a:sym typeface="Open Sans"/>
              </a:rPr>
              <a:t>Duração da resposta humoral</a:t>
            </a:r>
            <a:endParaRPr sz="1350">
              <a:solidFill>
                <a:schemeClr val="dk1"/>
              </a:solidFill>
              <a:latin typeface="Open Sans"/>
              <a:ea typeface="Open Sans"/>
              <a:cs typeface="Open Sans"/>
              <a:sym typeface="Open Sans"/>
            </a:endParaRPr>
          </a:p>
        </p:txBody>
      </p:sp>
      <p:sp>
        <p:nvSpPr>
          <p:cNvPr id="341" name="Google Shape;341;p29"/>
          <p:cNvSpPr txBox="1"/>
          <p:nvPr/>
        </p:nvSpPr>
        <p:spPr>
          <a:xfrm>
            <a:off x="7087112" y="4492568"/>
            <a:ext cx="1332988" cy="1523464"/>
          </a:xfrm>
          <a:prstGeom prst="rect">
            <a:avLst/>
          </a:prstGeom>
          <a:noFill/>
          <a:ln>
            <a:noFill/>
          </a:ln>
        </p:spPr>
        <p:txBody>
          <a:bodyPr spcFirstLastPara="1" wrap="square" lIns="68569" tIns="34275" rIns="68569" bIns="34275" anchor="t" anchorCtr="0">
            <a:spAutoFit/>
          </a:bodyPr>
          <a:lstStyle/>
          <a:p>
            <a:pPr>
              <a:buClr>
                <a:schemeClr val="dk1"/>
              </a:buClr>
              <a:buSzPts val="1800"/>
            </a:pPr>
            <a:r>
              <a:rPr lang="en-US" sz="1350">
                <a:solidFill>
                  <a:schemeClr val="dk1"/>
                </a:solidFill>
                <a:latin typeface="Open Sans"/>
                <a:ea typeface="Open Sans"/>
                <a:cs typeface="Open Sans"/>
                <a:sym typeface="Open Sans"/>
              </a:rPr>
              <a:t>Duração da resposta celular</a:t>
            </a:r>
            <a:endParaRPr sz="1350">
              <a:solidFill>
                <a:schemeClr val="dk1"/>
              </a:solidFill>
              <a:latin typeface="Open Sans"/>
              <a:ea typeface="Open Sans"/>
              <a:cs typeface="Open Sans"/>
              <a:sym typeface="Open Sans"/>
            </a:endParaRPr>
          </a:p>
          <a:p>
            <a:pPr>
              <a:buClr>
                <a:schemeClr val="dk1"/>
              </a:buClr>
              <a:buSzPts val="1800"/>
            </a:pPr>
            <a:endParaRPr sz="1350">
              <a:solidFill>
                <a:schemeClr val="dk1"/>
              </a:solidFill>
              <a:latin typeface="Open Sans"/>
              <a:ea typeface="Open Sans"/>
              <a:cs typeface="Open Sans"/>
              <a:sym typeface="Open Sans"/>
            </a:endParaRPr>
          </a:p>
          <a:p>
            <a:pPr>
              <a:buClr>
                <a:schemeClr val="dk1"/>
              </a:buClr>
              <a:buSzPts val="1800"/>
            </a:pPr>
            <a:r>
              <a:rPr lang="en-US" sz="1350">
                <a:solidFill>
                  <a:schemeClr val="dk1"/>
                </a:solidFill>
                <a:latin typeface="Open Sans"/>
                <a:ea typeface="Open Sans"/>
                <a:cs typeface="Open Sans"/>
                <a:sym typeface="Open Sans"/>
              </a:rPr>
              <a:t>Encerramento e Relatório final. </a:t>
            </a:r>
            <a:endParaRPr sz="1350"/>
          </a:p>
        </p:txBody>
      </p:sp>
      <p:sp>
        <p:nvSpPr>
          <p:cNvPr id="63" name="CaixaDeTexto 62">
            <a:extLst>
              <a:ext uri="{FF2B5EF4-FFF2-40B4-BE49-F238E27FC236}">
                <a16:creationId xmlns:a16="http://schemas.microsoft.com/office/drawing/2014/main" id="{52D0E863-B4B1-49A7-8A52-252BC94CF53D}"/>
              </a:ext>
            </a:extLst>
          </p:cNvPr>
          <p:cNvSpPr txBox="1"/>
          <p:nvPr/>
        </p:nvSpPr>
        <p:spPr>
          <a:xfrm>
            <a:off x="606279" y="443576"/>
            <a:ext cx="4572000" cy="584775"/>
          </a:xfrm>
          <a:prstGeom prst="rect">
            <a:avLst/>
          </a:prstGeom>
          <a:noFill/>
        </p:spPr>
        <p:txBody>
          <a:bodyPr wrap="square">
            <a:spAutoFit/>
          </a:bodyPr>
          <a:lstStyle/>
          <a:p>
            <a:r>
              <a:rPr lang="pt-BR" sz="3200" b="1" dirty="0">
                <a:solidFill>
                  <a:srgbClr val="0070C0"/>
                </a:solidFill>
              </a:rPr>
              <a:t>Viana Vacinada</a:t>
            </a:r>
          </a:p>
        </p:txBody>
      </p:sp>
      <p:pic>
        <p:nvPicPr>
          <p:cNvPr id="64" name="Imagem 6">
            <a:extLst>
              <a:ext uri="{FF2B5EF4-FFF2-40B4-BE49-F238E27FC236}">
                <a16:creationId xmlns:a16="http://schemas.microsoft.com/office/drawing/2014/main" id="{CA82DE19-5469-41FA-970D-A4CD0E821CA6}"/>
              </a:ext>
            </a:extLst>
          </p:cNvPr>
          <p:cNvPicPr/>
          <p:nvPr/>
        </p:nvPicPr>
        <p:blipFill>
          <a:blip r:embed="rId3" cstate="print"/>
          <a:srcRect l="12634" r="15820"/>
          <a:stretch/>
        </p:blipFill>
        <p:spPr>
          <a:xfrm>
            <a:off x="7807386" y="365999"/>
            <a:ext cx="718560" cy="718560"/>
          </a:xfrm>
          <a:prstGeom prst="rect">
            <a:avLst/>
          </a:prstGeom>
          <a:ln>
            <a:noFill/>
          </a:ln>
        </p:spPr>
      </p:pic>
      <p:sp>
        <p:nvSpPr>
          <p:cNvPr id="3" name="CaixaDeTexto 2">
            <a:extLst>
              <a:ext uri="{FF2B5EF4-FFF2-40B4-BE49-F238E27FC236}">
                <a16:creationId xmlns:a16="http://schemas.microsoft.com/office/drawing/2014/main" id="{237DFF90-FCCE-4B30-9583-3C4C99826D34}"/>
              </a:ext>
            </a:extLst>
          </p:cNvPr>
          <p:cNvSpPr txBox="1"/>
          <p:nvPr/>
        </p:nvSpPr>
        <p:spPr>
          <a:xfrm>
            <a:off x="511667" y="6444585"/>
            <a:ext cx="1741182" cy="369332"/>
          </a:xfrm>
          <a:prstGeom prst="rect">
            <a:avLst/>
          </a:prstGeom>
          <a:noFill/>
        </p:spPr>
        <p:txBody>
          <a:bodyPr wrap="none" rtlCol="0">
            <a:spAutoFit/>
          </a:bodyPr>
          <a:lstStyle/>
          <a:p>
            <a:r>
              <a:rPr lang="pt-BR" sz="900" dirty="0">
                <a:latin typeface="Calibri" pitchFamily="34" charset="0"/>
              </a:rPr>
              <a:t>Fonte: Projeto “Viana Vacinada</a:t>
            </a:r>
            <a:r>
              <a:rPr lang="pt-BR" sz="1800" dirty="0">
                <a:solidFill>
                  <a:schemeClr val="bg1"/>
                </a:solidFill>
                <a:latin typeface="Calibri" pitchFamily="34" charset="0"/>
              </a:rPr>
              <a:t>”</a:t>
            </a:r>
            <a:endParaRPr lang="pt-BR"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6"/>
          <p:cNvPicPr/>
          <p:nvPr/>
        </p:nvPicPr>
        <p:blipFill>
          <a:blip r:embed="rId2" cstate="print"/>
          <a:srcRect l="12634" r="15820"/>
          <a:stretch/>
        </p:blipFill>
        <p:spPr>
          <a:xfrm>
            <a:off x="7756920" y="180360"/>
            <a:ext cx="718560" cy="718560"/>
          </a:xfrm>
          <a:prstGeom prst="rect">
            <a:avLst/>
          </a:prstGeom>
          <a:ln>
            <a:noFill/>
          </a:ln>
        </p:spPr>
      </p:pic>
      <p:sp>
        <p:nvSpPr>
          <p:cNvPr id="18"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r>
              <a:rPr lang="pt-BR" sz="3600" b="1" dirty="0">
                <a:solidFill>
                  <a:srgbClr val="0070C0"/>
                </a:solidFill>
              </a:rPr>
              <a:t>Viana Vacinada</a:t>
            </a: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00543" y="6547378"/>
            <a:ext cx="6372708" cy="276999"/>
          </a:xfrm>
          <a:prstGeom prst="rect">
            <a:avLst/>
          </a:prstGeom>
        </p:spPr>
        <p:txBody>
          <a:bodyPr wrap="square">
            <a:spAutoFit/>
          </a:bodyPr>
          <a:lstStyle/>
          <a:p>
            <a:r>
              <a:rPr lang="pt-BR" sz="1200" dirty="0">
                <a:solidFill>
                  <a:schemeClr val="bg1"/>
                </a:solidFill>
                <a:latin typeface="Calibri" pitchFamily="34" charset="0"/>
              </a:rPr>
              <a:t>Fontes: Projeto “Viana Vacinada”</a:t>
            </a:r>
          </a:p>
        </p:txBody>
      </p:sp>
      <p:pic>
        <p:nvPicPr>
          <p:cNvPr id="12" name="Google Shape;347;p30">
            <a:extLst>
              <a:ext uri="{FF2B5EF4-FFF2-40B4-BE49-F238E27FC236}">
                <a16:creationId xmlns:a16="http://schemas.microsoft.com/office/drawing/2014/main" id="{496115D9-3B1E-417F-AD1C-6C7CF69022A0}"/>
              </a:ext>
            </a:extLst>
          </p:cNvPr>
          <p:cNvPicPr preferRelativeResize="0"/>
          <p:nvPr/>
        </p:nvPicPr>
        <p:blipFill rotWithShape="1">
          <a:blip r:embed="rId3">
            <a:alphaModFix/>
          </a:blip>
          <a:srcRect/>
          <a:stretch/>
        </p:blipFill>
        <p:spPr>
          <a:xfrm>
            <a:off x="550797" y="1228246"/>
            <a:ext cx="3236100" cy="2427075"/>
          </a:xfrm>
          <a:prstGeom prst="rect">
            <a:avLst/>
          </a:prstGeom>
          <a:noFill/>
          <a:ln>
            <a:noFill/>
          </a:ln>
        </p:spPr>
      </p:pic>
      <p:pic>
        <p:nvPicPr>
          <p:cNvPr id="13" name="Google Shape;348;p30">
            <a:extLst>
              <a:ext uri="{FF2B5EF4-FFF2-40B4-BE49-F238E27FC236}">
                <a16:creationId xmlns:a16="http://schemas.microsoft.com/office/drawing/2014/main" id="{5FE2EED2-193A-4EAD-838C-7E08D1F3B481}"/>
              </a:ext>
            </a:extLst>
          </p:cNvPr>
          <p:cNvPicPr preferRelativeResize="0"/>
          <p:nvPr/>
        </p:nvPicPr>
        <p:blipFill rotWithShape="1">
          <a:blip r:embed="rId4">
            <a:alphaModFix/>
          </a:blip>
          <a:srcRect/>
          <a:stretch/>
        </p:blipFill>
        <p:spPr>
          <a:xfrm>
            <a:off x="3995936" y="1045547"/>
            <a:ext cx="2873217" cy="1616185"/>
          </a:xfrm>
          <a:prstGeom prst="rect">
            <a:avLst/>
          </a:prstGeom>
          <a:noFill/>
          <a:ln>
            <a:noFill/>
          </a:ln>
        </p:spPr>
      </p:pic>
      <p:pic>
        <p:nvPicPr>
          <p:cNvPr id="14" name="Google Shape;350;p30">
            <a:extLst>
              <a:ext uri="{FF2B5EF4-FFF2-40B4-BE49-F238E27FC236}">
                <a16:creationId xmlns:a16="http://schemas.microsoft.com/office/drawing/2014/main" id="{689C4E2D-65B8-44A0-8D38-2531D3194FA6}"/>
              </a:ext>
            </a:extLst>
          </p:cNvPr>
          <p:cNvPicPr preferRelativeResize="0"/>
          <p:nvPr/>
        </p:nvPicPr>
        <p:blipFill rotWithShape="1">
          <a:blip r:embed="rId5">
            <a:alphaModFix/>
          </a:blip>
          <a:srcRect/>
          <a:stretch/>
        </p:blipFill>
        <p:spPr>
          <a:xfrm>
            <a:off x="827584" y="3959041"/>
            <a:ext cx="1692690" cy="2256920"/>
          </a:xfrm>
          <a:prstGeom prst="rect">
            <a:avLst/>
          </a:prstGeom>
          <a:noFill/>
          <a:ln>
            <a:noFill/>
          </a:ln>
        </p:spPr>
      </p:pic>
      <p:pic>
        <p:nvPicPr>
          <p:cNvPr id="15" name="Google Shape;351;p30">
            <a:extLst>
              <a:ext uri="{FF2B5EF4-FFF2-40B4-BE49-F238E27FC236}">
                <a16:creationId xmlns:a16="http://schemas.microsoft.com/office/drawing/2014/main" id="{BE8C832F-D470-4A6A-9807-6DC194640666}"/>
              </a:ext>
            </a:extLst>
          </p:cNvPr>
          <p:cNvPicPr preferRelativeResize="0"/>
          <p:nvPr/>
        </p:nvPicPr>
        <p:blipFill rotWithShape="1">
          <a:blip r:embed="rId6">
            <a:alphaModFix/>
          </a:blip>
          <a:srcRect/>
          <a:stretch/>
        </p:blipFill>
        <p:spPr>
          <a:xfrm>
            <a:off x="2843808" y="3948547"/>
            <a:ext cx="4408715" cy="1928813"/>
          </a:xfrm>
          <a:prstGeom prst="rect">
            <a:avLst/>
          </a:prstGeom>
          <a:noFill/>
          <a:ln>
            <a:noFill/>
          </a:ln>
        </p:spPr>
      </p:pic>
      <p:pic>
        <p:nvPicPr>
          <p:cNvPr id="17" name="Google Shape;349;p30">
            <a:extLst>
              <a:ext uri="{FF2B5EF4-FFF2-40B4-BE49-F238E27FC236}">
                <a16:creationId xmlns:a16="http://schemas.microsoft.com/office/drawing/2014/main" id="{A3F2AAD6-31E1-4F8F-90EF-D2D8202E8F99}"/>
              </a:ext>
            </a:extLst>
          </p:cNvPr>
          <p:cNvPicPr preferRelativeResize="0"/>
          <p:nvPr/>
        </p:nvPicPr>
        <p:blipFill rotWithShape="1">
          <a:blip r:embed="rId7">
            <a:alphaModFix/>
          </a:blip>
          <a:srcRect/>
          <a:stretch/>
        </p:blipFill>
        <p:spPr>
          <a:xfrm>
            <a:off x="6973251" y="1582922"/>
            <a:ext cx="1692691" cy="2256921"/>
          </a:xfrm>
          <a:prstGeom prst="rect">
            <a:avLst/>
          </a:prstGeom>
          <a:noFill/>
          <a:ln>
            <a:noFill/>
          </a:ln>
        </p:spPr>
      </p:pic>
    </p:spTree>
    <p:extLst>
      <p:ext uri="{BB962C8B-B14F-4D97-AF65-F5344CB8AC3E}">
        <p14:creationId xmlns:p14="http://schemas.microsoft.com/office/powerpoint/2010/main" val="14135395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a:extLst>
              <a:ext uri="{FF2B5EF4-FFF2-40B4-BE49-F238E27FC236}">
                <a16:creationId xmlns:a16="http://schemas.microsoft.com/office/drawing/2014/main" id="{BF302C4D-DCA5-48D7-9149-6906DA87A123}"/>
              </a:ext>
            </a:extLst>
          </p:cNvPr>
          <p:cNvSpPr txBox="1"/>
          <p:nvPr/>
        </p:nvSpPr>
        <p:spPr>
          <a:xfrm>
            <a:off x="455872" y="1197544"/>
            <a:ext cx="3022237" cy="400110"/>
          </a:xfrm>
          <a:prstGeom prst="rect">
            <a:avLst/>
          </a:prstGeom>
          <a:noFill/>
        </p:spPr>
        <p:txBody>
          <a:bodyPr wrap="square" rtlCol="0">
            <a:spAutoFit/>
          </a:bodyPr>
          <a:lstStyle/>
          <a:p>
            <a:r>
              <a:rPr lang="pt-BR" sz="2000" b="1" dirty="0">
                <a:latin typeface="Calibri" panose="020F0502020204030204" pitchFamily="34" charset="0"/>
                <a:cs typeface="Calibri" panose="020F0502020204030204" pitchFamily="34" charset="0"/>
              </a:rPr>
              <a:t>Em 03/11/2021</a:t>
            </a:r>
          </a:p>
        </p:txBody>
      </p:sp>
      <p:pic>
        <p:nvPicPr>
          <p:cNvPr id="10" name="Imagem 6"/>
          <p:cNvPicPr/>
          <p:nvPr/>
        </p:nvPicPr>
        <p:blipFill>
          <a:blip r:embed="rId2" cstate="print"/>
          <a:srcRect l="12634" r="15820"/>
          <a:stretch/>
        </p:blipFill>
        <p:spPr>
          <a:xfrm>
            <a:off x="7756920" y="180360"/>
            <a:ext cx="718560" cy="718560"/>
          </a:xfrm>
          <a:prstGeom prst="rect">
            <a:avLst/>
          </a:prstGeom>
          <a:ln>
            <a:noFill/>
          </a:ln>
        </p:spPr>
      </p:pic>
      <p:sp>
        <p:nvSpPr>
          <p:cNvPr id="14"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err="1">
                <a:solidFill>
                  <a:srgbClr val="0070C0"/>
                </a:solidFill>
                <a:latin typeface="Calibri" pitchFamily="34" charset="0"/>
              </a:rPr>
              <a:t>Covid</a:t>
            </a:r>
            <a:r>
              <a:rPr lang="pt-BR" sz="3600" b="1" dirty="0">
                <a:solidFill>
                  <a:srgbClr val="0070C0"/>
                </a:solidFill>
                <a:latin typeface="Calibri" pitchFamily="34" charset="0"/>
              </a:rPr>
              <a:t>-19</a:t>
            </a:r>
          </a:p>
          <a:p>
            <a:pPr>
              <a:lnSpc>
                <a:spcPct val="85000"/>
              </a:lnSpc>
            </a:pPr>
            <a:r>
              <a:rPr lang="pt-BR" sz="2400" dirty="0">
                <a:solidFill>
                  <a:srgbClr val="0070C0"/>
                </a:solidFill>
                <a:latin typeface="Calibri" pitchFamily="34" charset="0"/>
              </a:rPr>
              <a:t>Casos Confirmados Mês</a:t>
            </a:r>
            <a:endParaRPr lang="pt-BR" sz="2400" strike="noStrike" spc="-1" dirty="0">
              <a:solidFill>
                <a:srgbClr val="0070C0"/>
              </a:solidFill>
              <a:latin typeface="Calibri" pitchFamily="34" charset="0"/>
            </a:endParaRPr>
          </a:p>
        </p:txBody>
      </p:sp>
      <p:sp>
        <p:nvSpPr>
          <p:cNvPr id="15"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6"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83568" y="6536377"/>
            <a:ext cx="6534726" cy="276999"/>
          </a:xfrm>
          <a:prstGeom prst="rect">
            <a:avLst/>
          </a:prstGeom>
        </p:spPr>
        <p:txBody>
          <a:bodyPr wrap="square">
            <a:spAutoFit/>
          </a:bodyPr>
          <a:lstStyle/>
          <a:p>
            <a:r>
              <a:rPr lang="pt-BR" sz="1200" dirty="0">
                <a:solidFill>
                  <a:schemeClr val="bg1"/>
                </a:solidFill>
                <a:latin typeface="Calibri" pitchFamily="34" charset="0"/>
              </a:rPr>
              <a:t>Fontes: Painel </a:t>
            </a:r>
            <a:r>
              <a:rPr lang="pt-BR" sz="1200" dirty="0" err="1">
                <a:solidFill>
                  <a:schemeClr val="bg1"/>
                </a:solidFill>
                <a:latin typeface="Calibri" pitchFamily="34" charset="0"/>
              </a:rPr>
              <a:t>Coronavírus</a:t>
            </a:r>
            <a:r>
              <a:rPr lang="pt-BR" sz="1200" dirty="0">
                <a:solidFill>
                  <a:schemeClr val="bg1"/>
                </a:solidFill>
                <a:latin typeface="Calibri" pitchFamily="34" charset="0"/>
              </a:rPr>
              <a:t> Sesa</a:t>
            </a:r>
          </a:p>
        </p:txBody>
      </p:sp>
      <p:pic>
        <p:nvPicPr>
          <p:cNvPr id="3" name="Picture 2">
            <a:extLst>
              <a:ext uri="{FF2B5EF4-FFF2-40B4-BE49-F238E27FC236}">
                <a16:creationId xmlns:a16="http://schemas.microsoft.com/office/drawing/2014/main" id="{EBA263A4-4C6A-4CB6-82F8-9CBA9C2CFCFD}"/>
              </a:ext>
            </a:extLst>
          </p:cNvPr>
          <p:cNvPicPr>
            <a:picLocks noChangeAspect="1"/>
          </p:cNvPicPr>
          <p:nvPr/>
        </p:nvPicPr>
        <p:blipFill>
          <a:blip r:embed="rId3"/>
          <a:stretch>
            <a:fillRect/>
          </a:stretch>
        </p:blipFill>
        <p:spPr>
          <a:xfrm>
            <a:off x="240861" y="1976437"/>
            <a:ext cx="8457512" cy="3612803"/>
          </a:xfrm>
          <a:prstGeom prst="rect">
            <a:avLst/>
          </a:prstGeom>
        </p:spPr>
      </p:pic>
    </p:spTree>
    <p:extLst>
      <p:ext uri="{BB962C8B-B14F-4D97-AF65-F5344CB8AC3E}">
        <p14:creationId xmlns:p14="http://schemas.microsoft.com/office/powerpoint/2010/main" val="27292789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B35875-797F-48BA-BEBB-99B6EF79E17B}"/>
              </a:ext>
            </a:extLst>
          </p:cNvPr>
          <p:cNvPicPr>
            <a:picLocks noChangeAspect="1"/>
          </p:cNvPicPr>
          <p:nvPr/>
        </p:nvPicPr>
        <p:blipFill>
          <a:blip r:embed="rId2"/>
          <a:stretch>
            <a:fillRect/>
          </a:stretch>
        </p:blipFill>
        <p:spPr>
          <a:xfrm>
            <a:off x="7349368" y="1853640"/>
            <a:ext cx="1692906" cy="3534513"/>
          </a:xfrm>
          <a:prstGeom prst="rect">
            <a:avLst/>
          </a:prstGeom>
        </p:spPr>
      </p:pic>
      <p:pic>
        <p:nvPicPr>
          <p:cNvPr id="6" name="Picture 5">
            <a:extLst>
              <a:ext uri="{FF2B5EF4-FFF2-40B4-BE49-F238E27FC236}">
                <a16:creationId xmlns:a16="http://schemas.microsoft.com/office/drawing/2014/main" id="{43CC1570-3B5C-4EF3-89E3-C5695B157251}"/>
              </a:ext>
            </a:extLst>
          </p:cNvPr>
          <p:cNvPicPr>
            <a:picLocks noChangeAspect="1"/>
          </p:cNvPicPr>
          <p:nvPr/>
        </p:nvPicPr>
        <p:blipFill>
          <a:blip r:embed="rId3"/>
          <a:stretch>
            <a:fillRect/>
          </a:stretch>
        </p:blipFill>
        <p:spPr>
          <a:xfrm>
            <a:off x="101726" y="1731527"/>
            <a:ext cx="7262241" cy="4574046"/>
          </a:xfrm>
          <a:prstGeom prst="rect">
            <a:avLst/>
          </a:prstGeom>
        </p:spPr>
      </p:pic>
      <p:pic>
        <p:nvPicPr>
          <p:cNvPr id="11" name="Imagem 6"/>
          <p:cNvPicPr/>
          <p:nvPr/>
        </p:nvPicPr>
        <p:blipFill>
          <a:blip r:embed="rId4" cstate="print"/>
          <a:srcRect l="12634" r="15820"/>
          <a:stretch/>
        </p:blipFill>
        <p:spPr>
          <a:xfrm>
            <a:off x="7756920" y="180360"/>
            <a:ext cx="718560" cy="718560"/>
          </a:xfrm>
          <a:prstGeom prst="rect">
            <a:avLst/>
          </a:prstGeom>
          <a:ln>
            <a:noFill/>
          </a:ln>
        </p:spPr>
      </p:pic>
      <p:sp>
        <p:nvSpPr>
          <p:cNvPr id="14"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 - 19</a:t>
            </a:r>
          </a:p>
          <a:p>
            <a:pPr>
              <a:lnSpc>
                <a:spcPct val="85000"/>
              </a:lnSpc>
            </a:pPr>
            <a:r>
              <a:rPr lang="pt-BR" sz="2400" dirty="0">
                <a:solidFill>
                  <a:srgbClr val="0070C0"/>
                </a:solidFill>
                <a:latin typeface="Calibri" pitchFamily="34" charset="0"/>
              </a:rPr>
              <a:t>Casos Confirmados Diários</a:t>
            </a:r>
            <a:endParaRPr lang="pt-BR" sz="2400" strike="noStrike" spc="-1" dirty="0">
              <a:solidFill>
                <a:srgbClr val="FF0000"/>
              </a:solidFill>
              <a:latin typeface="Calibri" pitchFamily="34" charset="0"/>
            </a:endParaRPr>
          </a:p>
        </p:txBody>
      </p:sp>
      <p:sp>
        <p:nvSpPr>
          <p:cNvPr id="15"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6"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83568" y="6558395"/>
            <a:ext cx="6534726" cy="276999"/>
          </a:xfrm>
          <a:prstGeom prst="rect">
            <a:avLst/>
          </a:prstGeom>
        </p:spPr>
        <p:txBody>
          <a:bodyPr wrap="square">
            <a:spAutoFit/>
          </a:bodyPr>
          <a:lstStyle/>
          <a:p>
            <a:r>
              <a:rPr lang="pt-BR" sz="1200" dirty="0">
                <a:solidFill>
                  <a:schemeClr val="bg1"/>
                </a:solidFill>
                <a:latin typeface="Calibri" pitchFamily="34" charset="0"/>
              </a:rPr>
              <a:t>Fontes: Painel </a:t>
            </a:r>
            <a:r>
              <a:rPr lang="pt-BR" sz="1200" dirty="0" err="1">
                <a:solidFill>
                  <a:schemeClr val="bg1"/>
                </a:solidFill>
                <a:latin typeface="Calibri" pitchFamily="34" charset="0"/>
              </a:rPr>
              <a:t>Coronavírus</a:t>
            </a:r>
            <a:r>
              <a:rPr lang="pt-BR" sz="1200" dirty="0">
                <a:solidFill>
                  <a:schemeClr val="bg1"/>
                </a:solidFill>
                <a:latin typeface="Calibri" pitchFamily="34" charset="0"/>
              </a:rPr>
              <a:t> Sesa</a:t>
            </a:r>
          </a:p>
        </p:txBody>
      </p:sp>
      <p:sp>
        <p:nvSpPr>
          <p:cNvPr id="10" name="CaixaDeTexto 9">
            <a:extLst>
              <a:ext uri="{FF2B5EF4-FFF2-40B4-BE49-F238E27FC236}">
                <a16:creationId xmlns:a16="http://schemas.microsoft.com/office/drawing/2014/main" id="{211C8B4B-B044-41EE-9C7E-2FABF3AE3DFF}"/>
              </a:ext>
            </a:extLst>
          </p:cNvPr>
          <p:cNvSpPr txBox="1"/>
          <p:nvPr/>
        </p:nvSpPr>
        <p:spPr>
          <a:xfrm>
            <a:off x="446512" y="1100613"/>
            <a:ext cx="6345324" cy="400110"/>
          </a:xfrm>
          <a:prstGeom prst="rect">
            <a:avLst/>
          </a:prstGeom>
          <a:noFill/>
        </p:spPr>
        <p:txBody>
          <a:bodyPr wrap="square">
            <a:spAutoFit/>
          </a:bodyPr>
          <a:lstStyle/>
          <a:p>
            <a:r>
              <a:rPr lang="pt-BR" sz="2000" b="1" spc="-1" dirty="0">
                <a:latin typeface="Calibri" pitchFamily="34" charset="0"/>
              </a:rPr>
              <a:t>Acumulado de Casos Confirmados (03/11/2021) – 608.357</a:t>
            </a:r>
            <a:endParaRPr lang="pt-BR" sz="2000" b="1" dirty="0">
              <a:latin typeface="Calibri" pitchFamily="34" charset="0"/>
            </a:endParaRPr>
          </a:p>
        </p:txBody>
      </p:sp>
      <p:sp>
        <p:nvSpPr>
          <p:cNvPr id="2" name="Rectangle 1">
            <a:extLst>
              <a:ext uri="{FF2B5EF4-FFF2-40B4-BE49-F238E27FC236}">
                <a16:creationId xmlns:a16="http://schemas.microsoft.com/office/drawing/2014/main" id="{CC60AF59-177E-42AE-AB53-2FDBCCB4CFF8}"/>
              </a:ext>
            </a:extLst>
          </p:cNvPr>
          <p:cNvSpPr/>
          <p:nvPr/>
        </p:nvSpPr>
        <p:spPr>
          <a:xfrm>
            <a:off x="755576" y="5589240"/>
            <a:ext cx="659379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043969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4C63F2-018C-4742-9BF7-F89544BC8E3C}"/>
              </a:ext>
            </a:extLst>
          </p:cNvPr>
          <p:cNvSpPr/>
          <p:nvPr/>
        </p:nvSpPr>
        <p:spPr>
          <a:xfrm>
            <a:off x="731241" y="1849935"/>
            <a:ext cx="6255328"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 name="CaixaDeTexto 1">
            <a:extLst>
              <a:ext uri="{FF2B5EF4-FFF2-40B4-BE49-F238E27FC236}">
                <a16:creationId xmlns:a16="http://schemas.microsoft.com/office/drawing/2014/main" id="{CFB0DB93-1B8E-433A-9199-E457E0803666}"/>
              </a:ext>
            </a:extLst>
          </p:cNvPr>
          <p:cNvSpPr txBox="1"/>
          <p:nvPr/>
        </p:nvSpPr>
        <p:spPr>
          <a:xfrm>
            <a:off x="455872" y="1040431"/>
            <a:ext cx="6912768" cy="707886"/>
          </a:xfrm>
          <a:prstGeom prst="rect">
            <a:avLst/>
          </a:prstGeom>
          <a:noFill/>
        </p:spPr>
        <p:txBody>
          <a:bodyPr wrap="square">
            <a:spAutoFit/>
          </a:bodyPr>
          <a:lstStyle/>
          <a:p>
            <a:r>
              <a:rPr lang="pt-BR" sz="2000" b="1" spc="-1" dirty="0">
                <a:latin typeface="Calibri" pitchFamily="34" charset="0"/>
              </a:rPr>
              <a:t>Acumulado de Casos Recuperados (03/11/2021) – </a:t>
            </a:r>
            <a:r>
              <a:rPr lang="pt-BR" sz="2000" b="1" dirty="0">
                <a:latin typeface="Calibri" pitchFamily="34" charset="0"/>
              </a:rPr>
              <a:t>585.048</a:t>
            </a:r>
          </a:p>
          <a:p>
            <a:endParaRPr lang="pt-BR" sz="2000" b="1" dirty="0"/>
          </a:p>
        </p:txBody>
      </p:sp>
      <p:pic>
        <p:nvPicPr>
          <p:cNvPr id="10" name="Imagem 6"/>
          <p:cNvPicPr/>
          <p:nvPr/>
        </p:nvPicPr>
        <p:blipFill>
          <a:blip r:embed="rId2" cstate="print"/>
          <a:srcRect l="12634" r="15820"/>
          <a:stretch/>
        </p:blipFill>
        <p:spPr>
          <a:xfrm>
            <a:off x="7756920" y="180360"/>
            <a:ext cx="718560" cy="718560"/>
          </a:xfrm>
          <a:prstGeom prst="rect">
            <a:avLst/>
          </a:prstGeom>
          <a:ln>
            <a:noFill/>
          </a:ln>
        </p:spPr>
      </p:pic>
      <p:sp>
        <p:nvSpPr>
          <p:cNvPr id="11"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 - 19</a:t>
            </a:r>
          </a:p>
          <a:p>
            <a:pPr>
              <a:lnSpc>
                <a:spcPct val="85000"/>
              </a:lnSpc>
            </a:pPr>
            <a:r>
              <a:rPr lang="pt-BR" sz="2400" dirty="0">
                <a:solidFill>
                  <a:srgbClr val="0070C0"/>
                </a:solidFill>
                <a:latin typeface="Calibri" pitchFamily="34" charset="0"/>
              </a:rPr>
              <a:t>Pacientes Recuperados Diários</a:t>
            </a:r>
            <a:endParaRPr lang="pt-BR" sz="2400" strike="noStrike" spc="-1" dirty="0">
              <a:solidFill>
                <a:srgbClr val="0070C0"/>
              </a:solidFill>
              <a:latin typeface="Calibri" pitchFamily="34" charset="0"/>
            </a:endParaRPr>
          </a:p>
        </p:txBody>
      </p:sp>
      <p:sp>
        <p:nvSpPr>
          <p:cNvPr id="12"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5"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 name="Retângulo 8"/>
          <p:cNvSpPr/>
          <p:nvPr/>
        </p:nvSpPr>
        <p:spPr>
          <a:xfrm>
            <a:off x="672551" y="6564301"/>
            <a:ext cx="6372708" cy="276999"/>
          </a:xfrm>
          <a:prstGeom prst="rect">
            <a:avLst/>
          </a:prstGeom>
        </p:spPr>
        <p:txBody>
          <a:bodyPr wrap="square">
            <a:spAutoFit/>
          </a:bodyPr>
          <a:lstStyle/>
          <a:p>
            <a:r>
              <a:rPr lang="pt-BR" sz="1200" dirty="0">
                <a:solidFill>
                  <a:schemeClr val="bg1"/>
                </a:solidFill>
                <a:latin typeface="Calibri" pitchFamily="34" charset="0"/>
              </a:rPr>
              <a:t>Fontes: Painel </a:t>
            </a:r>
            <a:r>
              <a:rPr lang="pt-BR" sz="1200" dirty="0" err="1">
                <a:solidFill>
                  <a:schemeClr val="bg1"/>
                </a:solidFill>
                <a:latin typeface="Calibri" pitchFamily="34" charset="0"/>
              </a:rPr>
              <a:t>Coronavírus</a:t>
            </a:r>
            <a:r>
              <a:rPr lang="pt-BR" sz="1200" dirty="0">
                <a:solidFill>
                  <a:schemeClr val="bg1"/>
                </a:solidFill>
                <a:latin typeface="Calibri" pitchFamily="34" charset="0"/>
              </a:rPr>
              <a:t> Sesa</a:t>
            </a:r>
          </a:p>
        </p:txBody>
      </p:sp>
      <p:pic>
        <p:nvPicPr>
          <p:cNvPr id="8" name="Picture 7">
            <a:extLst>
              <a:ext uri="{FF2B5EF4-FFF2-40B4-BE49-F238E27FC236}">
                <a16:creationId xmlns:a16="http://schemas.microsoft.com/office/drawing/2014/main" id="{4157E177-5FEE-4D7E-AEEA-64D4C98F9087}"/>
              </a:ext>
            </a:extLst>
          </p:cNvPr>
          <p:cNvPicPr>
            <a:picLocks noChangeAspect="1"/>
          </p:cNvPicPr>
          <p:nvPr/>
        </p:nvPicPr>
        <p:blipFill>
          <a:blip r:embed="rId3"/>
          <a:stretch>
            <a:fillRect/>
          </a:stretch>
        </p:blipFill>
        <p:spPr>
          <a:xfrm>
            <a:off x="7368640" y="1956149"/>
            <a:ext cx="1563419" cy="3339016"/>
          </a:xfrm>
          <a:prstGeom prst="rect">
            <a:avLst/>
          </a:prstGeom>
        </p:spPr>
      </p:pic>
      <p:pic>
        <p:nvPicPr>
          <p:cNvPr id="4" name="Picture 3">
            <a:extLst>
              <a:ext uri="{FF2B5EF4-FFF2-40B4-BE49-F238E27FC236}">
                <a16:creationId xmlns:a16="http://schemas.microsoft.com/office/drawing/2014/main" id="{4EB2334E-9919-44CF-8C38-B264BE36FD10}"/>
              </a:ext>
            </a:extLst>
          </p:cNvPr>
          <p:cNvPicPr>
            <a:picLocks noChangeAspect="1"/>
          </p:cNvPicPr>
          <p:nvPr/>
        </p:nvPicPr>
        <p:blipFill>
          <a:blip r:embed="rId4"/>
          <a:stretch>
            <a:fillRect/>
          </a:stretch>
        </p:blipFill>
        <p:spPr>
          <a:xfrm>
            <a:off x="97701" y="1650987"/>
            <a:ext cx="7270939" cy="4677558"/>
          </a:xfrm>
          <a:prstGeom prst="rect">
            <a:avLst/>
          </a:prstGeom>
        </p:spPr>
      </p:pic>
      <p:sp>
        <p:nvSpPr>
          <p:cNvPr id="13" name="Rectangle 12">
            <a:extLst>
              <a:ext uri="{FF2B5EF4-FFF2-40B4-BE49-F238E27FC236}">
                <a16:creationId xmlns:a16="http://schemas.microsoft.com/office/drawing/2014/main" id="{E9521676-16DB-47A5-981E-BB4D0F450742}"/>
              </a:ext>
            </a:extLst>
          </p:cNvPr>
          <p:cNvSpPr/>
          <p:nvPr/>
        </p:nvSpPr>
        <p:spPr>
          <a:xfrm>
            <a:off x="755576" y="5589240"/>
            <a:ext cx="659379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35604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endParaRPr lang="pt-BR" dirty="0"/>
          </a:p>
        </p:txBody>
      </p:sp>
      <p:pic>
        <p:nvPicPr>
          <p:cNvPr id="357" name="Imagem 6"/>
          <p:cNvPicPr/>
          <p:nvPr/>
        </p:nvPicPr>
        <p:blipFill>
          <a:blip r:embed="rId2" cstate="print"/>
          <a:srcRect l="12634" r="15820"/>
          <a:stretch/>
        </p:blipFill>
        <p:spPr>
          <a:xfrm>
            <a:off x="7756920" y="180360"/>
            <a:ext cx="718560" cy="718560"/>
          </a:xfrm>
          <a:prstGeom prst="rect">
            <a:avLst/>
          </a:prstGeom>
          <a:ln>
            <a:noFill/>
          </a:ln>
        </p:spPr>
      </p:pic>
      <p:sp>
        <p:nvSpPr>
          <p:cNvPr id="358" name="CustomShape 2"/>
          <p:cNvSpPr/>
          <p:nvPr/>
        </p:nvSpPr>
        <p:spPr>
          <a:xfrm>
            <a:off x="428760" y="6381360"/>
            <a:ext cx="5006160" cy="45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0" strike="noStrike" spc="-1" dirty="0">
                <a:solidFill>
                  <a:srgbClr val="0D0D0D"/>
                </a:solidFill>
                <a:latin typeface="Calibri"/>
                <a:ea typeface="DejaVu Sans"/>
              </a:rPr>
              <a:t> </a:t>
            </a:r>
            <a:endParaRPr lang="pt-BR" sz="1200" b="0" strike="noStrike" spc="-1" dirty="0">
              <a:latin typeface="Arial"/>
            </a:endParaRPr>
          </a:p>
        </p:txBody>
      </p:sp>
      <p:sp>
        <p:nvSpPr>
          <p:cNvPr id="359" name="CustomShape 3"/>
          <p:cNvSpPr/>
          <p:nvPr/>
        </p:nvSpPr>
        <p:spPr>
          <a:xfrm>
            <a:off x="382680" y="260280"/>
            <a:ext cx="8759880" cy="71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85000"/>
              </a:lnSpc>
            </a:pPr>
            <a:r>
              <a:rPr lang="pt-BR" sz="3600" b="1" strike="noStrike" spc="-41" dirty="0">
                <a:solidFill>
                  <a:srgbClr val="0070C0"/>
                </a:solidFill>
                <a:latin typeface="Calibri"/>
                <a:ea typeface="DejaVu Sans"/>
              </a:rPr>
              <a:t>Casos Notificados </a:t>
            </a:r>
            <a:r>
              <a:rPr lang="pt-BR" sz="4000" b="1" strike="noStrike" spc="-41" dirty="0">
                <a:solidFill>
                  <a:srgbClr val="0070C0"/>
                </a:solidFill>
                <a:latin typeface="Calibri"/>
                <a:ea typeface="DejaVu Sans"/>
              </a:rPr>
              <a:t>- </a:t>
            </a:r>
            <a:r>
              <a:rPr lang="pt-BR" sz="3200" b="1" strike="noStrike" spc="-41" dirty="0">
                <a:solidFill>
                  <a:srgbClr val="0070C0"/>
                </a:solidFill>
                <a:latin typeface="Calibri"/>
                <a:ea typeface="DejaVu Sans"/>
              </a:rPr>
              <a:t>Zika e Chikungunya</a:t>
            </a:r>
            <a:endParaRPr lang="pt-BR" sz="3200" b="1" spc="-41" dirty="0">
              <a:solidFill>
                <a:srgbClr val="0070C0"/>
              </a:solidFill>
              <a:highlight>
                <a:srgbClr val="FFFF00"/>
              </a:highlight>
              <a:latin typeface="Calibri"/>
            </a:endParaRPr>
          </a:p>
        </p:txBody>
      </p:sp>
      <p:sp>
        <p:nvSpPr>
          <p:cNvPr id="360" name="Line 4"/>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0" name="CustomShape 2">
            <a:extLst>
              <a:ext uri="{FF2B5EF4-FFF2-40B4-BE49-F238E27FC236}">
                <a16:creationId xmlns:a16="http://schemas.microsoft.com/office/drawing/2014/main" id="{7AB5ECC8-C5BF-4294-B97C-ADBBB4791B99}"/>
              </a:ext>
            </a:extLst>
          </p:cNvPr>
          <p:cNvSpPr/>
          <p:nvPr/>
        </p:nvSpPr>
        <p:spPr>
          <a:xfrm>
            <a:off x="325120" y="6568400"/>
            <a:ext cx="7847280" cy="271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r>
              <a:rPr lang="pt-BR" sz="1200" strike="noStrike" spc="-1" dirty="0">
                <a:solidFill>
                  <a:srgbClr val="FFFFFF"/>
                </a:solidFill>
                <a:latin typeface="Calibri"/>
                <a:ea typeface="DejaVu Sans"/>
              </a:rPr>
              <a:t>Fonte: SSVS/SESA. </a:t>
            </a:r>
            <a:r>
              <a:rPr lang="pt-BR" sz="1200" spc="-1" dirty="0">
                <a:solidFill>
                  <a:srgbClr val="FFFFFF"/>
                </a:solidFill>
                <a:latin typeface="Calibri"/>
                <a:ea typeface="DejaVu Sans"/>
              </a:rPr>
              <a:t>    *Casos notificados até a 41ª SE (15/10/2021) - </a:t>
            </a:r>
            <a:r>
              <a:rPr lang="pt-BR" sz="1200" b="0" strike="noStrike" spc="-1" dirty="0">
                <a:solidFill>
                  <a:srgbClr val="FFFFFF"/>
                </a:solidFill>
                <a:latin typeface="Calibri"/>
                <a:ea typeface="DejaVu Sans"/>
              </a:rPr>
              <a:t>– Dados preliminares, sujeitos a alterações</a:t>
            </a:r>
            <a:endParaRPr lang="pt-BR" sz="1200" dirty="0">
              <a:solidFill>
                <a:srgbClr val="FF0000"/>
              </a:solidFill>
            </a:endParaRPr>
          </a:p>
        </p:txBody>
      </p:sp>
      <p:graphicFrame>
        <p:nvGraphicFramePr>
          <p:cNvPr id="9" name="Gráfico 8">
            <a:extLst>
              <a:ext uri="{FF2B5EF4-FFF2-40B4-BE49-F238E27FC236}">
                <a16:creationId xmlns:a16="http://schemas.microsoft.com/office/drawing/2014/main" id="{9BE30F2F-2916-4866-B08F-88EACFAD89DC}"/>
              </a:ext>
            </a:extLst>
          </p:cNvPr>
          <p:cNvGraphicFramePr>
            <a:graphicFrameLocks/>
          </p:cNvGraphicFramePr>
          <p:nvPr/>
        </p:nvGraphicFramePr>
        <p:xfrm>
          <a:off x="382680" y="1310160"/>
          <a:ext cx="8149680" cy="48857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646377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6C666E-0828-47CD-8C49-ABBDF1E1946E}"/>
              </a:ext>
            </a:extLst>
          </p:cNvPr>
          <p:cNvSpPr/>
          <p:nvPr/>
        </p:nvSpPr>
        <p:spPr>
          <a:xfrm>
            <a:off x="1143000" y="1620535"/>
            <a:ext cx="4965668" cy="518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 name="CaixaDeTexto 1">
            <a:extLst>
              <a:ext uri="{FF2B5EF4-FFF2-40B4-BE49-F238E27FC236}">
                <a16:creationId xmlns:a16="http://schemas.microsoft.com/office/drawing/2014/main" id="{8AC0F7F7-1F1A-4D2F-83BC-5165F77E08E6}"/>
              </a:ext>
            </a:extLst>
          </p:cNvPr>
          <p:cNvSpPr txBox="1"/>
          <p:nvPr/>
        </p:nvSpPr>
        <p:spPr>
          <a:xfrm>
            <a:off x="455872" y="1058760"/>
            <a:ext cx="5049180" cy="707886"/>
          </a:xfrm>
          <a:prstGeom prst="rect">
            <a:avLst/>
          </a:prstGeom>
          <a:noFill/>
        </p:spPr>
        <p:txBody>
          <a:bodyPr wrap="square">
            <a:spAutoFit/>
          </a:bodyPr>
          <a:lstStyle/>
          <a:p>
            <a:r>
              <a:rPr lang="pt-BR" sz="2000" b="1" spc="-1" dirty="0">
                <a:latin typeface="Calibri" pitchFamily="34" charset="0"/>
              </a:rPr>
              <a:t>Acumulado de Óbitos (03/11/2021) – 12.947</a:t>
            </a:r>
            <a:endParaRPr lang="pt-BR" sz="2800" b="1" dirty="0">
              <a:latin typeface="Calibri" pitchFamily="34" charset="0"/>
            </a:endParaRPr>
          </a:p>
          <a:p>
            <a:endParaRPr lang="pt-BR" sz="2000" b="1" dirty="0">
              <a:latin typeface="Calibri" pitchFamily="34" charset="0"/>
            </a:endParaRPr>
          </a:p>
        </p:txBody>
      </p:sp>
      <p:pic>
        <p:nvPicPr>
          <p:cNvPr id="13" name="Imagem 6"/>
          <p:cNvPicPr/>
          <p:nvPr/>
        </p:nvPicPr>
        <p:blipFill>
          <a:blip r:embed="rId2" cstate="print"/>
          <a:srcRect l="12634" r="15820"/>
          <a:stretch/>
        </p:blipFill>
        <p:spPr>
          <a:xfrm>
            <a:off x="7756920" y="180360"/>
            <a:ext cx="718560" cy="718560"/>
          </a:xfrm>
          <a:prstGeom prst="rect">
            <a:avLst/>
          </a:prstGeom>
          <a:ln>
            <a:noFill/>
          </a:ln>
        </p:spPr>
      </p:pic>
      <p:sp>
        <p:nvSpPr>
          <p:cNvPr id="14"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 - 19</a:t>
            </a:r>
          </a:p>
          <a:p>
            <a:pPr>
              <a:lnSpc>
                <a:spcPct val="85000"/>
              </a:lnSpc>
            </a:pPr>
            <a:r>
              <a:rPr lang="pt-BR" sz="2400" dirty="0">
                <a:solidFill>
                  <a:srgbClr val="0070C0"/>
                </a:solidFill>
                <a:latin typeface="Calibri" pitchFamily="34" charset="0"/>
              </a:rPr>
              <a:t>Óbitos Diários</a:t>
            </a:r>
            <a:endParaRPr lang="pt-BR" sz="2400" strike="noStrike" spc="-1" dirty="0">
              <a:solidFill>
                <a:srgbClr val="0070C0"/>
              </a:solidFill>
              <a:latin typeface="Calibri" pitchFamily="34" charset="0"/>
            </a:endParaRPr>
          </a:p>
        </p:txBody>
      </p:sp>
      <p:sp>
        <p:nvSpPr>
          <p:cNvPr id="15"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6"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2" name="Retângulo 11"/>
          <p:cNvSpPr/>
          <p:nvPr/>
        </p:nvSpPr>
        <p:spPr>
          <a:xfrm>
            <a:off x="683568" y="6558395"/>
            <a:ext cx="6372708" cy="276999"/>
          </a:xfrm>
          <a:prstGeom prst="rect">
            <a:avLst/>
          </a:prstGeom>
        </p:spPr>
        <p:txBody>
          <a:bodyPr wrap="square">
            <a:spAutoFit/>
          </a:bodyPr>
          <a:lstStyle/>
          <a:p>
            <a:r>
              <a:rPr lang="pt-BR" sz="1200" dirty="0">
                <a:solidFill>
                  <a:schemeClr val="bg1"/>
                </a:solidFill>
                <a:latin typeface="Calibri" pitchFamily="34" charset="0"/>
              </a:rPr>
              <a:t>Fontes: Painel </a:t>
            </a:r>
            <a:r>
              <a:rPr lang="pt-BR" sz="1200" dirty="0" err="1">
                <a:solidFill>
                  <a:schemeClr val="bg1"/>
                </a:solidFill>
                <a:latin typeface="Calibri" pitchFamily="34" charset="0"/>
              </a:rPr>
              <a:t>Coronavírus</a:t>
            </a:r>
            <a:r>
              <a:rPr lang="pt-BR" sz="1200" dirty="0">
                <a:solidFill>
                  <a:schemeClr val="bg1"/>
                </a:solidFill>
                <a:latin typeface="Calibri" pitchFamily="34" charset="0"/>
              </a:rPr>
              <a:t> Sesa</a:t>
            </a:r>
          </a:p>
        </p:txBody>
      </p:sp>
      <p:pic>
        <p:nvPicPr>
          <p:cNvPr id="4" name="Picture 3">
            <a:extLst>
              <a:ext uri="{FF2B5EF4-FFF2-40B4-BE49-F238E27FC236}">
                <a16:creationId xmlns:a16="http://schemas.microsoft.com/office/drawing/2014/main" id="{DB67F7EF-94A1-467C-A7B6-FD716802AA3F}"/>
              </a:ext>
            </a:extLst>
          </p:cNvPr>
          <p:cNvPicPr>
            <a:picLocks noChangeAspect="1"/>
          </p:cNvPicPr>
          <p:nvPr/>
        </p:nvPicPr>
        <p:blipFill>
          <a:blip r:embed="rId3"/>
          <a:stretch>
            <a:fillRect/>
          </a:stretch>
        </p:blipFill>
        <p:spPr>
          <a:xfrm>
            <a:off x="85344" y="1645809"/>
            <a:ext cx="7317385" cy="4682736"/>
          </a:xfrm>
          <a:prstGeom prst="rect">
            <a:avLst/>
          </a:prstGeom>
        </p:spPr>
      </p:pic>
      <p:pic>
        <p:nvPicPr>
          <p:cNvPr id="7" name="Picture 6">
            <a:extLst>
              <a:ext uri="{FF2B5EF4-FFF2-40B4-BE49-F238E27FC236}">
                <a16:creationId xmlns:a16="http://schemas.microsoft.com/office/drawing/2014/main" id="{09A70E34-083D-4DC8-9591-4B3DA57F87CD}"/>
              </a:ext>
            </a:extLst>
          </p:cNvPr>
          <p:cNvPicPr>
            <a:picLocks noChangeAspect="1"/>
          </p:cNvPicPr>
          <p:nvPr/>
        </p:nvPicPr>
        <p:blipFill>
          <a:blip r:embed="rId4"/>
          <a:stretch>
            <a:fillRect/>
          </a:stretch>
        </p:blipFill>
        <p:spPr>
          <a:xfrm>
            <a:off x="7402729" y="1717875"/>
            <a:ext cx="1655927" cy="3866061"/>
          </a:xfrm>
          <a:prstGeom prst="rect">
            <a:avLst/>
          </a:prstGeom>
        </p:spPr>
      </p:pic>
      <p:sp>
        <p:nvSpPr>
          <p:cNvPr id="17" name="Rectangle 16">
            <a:extLst>
              <a:ext uri="{FF2B5EF4-FFF2-40B4-BE49-F238E27FC236}">
                <a16:creationId xmlns:a16="http://schemas.microsoft.com/office/drawing/2014/main" id="{A84C67AA-7FF2-40C6-9F10-83902C97A6F3}"/>
              </a:ext>
            </a:extLst>
          </p:cNvPr>
          <p:cNvSpPr/>
          <p:nvPr/>
        </p:nvSpPr>
        <p:spPr>
          <a:xfrm>
            <a:off x="728440" y="5405402"/>
            <a:ext cx="6593792" cy="945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7386154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6C666E-0828-47CD-8C49-ABBDF1E1946E}"/>
              </a:ext>
            </a:extLst>
          </p:cNvPr>
          <p:cNvSpPr/>
          <p:nvPr/>
        </p:nvSpPr>
        <p:spPr>
          <a:xfrm>
            <a:off x="1143000" y="1620535"/>
            <a:ext cx="4965668" cy="518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 name="CaixaDeTexto 1">
            <a:extLst>
              <a:ext uri="{FF2B5EF4-FFF2-40B4-BE49-F238E27FC236}">
                <a16:creationId xmlns:a16="http://schemas.microsoft.com/office/drawing/2014/main" id="{8AC0F7F7-1F1A-4D2F-83BC-5165F77E08E6}"/>
              </a:ext>
            </a:extLst>
          </p:cNvPr>
          <p:cNvSpPr txBox="1"/>
          <p:nvPr/>
        </p:nvSpPr>
        <p:spPr>
          <a:xfrm>
            <a:off x="357303" y="1064635"/>
            <a:ext cx="7776864" cy="707886"/>
          </a:xfrm>
          <a:prstGeom prst="rect">
            <a:avLst/>
          </a:prstGeom>
          <a:noFill/>
        </p:spPr>
        <p:txBody>
          <a:bodyPr wrap="square">
            <a:spAutoFit/>
          </a:bodyPr>
          <a:lstStyle/>
          <a:p>
            <a:r>
              <a:rPr lang="pt-BR" sz="2000" b="1" spc="-1" dirty="0">
                <a:latin typeface="Calibri" pitchFamily="34" charset="0"/>
              </a:rPr>
              <a:t>Acumulado de Óbitos </a:t>
            </a:r>
            <a:r>
              <a:rPr lang="pt-BR" sz="2000" b="1" spc="-1" dirty="0">
                <a:solidFill>
                  <a:srgbClr val="002060"/>
                </a:solidFill>
                <a:latin typeface="Calibri" pitchFamily="34" charset="0"/>
              </a:rPr>
              <a:t>Grande Vitória </a:t>
            </a:r>
            <a:r>
              <a:rPr lang="pt-BR" sz="2000" b="1" spc="-1" dirty="0">
                <a:latin typeface="Calibri" pitchFamily="34" charset="0"/>
              </a:rPr>
              <a:t>(03/11/2021) – 6.062</a:t>
            </a:r>
            <a:endParaRPr lang="pt-BR" sz="2800" b="1" dirty="0">
              <a:latin typeface="Calibri" pitchFamily="34" charset="0"/>
            </a:endParaRPr>
          </a:p>
          <a:p>
            <a:endParaRPr lang="pt-BR" sz="2000" b="1" dirty="0">
              <a:latin typeface="Calibri" pitchFamily="34" charset="0"/>
            </a:endParaRPr>
          </a:p>
        </p:txBody>
      </p:sp>
      <p:pic>
        <p:nvPicPr>
          <p:cNvPr id="13" name="Imagem 6"/>
          <p:cNvPicPr/>
          <p:nvPr/>
        </p:nvPicPr>
        <p:blipFill>
          <a:blip r:embed="rId2" cstate="print"/>
          <a:srcRect l="12634" r="15820"/>
          <a:stretch/>
        </p:blipFill>
        <p:spPr>
          <a:xfrm>
            <a:off x="7756920" y="180360"/>
            <a:ext cx="718560" cy="718560"/>
          </a:xfrm>
          <a:prstGeom prst="rect">
            <a:avLst/>
          </a:prstGeom>
          <a:ln>
            <a:noFill/>
          </a:ln>
        </p:spPr>
      </p:pic>
      <p:sp>
        <p:nvSpPr>
          <p:cNvPr id="14"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 - 19</a:t>
            </a:r>
          </a:p>
          <a:p>
            <a:pPr>
              <a:lnSpc>
                <a:spcPct val="85000"/>
              </a:lnSpc>
            </a:pPr>
            <a:r>
              <a:rPr lang="pt-BR" sz="2400" dirty="0">
                <a:solidFill>
                  <a:srgbClr val="0070C0"/>
                </a:solidFill>
                <a:latin typeface="Calibri" pitchFamily="34" charset="0"/>
              </a:rPr>
              <a:t>Óbitos Diários </a:t>
            </a:r>
            <a:endParaRPr lang="pt-BR" sz="2400" strike="noStrike" spc="-1" dirty="0">
              <a:solidFill>
                <a:srgbClr val="0070C0"/>
              </a:solidFill>
              <a:latin typeface="Calibri" pitchFamily="34" charset="0"/>
            </a:endParaRPr>
          </a:p>
        </p:txBody>
      </p:sp>
      <p:sp>
        <p:nvSpPr>
          <p:cNvPr id="15"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6"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2" name="Retângulo 11"/>
          <p:cNvSpPr/>
          <p:nvPr/>
        </p:nvSpPr>
        <p:spPr>
          <a:xfrm>
            <a:off x="683568" y="6558395"/>
            <a:ext cx="6372708" cy="276999"/>
          </a:xfrm>
          <a:prstGeom prst="rect">
            <a:avLst/>
          </a:prstGeom>
        </p:spPr>
        <p:txBody>
          <a:bodyPr wrap="square">
            <a:spAutoFit/>
          </a:bodyPr>
          <a:lstStyle/>
          <a:p>
            <a:r>
              <a:rPr lang="pt-BR" sz="1200" dirty="0">
                <a:solidFill>
                  <a:schemeClr val="bg1"/>
                </a:solidFill>
                <a:latin typeface="Calibri" pitchFamily="34" charset="0"/>
              </a:rPr>
              <a:t>Fontes: Painel </a:t>
            </a:r>
            <a:r>
              <a:rPr lang="pt-BR" sz="1200" dirty="0" err="1">
                <a:solidFill>
                  <a:schemeClr val="bg1"/>
                </a:solidFill>
                <a:latin typeface="Calibri" pitchFamily="34" charset="0"/>
              </a:rPr>
              <a:t>Coronavírus</a:t>
            </a:r>
            <a:r>
              <a:rPr lang="pt-BR" sz="1200" dirty="0">
                <a:solidFill>
                  <a:schemeClr val="bg1"/>
                </a:solidFill>
                <a:latin typeface="Calibri" pitchFamily="34" charset="0"/>
              </a:rPr>
              <a:t> Sesa</a:t>
            </a:r>
          </a:p>
        </p:txBody>
      </p:sp>
      <p:pic>
        <p:nvPicPr>
          <p:cNvPr id="4" name="Picture 3">
            <a:extLst>
              <a:ext uri="{FF2B5EF4-FFF2-40B4-BE49-F238E27FC236}">
                <a16:creationId xmlns:a16="http://schemas.microsoft.com/office/drawing/2014/main" id="{F362A469-A05B-4B4B-BC77-81052FA15AAF}"/>
              </a:ext>
            </a:extLst>
          </p:cNvPr>
          <p:cNvPicPr>
            <a:picLocks noChangeAspect="1"/>
          </p:cNvPicPr>
          <p:nvPr/>
        </p:nvPicPr>
        <p:blipFill>
          <a:blip r:embed="rId3"/>
          <a:stretch>
            <a:fillRect/>
          </a:stretch>
        </p:blipFill>
        <p:spPr>
          <a:xfrm>
            <a:off x="36576" y="1463040"/>
            <a:ext cx="7067520" cy="4707062"/>
          </a:xfrm>
          <a:prstGeom prst="rect">
            <a:avLst/>
          </a:prstGeom>
        </p:spPr>
      </p:pic>
      <p:pic>
        <p:nvPicPr>
          <p:cNvPr id="7" name="Picture 6">
            <a:extLst>
              <a:ext uri="{FF2B5EF4-FFF2-40B4-BE49-F238E27FC236}">
                <a16:creationId xmlns:a16="http://schemas.microsoft.com/office/drawing/2014/main" id="{D37421A3-7047-4FE7-A21B-D3E2F9BF24FE}"/>
              </a:ext>
            </a:extLst>
          </p:cNvPr>
          <p:cNvPicPr>
            <a:picLocks noChangeAspect="1"/>
          </p:cNvPicPr>
          <p:nvPr/>
        </p:nvPicPr>
        <p:blipFill>
          <a:blip r:embed="rId4"/>
          <a:stretch>
            <a:fillRect/>
          </a:stretch>
        </p:blipFill>
        <p:spPr>
          <a:xfrm>
            <a:off x="7104096" y="1620535"/>
            <a:ext cx="1910070" cy="3954276"/>
          </a:xfrm>
          <a:prstGeom prst="rect">
            <a:avLst/>
          </a:prstGeom>
        </p:spPr>
      </p:pic>
      <p:sp>
        <p:nvSpPr>
          <p:cNvPr id="18" name="Rectangle 17">
            <a:extLst>
              <a:ext uri="{FF2B5EF4-FFF2-40B4-BE49-F238E27FC236}">
                <a16:creationId xmlns:a16="http://schemas.microsoft.com/office/drawing/2014/main" id="{40DF4321-542B-404F-B48E-03551F4F579D}"/>
              </a:ext>
            </a:extLst>
          </p:cNvPr>
          <p:cNvSpPr/>
          <p:nvPr/>
        </p:nvSpPr>
        <p:spPr>
          <a:xfrm>
            <a:off x="622110" y="5259725"/>
            <a:ext cx="6593792" cy="945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9078533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6C666E-0828-47CD-8C49-ABBDF1E1946E}"/>
              </a:ext>
            </a:extLst>
          </p:cNvPr>
          <p:cNvSpPr/>
          <p:nvPr/>
        </p:nvSpPr>
        <p:spPr>
          <a:xfrm>
            <a:off x="1115616" y="1830619"/>
            <a:ext cx="6641304" cy="518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 name="CaixaDeTexto 1">
            <a:extLst>
              <a:ext uri="{FF2B5EF4-FFF2-40B4-BE49-F238E27FC236}">
                <a16:creationId xmlns:a16="http://schemas.microsoft.com/office/drawing/2014/main" id="{8AC0F7F7-1F1A-4D2F-83BC-5165F77E08E6}"/>
              </a:ext>
            </a:extLst>
          </p:cNvPr>
          <p:cNvSpPr txBox="1"/>
          <p:nvPr/>
        </p:nvSpPr>
        <p:spPr>
          <a:xfrm>
            <a:off x="455872" y="1098167"/>
            <a:ext cx="7776864" cy="707886"/>
          </a:xfrm>
          <a:prstGeom prst="rect">
            <a:avLst/>
          </a:prstGeom>
          <a:noFill/>
        </p:spPr>
        <p:txBody>
          <a:bodyPr wrap="square">
            <a:spAutoFit/>
          </a:bodyPr>
          <a:lstStyle/>
          <a:p>
            <a:r>
              <a:rPr lang="pt-BR" sz="2000" b="1" spc="-1" dirty="0">
                <a:latin typeface="Calibri" pitchFamily="34" charset="0"/>
              </a:rPr>
              <a:t>Acumulado de Óbitos </a:t>
            </a:r>
            <a:r>
              <a:rPr lang="pt-BR" sz="2000" b="1" spc="-1" dirty="0">
                <a:solidFill>
                  <a:srgbClr val="002060"/>
                </a:solidFill>
                <a:latin typeface="Calibri" pitchFamily="34" charset="0"/>
              </a:rPr>
              <a:t>Outros Municípios </a:t>
            </a:r>
            <a:r>
              <a:rPr lang="pt-BR" sz="2000" b="1" spc="-1" dirty="0">
                <a:latin typeface="Calibri" pitchFamily="34" charset="0"/>
              </a:rPr>
              <a:t>(03/11/2021) – 6.875</a:t>
            </a:r>
            <a:endParaRPr lang="pt-BR" sz="2800" b="1" dirty="0">
              <a:latin typeface="Calibri" pitchFamily="34" charset="0"/>
            </a:endParaRPr>
          </a:p>
          <a:p>
            <a:endParaRPr lang="pt-BR" sz="2000" b="1" dirty="0">
              <a:latin typeface="Calibri" pitchFamily="34" charset="0"/>
            </a:endParaRPr>
          </a:p>
        </p:txBody>
      </p:sp>
      <p:pic>
        <p:nvPicPr>
          <p:cNvPr id="13" name="Imagem 6"/>
          <p:cNvPicPr/>
          <p:nvPr/>
        </p:nvPicPr>
        <p:blipFill>
          <a:blip r:embed="rId2" cstate="print"/>
          <a:srcRect l="12634" r="15820"/>
          <a:stretch/>
        </p:blipFill>
        <p:spPr>
          <a:xfrm>
            <a:off x="7756920" y="180360"/>
            <a:ext cx="718560" cy="718560"/>
          </a:xfrm>
          <a:prstGeom prst="rect">
            <a:avLst/>
          </a:prstGeom>
          <a:ln>
            <a:noFill/>
          </a:ln>
        </p:spPr>
      </p:pic>
      <p:sp>
        <p:nvSpPr>
          <p:cNvPr id="14"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 - 19</a:t>
            </a:r>
          </a:p>
          <a:p>
            <a:pPr>
              <a:lnSpc>
                <a:spcPct val="85000"/>
              </a:lnSpc>
            </a:pPr>
            <a:r>
              <a:rPr lang="pt-BR" sz="2400" dirty="0">
                <a:solidFill>
                  <a:srgbClr val="0070C0"/>
                </a:solidFill>
                <a:latin typeface="Calibri" pitchFamily="34" charset="0"/>
              </a:rPr>
              <a:t>Óbitos Diários</a:t>
            </a:r>
            <a:endParaRPr lang="pt-BR" sz="2400" strike="noStrike" spc="-1" dirty="0">
              <a:solidFill>
                <a:srgbClr val="0070C0"/>
              </a:solidFill>
              <a:latin typeface="Calibri" pitchFamily="34" charset="0"/>
            </a:endParaRPr>
          </a:p>
        </p:txBody>
      </p:sp>
      <p:sp>
        <p:nvSpPr>
          <p:cNvPr id="15"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6"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2" name="Retângulo 11"/>
          <p:cNvSpPr/>
          <p:nvPr/>
        </p:nvSpPr>
        <p:spPr>
          <a:xfrm>
            <a:off x="683568" y="6558395"/>
            <a:ext cx="6372708" cy="276999"/>
          </a:xfrm>
          <a:prstGeom prst="rect">
            <a:avLst/>
          </a:prstGeom>
        </p:spPr>
        <p:txBody>
          <a:bodyPr wrap="square">
            <a:spAutoFit/>
          </a:bodyPr>
          <a:lstStyle/>
          <a:p>
            <a:r>
              <a:rPr lang="pt-BR" sz="1200" dirty="0">
                <a:solidFill>
                  <a:schemeClr val="bg1"/>
                </a:solidFill>
                <a:latin typeface="Calibri" pitchFamily="34" charset="0"/>
              </a:rPr>
              <a:t>Fontes: Painel </a:t>
            </a:r>
            <a:r>
              <a:rPr lang="pt-BR" sz="1200" dirty="0" err="1">
                <a:solidFill>
                  <a:schemeClr val="bg1"/>
                </a:solidFill>
                <a:latin typeface="Calibri" pitchFamily="34" charset="0"/>
              </a:rPr>
              <a:t>Coronavírus</a:t>
            </a:r>
            <a:r>
              <a:rPr lang="pt-BR" sz="1200" dirty="0">
                <a:solidFill>
                  <a:schemeClr val="bg1"/>
                </a:solidFill>
                <a:latin typeface="Calibri" pitchFamily="34" charset="0"/>
              </a:rPr>
              <a:t> Sesa</a:t>
            </a:r>
          </a:p>
        </p:txBody>
      </p:sp>
      <p:sp>
        <p:nvSpPr>
          <p:cNvPr id="18" name="Retângulo 17">
            <a:extLst>
              <a:ext uri="{FF2B5EF4-FFF2-40B4-BE49-F238E27FC236}">
                <a16:creationId xmlns:a16="http://schemas.microsoft.com/office/drawing/2014/main" id="{F82476D1-8D32-4829-93F5-5EEC3D902121}"/>
              </a:ext>
            </a:extLst>
          </p:cNvPr>
          <p:cNvSpPr/>
          <p:nvPr/>
        </p:nvSpPr>
        <p:spPr>
          <a:xfrm>
            <a:off x="6732240" y="2138390"/>
            <a:ext cx="1024680" cy="714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Picture 3">
            <a:extLst>
              <a:ext uri="{FF2B5EF4-FFF2-40B4-BE49-F238E27FC236}">
                <a16:creationId xmlns:a16="http://schemas.microsoft.com/office/drawing/2014/main" id="{4CF379DB-E93E-4CCC-9779-EE753DC8DB96}"/>
              </a:ext>
            </a:extLst>
          </p:cNvPr>
          <p:cNvPicPr>
            <a:picLocks noChangeAspect="1"/>
          </p:cNvPicPr>
          <p:nvPr/>
        </p:nvPicPr>
        <p:blipFill>
          <a:blip r:embed="rId3"/>
          <a:stretch>
            <a:fillRect/>
          </a:stretch>
        </p:blipFill>
        <p:spPr>
          <a:xfrm>
            <a:off x="0" y="1605318"/>
            <a:ext cx="7393549" cy="4522493"/>
          </a:xfrm>
          <a:prstGeom prst="rect">
            <a:avLst/>
          </a:prstGeom>
        </p:spPr>
      </p:pic>
      <p:pic>
        <p:nvPicPr>
          <p:cNvPr id="7" name="Picture 6">
            <a:extLst>
              <a:ext uri="{FF2B5EF4-FFF2-40B4-BE49-F238E27FC236}">
                <a16:creationId xmlns:a16="http://schemas.microsoft.com/office/drawing/2014/main" id="{73A12F4D-F6FB-488E-AEB9-5B328E93AFF0}"/>
              </a:ext>
            </a:extLst>
          </p:cNvPr>
          <p:cNvPicPr>
            <a:picLocks noChangeAspect="1"/>
          </p:cNvPicPr>
          <p:nvPr/>
        </p:nvPicPr>
        <p:blipFill>
          <a:blip r:embed="rId4"/>
          <a:stretch>
            <a:fillRect/>
          </a:stretch>
        </p:blipFill>
        <p:spPr>
          <a:xfrm>
            <a:off x="7290817" y="1703904"/>
            <a:ext cx="1592146" cy="3925340"/>
          </a:xfrm>
          <a:prstGeom prst="rect">
            <a:avLst/>
          </a:prstGeom>
        </p:spPr>
      </p:pic>
      <p:sp>
        <p:nvSpPr>
          <p:cNvPr id="17" name="Rectangle 16">
            <a:extLst>
              <a:ext uri="{FF2B5EF4-FFF2-40B4-BE49-F238E27FC236}">
                <a16:creationId xmlns:a16="http://schemas.microsoft.com/office/drawing/2014/main" id="{D2E0A320-4CF6-40BE-8648-9D26E7CB4DA3}"/>
              </a:ext>
            </a:extLst>
          </p:cNvPr>
          <p:cNvSpPr/>
          <p:nvPr/>
        </p:nvSpPr>
        <p:spPr>
          <a:xfrm>
            <a:off x="708821" y="5255249"/>
            <a:ext cx="6593792" cy="945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299191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6C666E-0828-47CD-8C49-ABBDF1E1946E}"/>
              </a:ext>
            </a:extLst>
          </p:cNvPr>
          <p:cNvSpPr/>
          <p:nvPr/>
        </p:nvSpPr>
        <p:spPr>
          <a:xfrm>
            <a:off x="1115616" y="1830619"/>
            <a:ext cx="6641304" cy="518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 name="CaixaDeTexto 1">
            <a:extLst>
              <a:ext uri="{FF2B5EF4-FFF2-40B4-BE49-F238E27FC236}">
                <a16:creationId xmlns:a16="http://schemas.microsoft.com/office/drawing/2014/main" id="{8AC0F7F7-1F1A-4D2F-83BC-5165F77E08E6}"/>
              </a:ext>
            </a:extLst>
          </p:cNvPr>
          <p:cNvSpPr txBox="1"/>
          <p:nvPr/>
        </p:nvSpPr>
        <p:spPr>
          <a:xfrm>
            <a:off x="539552" y="1196752"/>
            <a:ext cx="7776864" cy="830997"/>
          </a:xfrm>
          <a:prstGeom prst="rect">
            <a:avLst/>
          </a:prstGeom>
          <a:noFill/>
        </p:spPr>
        <p:txBody>
          <a:bodyPr wrap="square">
            <a:spAutoFit/>
          </a:bodyPr>
          <a:lstStyle/>
          <a:p>
            <a:endParaRPr lang="pt-BR" sz="2800" b="1" dirty="0">
              <a:latin typeface="Calibri" pitchFamily="34" charset="0"/>
            </a:endParaRPr>
          </a:p>
          <a:p>
            <a:endParaRPr lang="pt-BR" sz="2000" b="1" dirty="0">
              <a:latin typeface="Calibri" pitchFamily="34" charset="0"/>
            </a:endParaRPr>
          </a:p>
        </p:txBody>
      </p:sp>
      <p:pic>
        <p:nvPicPr>
          <p:cNvPr id="13" name="Imagem 6"/>
          <p:cNvPicPr/>
          <p:nvPr/>
        </p:nvPicPr>
        <p:blipFill>
          <a:blip r:embed="rId2" cstate="print"/>
          <a:srcRect l="12634" r="15820"/>
          <a:stretch/>
        </p:blipFill>
        <p:spPr>
          <a:xfrm>
            <a:off x="7756920" y="180360"/>
            <a:ext cx="718560" cy="718560"/>
          </a:xfrm>
          <a:prstGeom prst="rect">
            <a:avLst/>
          </a:prstGeom>
          <a:ln>
            <a:noFill/>
          </a:ln>
        </p:spPr>
      </p:pic>
      <p:sp>
        <p:nvSpPr>
          <p:cNvPr id="14"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 - 19</a:t>
            </a:r>
          </a:p>
          <a:p>
            <a:pPr>
              <a:lnSpc>
                <a:spcPct val="85000"/>
              </a:lnSpc>
            </a:pPr>
            <a:r>
              <a:rPr lang="pt-BR" sz="2400" strike="noStrike" spc="-1" dirty="0">
                <a:solidFill>
                  <a:srgbClr val="0070C0"/>
                </a:solidFill>
                <a:latin typeface="Calibri" pitchFamily="34" charset="0"/>
              </a:rPr>
              <a:t>Evolução da Ocupação Total de Leitos</a:t>
            </a:r>
          </a:p>
        </p:txBody>
      </p:sp>
      <p:sp>
        <p:nvSpPr>
          <p:cNvPr id="15"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6"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2" name="Retângulo 11"/>
          <p:cNvSpPr/>
          <p:nvPr/>
        </p:nvSpPr>
        <p:spPr>
          <a:xfrm>
            <a:off x="683568" y="6558395"/>
            <a:ext cx="6372708" cy="276999"/>
          </a:xfrm>
          <a:prstGeom prst="rect">
            <a:avLst/>
          </a:prstGeom>
        </p:spPr>
        <p:txBody>
          <a:bodyPr wrap="square">
            <a:spAutoFit/>
          </a:bodyPr>
          <a:lstStyle/>
          <a:p>
            <a:r>
              <a:rPr lang="pt-BR" sz="1200" dirty="0">
                <a:solidFill>
                  <a:schemeClr val="bg1"/>
                </a:solidFill>
                <a:latin typeface="Calibri" pitchFamily="34" charset="0"/>
              </a:rPr>
              <a:t>Fontes: Painel </a:t>
            </a:r>
            <a:r>
              <a:rPr lang="pt-BR" sz="1200" dirty="0" err="1">
                <a:solidFill>
                  <a:schemeClr val="bg1"/>
                </a:solidFill>
                <a:latin typeface="Calibri" pitchFamily="34" charset="0"/>
              </a:rPr>
              <a:t>Coronavírus</a:t>
            </a:r>
            <a:r>
              <a:rPr lang="pt-BR" sz="1200" dirty="0">
                <a:solidFill>
                  <a:schemeClr val="bg1"/>
                </a:solidFill>
                <a:latin typeface="Calibri" pitchFamily="34" charset="0"/>
              </a:rPr>
              <a:t> Sesa</a:t>
            </a:r>
          </a:p>
        </p:txBody>
      </p:sp>
      <p:sp>
        <p:nvSpPr>
          <p:cNvPr id="18" name="Retângulo 17">
            <a:extLst>
              <a:ext uri="{FF2B5EF4-FFF2-40B4-BE49-F238E27FC236}">
                <a16:creationId xmlns:a16="http://schemas.microsoft.com/office/drawing/2014/main" id="{F82476D1-8D32-4829-93F5-5EEC3D902121}"/>
              </a:ext>
            </a:extLst>
          </p:cNvPr>
          <p:cNvSpPr/>
          <p:nvPr/>
        </p:nvSpPr>
        <p:spPr>
          <a:xfrm>
            <a:off x="6732240" y="2138390"/>
            <a:ext cx="1024680" cy="714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Picture 4">
            <a:extLst>
              <a:ext uri="{FF2B5EF4-FFF2-40B4-BE49-F238E27FC236}">
                <a16:creationId xmlns:a16="http://schemas.microsoft.com/office/drawing/2014/main" id="{5A81FC78-6286-45A9-A6FA-259BE1A33A49}"/>
              </a:ext>
            </a:extLst>
          </p:cNvPr>
          <p:cNvPicPr>
            <a:picLocks noChangeAspect="1"/>
          </p:cNvPicPr>
          <p:nvPr/>
        </p:nvPicPr>
        <p:blipFill>
          <a:blip r:embed="rId3"/>
          <a:stretch>
            <a:fillRect/>
          </a:stretch>
        </p:blipFill>
        <p:spPr>
          <a:xfrm>
            <a:off x="57893" y="1278472"/>
            <a:ext cx="8762579" cy="4229782"/>
          </a:xfrm>
          <a:prstGeom prst="rect">
            <a:avLst/>
          </a:prstGeom>
        </p:spPr>
      </p:pic>
      <p:sp>
        <p:nvSpPr>
          <p:cNvPr id="19" name="TextBox 18">
            <a:extLst>
              <a:ext uri="{FF2B5EF4-FFF2-40B4-BE49-F238E27FC236}">
                <a16:creationId xmlns:a16="http://schemas.microsoft.com/office/drawing/2014/main" id="{886E3D5F-3218-496B-899C-80D852273CAF}"/>
              </a:ext>
            </a:extLst>
          </p:cNvPr>
          <p:cNvSpPr txBox="1"/>
          <p:nvPr/>
        </p:nvSpPr>
        <p:spPr>
          <a:xfrm>
            <a:off x="171340" y="6047961"/>
            <a:ext cx="4572000" cy="369332"/>
          </a:xfrm>
          <a:prstGeom prst="rect">
            <a:avLst/>
          </a:prstGeom>
          <a:noFill/>
        </p:spPr>
        <p:txBody>
          <a:bodyPr wrap="square">
            <a:spAutoFit/>
          </a:bodyPr>
          <a:lstStyle/>
          <a:p>
            <a:r>
              <a:rPr lang="pt-BR" b="1" dirty="0"/>
              <a:t>03/11/2021</a:t>
            </a:r>
          </a:p>
        </p:txBody>
      </p:sp>
    </p:spTree>
    <p:extLst>
      <p:ext uri="{BB962C8B-B14F-4D97-AF65-F5344CB8AC3E}">
        <p14:creationId xmlns:p14="http://schemas.microsoft.com/office/powerpoint/2010/main" val="28229190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6C666E-0828-47CD-8C49-ABBDF1E1946E}"/>
              </a:ext>
            </a:extLst>
          </p:cNvPr>
          <p:cNvSpPr/>
          <p:nvPr/>
        </p:nvSpPr>
        <p:spPr>
          <a:xfrm>
            <a:off x="1115616" y="1830619"/>
            <a:ext cx="6641304" cy="518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 name="CaixaDeTexto 1">
            <a:extLst>
              <a:ext uri="{FF2B5EF4-FFF2-40B4-BE49-F238E27FC236}">
                <a16:creationId xmlns:a16="http://schemas.microsoft.com/office/drawing/2014/main" id="{8AC0F7F7-1F1A-4D2F-83BC-5165F77E08E6}"/>
              </a:ext>
            </a:extLst>
          </p:cNvPr>
          <p:cNvSpPr txBox="1"/>
          <p:nvPr/>
        </p:nvSpPr>
        <p:spPr>
          <a:xfrm>
            <a:off x="539552" y="1196752"/>
            <a:ext cx="7776864" cy="830997"/>
          </a:xfrm>
          <a:prstGeom prst="rect">
            <a:avLst/>
          </a:prstGeom>
          <a:noFill/>
        </p:spPr>
        <p:txBody>
          <a:bodyPr wrap="square">
            <a:spAutoFit/>
          </a:bodyPr>
          <a:lstStyle/>
          <a:p>
            <a:endParaRPr lang="pt-BR" sz="2800" b="1" dirty="0">
              <a:latin typeface="Calibri" pitchFamily="34" charset="0"/>
            </a:endParaRPr>
          </a:p>
          <a:p>
            <a:endParaRPr lang="pt-BR" sz="2000" b="1" dirty="0">
              <a:latin typeface="Calibri" pitchFamily="34" charset="0"/>
            </a:endParaRPr>
          </a:p>
        </p:txBody>
      </p:sp>
      <p:pic>
        <p:nvPicPr>
          <p:cNvPr id="13" name="Imagem 6"/>
          <p:cNvPicPr/>
          <p:nvPr/>
        </p:nvPicPr>
        <p:blipFill>
          <a:blip r:embed="rId2" cstate="print"/>
          <a:srcRect l="12634" r="15820"/>
          <a:stretch/>
        </p:blipFill>
        <p:spPr>
          <a:xfrm>
            <a:off x="7756920" y="180360"/>
            <a:ext cx="718560" cy="718560"/>
          </a:xfrm>
          <a:prstGeom prst="rect">
            <a:avLst/>
          </a:prstGeom>
          <a:ln>
            <a:noFill/>
          </a:ln>
        </p:spPr>
      </p:pic>
      <p:sp>
        <p:nvSpPr>
          <p:cNvPr id="14"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 - 19</a:t>
            </a:r>
          </a:p>
          <a:p>
            <a:pPr>
              <a:lnSpc>
                <a:spcPct val="85000"/>
              </a:lnSpc>
            </a:pPr>
            <a:r>
              <a:rPr lang="pt-BR" sz="2400" strike="noStrike" spc="-1" dirty="0">
                <a:solidFill>
                  <a:srgbClr val="0070C0"/>
                </a:solidFill>
                <a:latin typeface="Calibri" pitchFamily="34" charset="0"/>
              </a:rPr>
              <a:t>Evolução da Ocupação de Leitos UTI</a:t>
            </a:r>
          </a:p>
          <a:p>
            <a:pPr>
              <a:lnSpc>
                <a:spcPct val="85000"/>
              </a:lnSpc>
            </a:pPr>
            <a:endParaRPr lang="pt-BR" sz="2400" strike="noStrike" spc="-1" dirty="0">
              <a:solidFill>
                <a:srgbClr val="0070C0"/>
              </a:solidFill>
              <a:latin typeface="Calibri" pitchFamily="34" charset="0"/>
            </a:endParaRPr>
          </a:p>
        </p:txBody>
      </p:sp>
      <p:sp>
        <p:nvSpPr>
          <p:cNvPr id="15"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6"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2" name="Retângulo 11"/>
          <p:cNvSpPr/>
          <p:nvPr/>
        </p:nvSpPr>
        <p:spPr>
          <a:xfrm>
            <a:off x="683568" y="6558395"/>
            <a:ext cx="6372708" cy="276999"/>
          </a:xfrm>
          <a:prstGeom prst="rect">
            <a:avLst/>
          </a:prstGeom>
        </p:spPr>
        <p:txBody>
          <a:bodyPr wrap="square">
            <a:spAutoFit/>
          </a:bodyPr>
          <a:lstStyle/>
          <a:p>
            <a:r>
              <a:rPr lang="pt-BR" sz="1200" dirty="0">
                <a:solidFill>
                  <a:schemeClr val="bg1"/>
                </a:solidFill>
                <a:latin typeface="Calibri" pitchFamily="34" charset="0"/>
              </a:rPr>
              <a:t>Fontes: Painel </a:t>
            </a:r>
            <a:r>
              <a:rPr lang="pt-BR" sz="1200" dirty="0" err="1">
                <a:solidFill>
                  <a:schemeClr val="bg1"/>
                </a:solidFill>
                <a:latin typeface="Calibri" pitchFamily="34" charset="0"/>
              </a:rPr>
              <a:t>Coronavírus</a:t>
            </a:r>
            <a:r>
              <a:rPr lang="pt-BR" sz="1200" dirty="0">
                <a:solidFill>
                  <a:schemeClr val="bg1"/>
                </a:solidFill>
                <a:latin typeface="Calibri" pitchFamily="34" charset="0"/>
              </a:rPr>
              <a:t> Sesa</a:t>
            </a:r>
          </a:p>
        </p:txBody>
      </p:sp>
      <p:sp>
        <p:nvSpPr>
          <p:cNvPr id="18" name="Retângulo 17">
            <a:extLst>
              <a:ext uri="{FF2B5EF4-FFF2-40B4-BE49-F238E27FC236}">
                <a16:creationId xmlns:a16="http://schemas.microsoft.com/office/drawing/2014/main" id="{F82476D1-8D32-4829-93F5-5EEC3D902121}"/>
              </a:ext>
            </a:extLst>
          </p:cNvPr>
          <p:cNvSpPr/>
          <p:nvPr/>
        </p:nvSpPr>
        <p:spPr>
          <a:xfrm>
            <a:off x="6732240" y="2138390"/>
            <a:ext cx="1024680" cy="714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Picture 4">
            <a:extLst>
              <a:ext uri="{FF2B5EF4-FFF2-40B4-BE49-F238E27FC236}">
                <a16:creationId xmlns:a16="http://schemas.microsoft.com/office/drawing/2014/main" id="{6A948A7D-5009-4BAC-AD9C-73FBB93B7275}"/>
              </a:ext>
            </a:extLst>
          </p:cNvPr>
          <p:cNvPicPr>
            <a:picLocks noChangeAspect="1"/>
          </p:cNvPicPr>
          <p:nvPr/>
        </p:nvPicPr>
        <p:blipFill>
          <a:blip r:embed="rId3"/>
          <a:stretch>
            <a:fillRect/>
          </a:stretch>
        </p:blipFill>
        <p:spPr>
          <a:xfrm>
            <a:off x="237512" y="1315836"/>
            <a:ext cx="8801319" cy="4524293"/>
          </a:xfrm>
          <a:prstGeom prst="rect">
            <a:avLst/>
          </a:prstGeom>
        </p:spPr>
      </p:pic>
      <p:sp>
        <p:nvSpPr>
          <p:cNvPr id="19" name="TextBox 18">
            <a:extLst>
              <a:ext uri="{FF2B5EF4-FFF2-40B4-BE49-F238E27FC236}">
                <a16:creationId xmlns:a16="http://schemas.microsoft.com/office/drawing/2014/main" id="{159A54C4-B6B1-4196-AD4C-AC3705899C14}"/>
              </a:ext>
            </a:extLst>
          </p:cNvPr>
          <p:cNvSpPr txBox="1"/>
          <p:nvPr/>
        </p:nvSpPr>
        <p:spPr>
          <a:xfrm>
            <a:off x="171340" y="6047961"/>
            <a:ext cx="4572000" cy="369332"/>
          </a:xfrm>
          <a:prstGeom prst="rect">
            <a:avLst/>
          </a:prstGeom>
          <a:noFill/>
        </p:spPr>
        <p:txBody>
          <a:bodyPr wrap="square">
            <a:spAutoFit/>
          </a:bodyPr>
          <a:lstStyle/>
          <a:p>
            <a:r>
              <a:rPr lang="pt-BR" b="1" dirty="0"/>
              <a:t>03/11/2021</a:t>
            </a:r>
          </a:p>
        </p:txBody>
      </p:sp>
    </p:spTree>
    <p:extLst>
      <p:ext uri="{BB962C8B-B14F-4D97-AF65-F5344CB8AC3E}">
        <p14:creationId xmlns:p14="http://schemas.microsoft.com/office/powerpoint/2010/main" val="336475523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6C666E-0828-47CD-8C49-ABBDF1E1946E}"/>
              </a:ext>
            </a:extLst>
          </p:cNvPr>
          <p:cNvSpPr/>
          <p:nvPr/>
        </p:nvSpPr>
        <p:spPr>
          <a:xfrm>
            <a:off x="1115616" y="1830619"/>
            <a:ext cx="6641304" cy="518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 name="CaixaDeTexto 1">
            <a:extLst>
              <a:ext uri="{FF2B5EF4-FFF2-40B4-BE49-F238E27FC236}">
                <a16:creationId xmlns:a16="http://schemas.microsoft.com/office/drawing/2014/main" id="{8AC0F7F7-1F1A-4D2F-83BC-5165F77E08E6}"/>
              </a:ext>
            </a:extLst>
          </p:cNvPr>
          <p:cNvSpPr txBox="1"/>
          <p:nvPr/>
        </p:nvSpPr>
        <p:spPr>
          <a:xfrm>
            <a:off x="539552" y="1196752"/>
            <a:ext cx="7776864" cy="830997"/>
          </a:xfrm>
          <a:prstGeom prst="rect">
            <a:avLst/>
          </a:prstGeom>
          <a:noFill/>
        </p:spPr>
        <p:txBody>
          <a:bodyPr wrap="square">
            <a:spAutoFit/>
          </a:bodyPr>
          <a:lstStyle/>
          <a:p>
            <a:endParaRPr lang="pt-BR" sz="2800" b="1" dirty="0">
              <a:latin typeface="Calibri" pitchFamily="34" charset="0"/>
            </a:endParaRPr>
          </a:p>
          <a:p>
            <a:endParaRPr lang="pt-BR" sz="2000" b="1" dirty="0">
              <a:latin typeface="Calibri" pitchFamily="34" charset="0"/>
            </a:endParaRPr>
          </a:p>
        </p:txBody>
      </p:sp>
      <p:pic>
        <p:nvPicPr>
          <p:cNvPr id="13" name="Imagem 6"/>
          <p:cNvPicPr/>
          <p:nvPr/>
        </p:nvPicPr>
        <p:blipFill>
          <a:blip r:embed="rId2" cstate="print"/>
          <a:srcRect l="12634" r="15820"/>
          <a:stretch/>
        </p:blipFill>
        <p:spPr>
          <a:xfrm>
            <a:off x="7756920" y="180360"/>
            <a:ext cx="718560" cy="718560"/>
          </a:xfrm>
          <a:prstGeom prst="rect">
            <a:avLst/>
          </a:prstGeom>
          <a:ln>
            <a:noFill/>
          </a:ln>
        </p:spPr>
      </p:pic>
      <p:sp>
        <p:nvSpPr>
          <p:cNvPr id="14"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 - 19</a:t>
            </a:r>
          </a:p>
          <a:p>
            <a:pPr>
              <a:lnSpc>
                <a:spcPct val="85000"/>
              </a:lnSpc>
            </a:pPr>
            <a:r>
              <a:rPr lang="pt-BR" sz="2400" strike="noStrike" spc="-1" dirty="0">
                <a:solidFill>
                  <a:srgbClr val="0070C0"/>
                </a:solidFill>
                <a:latin typeface="Calibri" pitchFamily="34" charset="0"/>
              </a:rPr>
              <a:t>Evolução da Ocupação de Leitos de Enfermaria</a:t>
            </a:r>
          </a:p>
          <a:p>
            <a:pPr>
              <a:lnSpc>
                <a:spcPct val="85000"/>
              </a:lnSpc>
            </a:pPr>
            <a:endParaRPr lang="pt-BR" sz="2400" strike="noStrike" spc="-1" dirty="0">
              <a:solidFill>
                <a:srgbClr val="0070C0"/>
              </a:solidFill>
              <a:latin typeface="Calibri" pitchFamily="34" charset="0"/>
            </a:endParaRPr>
          </a:p>
        </p:txBody>
      </p:sp>
      <p:sp>
        <p:nvSpPr>
          <p:cNvPr id="15"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6"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2" name="Retângulo 11"/>
          <p:cNvSpPr/>
          <p:nvPr/>
        </p:nvSpPr>
        <p:spPr>
          <a:xfrm>
            <a:off x="683568" y="6558395"/>
            <a:ext cx="6372708" cy="276999"/>
          </a:xfrm>
          <a:prstGeom prst="rect">
            <a:avLst/>
          </a:prstGeom>
        </p:spPr>
        <p:txBody>
          <a:bodyPr wrap="square">
            <a:spAutoFit/>
          </a:bodyPr>
          <a:lstStyle/>
          <a:p>
            <a:r>
              <a:rPr lang="pt-BR" sz="1200" dirty="0">
                <a:solidFill>
                  <a:schemeClr val="bg1"/>
                </a:solidFill>
                <a:latin typeface="Calibri" pitchFamily="34" charset="0"/>
              </a:rPr>
              <a:t>Fontes: Painel </a:t>
            </a:r>
            <a:r>
              <a:rPr lang="pt-BR" sz="1200" dirty="0" err="1">
                <a:solidFill>
                  <a:schemeClr val="bg1"/>
                </a:solidFill>
                <a:latin typeface="Calibri" pitchFamily="34" charset="0"/>
              </a:rPr>
              <a:t>Coronavírus</a:t>
            </a:r>
            <a:r>
              <a:rPr lang="pt-BR" sz="1200" dirty="0">
                <a:solidFill>
                  <a:schemeClr val="bg1"/>
                </a:solidFill>
                <a:latin typeface="Calibri" pitchFamily="34" charset="0"/>
              </a:rPr>
              <a:t> Sesa</a:t>
            </a:r>
          </a:p>
        </p:txBody>
      </p:sp>
      <p:sp>
        <p:nvSpPr>
          <p:cNvPr id="18" name="Retângulo 17">
            <a:extLst>
              <a:ext uri="{FF2B5EF4-FFF2-40B4-BE49-F238E27FC236}">
                <a16:creationId xmlns:a16="http://schemas.microsoft.com/office/drawing/2014/main" id="{F82476D1-8D32-4829-93F5-5EEC3D902121}"/>
              </a:ext>
            </a:extLst>
          </p:cNvPr>
          <p:cNvSpPr/>
          <p:nvPr/>
        </p:nvSpPr>
        <p:spPr>
          <a:xfrm>
            <a:off x="6732240" y="2138390"/>
            <a:ext cx="1024680" cy="714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Picture 3">
            <a:extLst>
              <a:ext uri="{FF2B5EF4-FFF2-40B4-BE49-F238E27FC236}">
                <a16:creationId xmlns:a16="http://schemas.microsoft.com/office/drawing/2014/main" id="{0EACAC3D-76D8-41D0-A89B-817821D8D6B2}"/>
              </a:ext>
            </a:extLst>
          </p:cNvPr>
          <p:cNvPicPr>
            <a:picLocks noChangeAspect="1"/>
          </p:cNvPicPr>
          <p:nvPr/>
        </p:nvPicPr>
        <p:blipFill>
          <a:blip r:embed="rId3"/>
          <a:stretch>
            <a:fillRect/>
          </a:stretch>
        </p:blipFill>
        <p:spPr>
          <a:xfrm>
            <a:off x="171340" y="1234116"/>
            <a:ext cx="8681606" cy="4598888"/>
          </a:xfrm>
          <a:prstGeom prst="rect">
            <a:avLst/>
          </a:prstGeom>
        </p:spPr>
      </p:pic>
      <p:sp>
        <p:nvSpPr>
          <p:cNvPr id="19" name="TextBox 18">
            <a:extLst>
              <a:ext uri="{FF2B5EF4-FFF2-40B4-BE49-F238E27FC236}">
                <a16:creationId xmlns:a16="http://schemas.microsoft.com/office/drawing/2014/main" id="{FCADBF30-6B5B-43B0-AE41-39714A82A5C1}"/>
              </a:ext>
            </a:extLst>
          </p:cNvPr>
          <p:cNvSpPr txBox="1"/>
          <p:nvPr/>
        </p:nvSpPr>
        <p:spPr>
          <a:xfrm>
            <a:off x="171340" y="6047961"/>
            <a:ext cx="4572000" cy="369332"/>
          </a:xfrm>
          <a:prstGeom prst="rect">
            <a:avLst/>
          </a:prstGeom>
          <a:noFill/>
        </p:spPr>
        <p:txBody>
          <a:bodyPr wrap="square">
            <a:spAutoFit/>
          </a:bodyPr>
          <a:lstStyle/>
          <a:p>
            <a:r>
              <a:rPr lang="pt-BR" b="1" dirty="0"/>
              <a:t>03/11/2021</a:t>
            </a:r>
          </a:p>
        </p:txBody>
      </p:sp>
    </p:spTree>
    <p:extLst>
      <p:ext uri="{BB962C8B-B14F-4D97-AF65-F5344CB8AC3E}">
        <p14:creationId xmlns:p14="http://schemas.microsoft.com/office/powerpoint/2010/main" val="194145475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ustomShape 4"/>
          <p:cNvSpPr/>
          <p:nvPr/>
        </p:nvSpPr>
        <p:spPr>
          <a:xfrm>
            <a:off x="1485900" y="2057400"/>
            <a:ext cx="6171120" cy="3393360"/>
          </a:xfrm>
          <a:prstGeom prst="rect">
            <a:avLst/>
          </a:prstGeom>
          <a:noFill/>
          <a:ln w="9360">
            <a:noFill/>
          </a:ln>
        </p:spPr>
        <p:style>
          <a:lnRef idx="0">
            <a:scrgbClr r="0" g="0" b="0"/>
          </a:lnRef>
          <a:fillRef idx="0">
            <a:scrgbClr r="0" g="0" b="0"/>
          </a:fillRef>
          <a:effectRef idx="0">
            <a:scrgbClr r="0" g="0" b="0"/>
          </a:effectRef>
          <a:fontRef idx="minor"/>
        </p:style>
        <p:txBody>
          <a:bodyPr lIns="67500" tIns="33750" rIns="67500" bIns="33750"/>
          <a:lstStyle/>
          <a:p>
            <a:pPr marL="257310" indent="-256230">
              <a:spcBef>
                <a:spcPts val="481"/>
              </a:spcBef>
              <a:defRPr/>
            </a:pPr>
            <a:endParaRPr lang="pt-BR" sz="2400" spc="-1" dirty="0">
              <a:solidFill>
                <a:prstClr val="black"/>
              </a:solidFill>
              <a:latin typeface="Arial"/>
            </a:endParaRPr>
          </a:p>
          <a:p>
            <a:pPr marL="257310" indent="-256230">
              <a:spcBef>
                <a:spcPts val="481"/>
              </a:spcBef>
              <a:defRPr/>
            </a:pPr>
            <a:endParaRPr lang="pt-BR" sz="2400" spc="-1" dirty="0">
              <a:solidFill>
                <a:prstClr val="black"/>
              </a:solidFill>
              <a:latin typeface="Arial"/>
            </a:endParaRPr>
          </a:p>
        </p:txBody>
      </p:sp>
      <p:pic>
        <p:nvPicPr>
          <p:cNvPr id="10" name="Imagem 6"/>
          <p:cNvPicPr/>
          <p:nvPr/>
        </p:nvPicPr>
        <p:blipFill>
          <a:blip r:embed="rId2" cstate="print"/>
          <a:srcRect l="12634" r="15820"/>
          <a:stretch/>
        </p:blipFill>
        <p:spPr>
          <a:xfrm>
            <a:off x="7756920" y="180360"/>
            <a:ext cx="718560" cy="718560"/>
          </a:xfrm>
          <a:prstGeom prst="rect">
            <a:avLst/>
          </a:prstGeom>
          <a:ln>
            <a:noFill/>
          </a:ln>
        </p:spPr>
      </p:pic>
      <p:sp>
        <p:nvSpPr>
          <p:cNvPr id="11"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 - 19</a:t>
            </a:r>
          </a:p>
          <a:p>
            <a:pPr>
              <a:lnSpc>
                <a:spcPct val="85000"/>
              </a:lnSpc>
            </a:pPr>
            <a:r>
              <a:rPr lang="pt-BR" sz="2400" dirty="0">
                <a:solidFill>
                  <a:srgbClr val="0070C0"/>
                </a:solidFill>
                <a:latin typeface="Calibri" pitchFamily="34" charset="0"/>
              </a:rPr>
              <a:t>Painel Censo de Leitos Públicos</a:t>
            </a:r>
            <a:endParaRPr lang="pt-BR" sz="2400" strike="noStrike" spc="-1" dirty="0">
              <a:solidFill>
                <a:srgbClr val="FF0000"/>
              </a:solidFill>
              <a:latin typeface="Calibri" pitchFamily="34" charset="0"/>
            </a:endParaRPr>
          </a:p>
        </p:txBody>
      </p:sp>
      <p:sp>
        <p:nvSpPr>
          <p:cNvPr id="13"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4"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5" name="TextBox 1">
            <a:extLst>
              <a:ext uri="{FF2B5EF4-FFF2-40B4-BE49-F238E27FC236}">
                <a16:creationId xmlns:a16="http://schemas.microsoft.com/office/drawing/2014/main" id="{678A2A80-7342-416E-9B6B-D9E8D971C177}"/>
              </a:ext>
            </a:extLst>
          </p:cNvPr>
          <p:cNvSpPr txBox="1"/>
          <p:nvPr/>
        </p:nvSpPr>
        <p:spPr>
          <a:xfrm>
            <a:off x="455872" y="6536377"/>
            <a:ext cx="5853975"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Painel Ocupação de Leitos Hospitalares - Última Atualização: 03 -11 -2021 às 17:18h</a:t>
            </a:r>
          </a:p>
        </p:txBody>
      </p:sp>
      <p:pic>
        <p:nvPicPr>
          <p:cNvPr id="8" name="Picture 7">
            <a:extLst>
              <a:ext uri="{FF2B5EF4-FFF2-40B4-BE49-F238E27FC236}">
                <a16:creationId xmlns:a16="http://schemas.microsoft.com/office/drawing/2014/main" id="{99EDAD53-FB73-43BB-87E8-850C72E14687}"/>
              </a:ext>
            </a:extLst>
          </p:cNvPr>
          <p:cNvPicPr>
            <a:picLocks noChangeAspect="1"/>
          </p:cNvPicPr>
          <p:nvPr/>
        </p:nvPicPr>
        <p:blipFill>
          <a:blip r:embed="rId3"/>
          <a:stretch>
            <a:fillRect/>
          </a:stretch>
        </p:blipFill>
        <p:spPr>
          <a:xfrm>
            <a:off x="114655" y="1426093"/>
            <a:ext cx="6106367" cy="4655973"/>
          </a:xfrm>
          <a:prstGeom prst="rect">
            <a:avLst/>
          </a:prstGeom>
        </p:spPr>
      </p:pic>
      <p:sp>
        <p:nvSpPr>
          <p:cNvPr id="17" name="TextBox 16">
            <a:extLst>
              <a:ext uri="{FF2B5EF4-FFF2-40B4-BE49-F238E27FC236}">
                <a16:creationId xmlns:a16="http://schemas.microsoft.com/office/drawing/2014/main" id="{A17345ED-1676-4D63-B7ED-01F9F22EC07D}"/>
              </a:ext>
            </a:extLst>
          </p:cNvPr>
          <p:cNvSpPr txBox="1"/>
          <p:nvPr/>
        </p:nvSpPr>
        <p:spPr>
          <a:xfrm>
            <a:off x="2232119" y="1057259"/>
            <a:ext cx="2992696" cy="369332"/>
          </a:xfrm>
          <a:prstGeom prst="rect">
            <a:avLst/>
          </a:prstGeom>
          <a:noFill/>
        </p:spPr>
        <p:txBody>
          <a:bodyPr wrap="square">
            <a:spAutoFit/>
          </a:bodyPr>
          <a:lstStyle/>
          <a:p>
            <a:r>
              <a:rPr lang="pt-BR" sz="1800" b="1" spc="-1" dirty="0">
                <a:latin typeface="Calibri" pitchFamily="34" charset="0"/>
              </a:rPr>
              <a:t>Taxa de Ocupação</a:t>
            </a:r>
            <a:endParaRPr lang="pt-BR" sz="1800" b="1" dirty="0">
              <a:latin typeface="Calibri" pitchFamily="34" charset="0"/>
            </a:endParaRPr>
          </a:p>
        </p:txBody>
      </p:sp>
      <p:pic>
        <p:nvPicPr>
          <p:cNvPr id="16" name="Picture 15">
            <a:extLst>
              <a:ext uri="{FF2B5EF4-FFF2-40B4-BE49-F238E27FC236}">
                <a16:creationId xmlns:a16="http://schemas.microsoft.com/office/drawing/2014/main" id="{AB7E3719-9443-410D-8557-D716002F1A2A}"/>
              </a:ext>
            </a:extLst>
          </p:cNvPr>
          <p:cNvPicPr>
            <a:picLocks noChangeAspect="1"/>
          </p:cNvPicPr>
          <p:nvPr/>
        </p:nvPicPr>
        <p:blipFill>
          <a:blip r:embed="rId4"/>
          <a:stretch>
            <a:fillRect/>
          </a:stretch>
        </p:blipFill>
        <p:spPr>
          <a:xfrm>
            <a:off x="6221022" y="2559436"/>
            <a:ext cx="2922978" cy="2891324"/>
          </a:xfrm>
          <a:prstGeom prst="rect">
            <a:avLst/>
          </a:prstGeom>
        </p:spPr>
      </p:pic>
      <p:sp>
        <p:nvSpPr>
          <p:cNvPr id="20" name="TextBox 19">
            <a:extLst>
              <a:ext uri="{FF2B5EF4-FFF2-40B4-BE49-F238E27FC236}">
                <a16:creationId xmlns:a16="http://schemas.microsoft.com/office/drawing/2014/main" id="{3BABB938-F379-4A07-AEC9-5C9BC7E1D804}"/>
              </a:ext>
            </a:extLst>
          </p:cNvPr>
          <p:cNvSpPr txBox="1"/>
          <p:nvPr/>
        </p:nvSpPr>
        <p:spPr>
          <a:xfrm>
            <a:off x="6803576" y="2138188"/>
            <a:ext cx="2340424" cy="369332"/>
          </a:xfrm>
          <a:prstGeom prst="rect">
            <a:avLst/>
          </a:prstGeom>
          <a:noFill/>
        </p:spPr>
        <p:txBody>
          <a:bodyPr wrap="square">
            <a:spAutoFit/>
          </a:bodyPr>
          <a:lstStyle/>
          <a:p>
            <a:r>
              <a:rPr lang="pt-BR" sz="1800" b="1" spc="-1" dirty="0">
                <a:latin typeface="Calibri" pitchFamily="34" charset="0"/>
              </a:rPr>
              <a:t>Total de Leitos</a:t>
            </a:r>
            <a:endParaRPr lang="pt-BR" sz="1800" b="1" dirty="0">
              <a:latin typeface="Calibri" pitchFamily="34" charset="0"/>
            </a:endParaRPr>
          </a:p>
        </p:txBody>
      </p:sp>
    </p:spTree>
    <p:extLst>
      <p:ext uri="{BB962C8B-B14F-4D97-AF65-F5344CB8AC3E}">
        <p14:creationId xmlns:p14="http://schemas.microsoft.com/office/powerpoint/2010/main" val="38286768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ustomShape 4"/>
          <p:cNvSpPr/>
          <p:nvPr/>
        </p:nvSpPr>
        <p:spPr>
          <a:xfrm>
            <a:off x="1485900" y="2057400"/>
            <a:ext cx="6171120" cy="3393360"/>
          </a:xfrm>
          <a:prstGeom prst="rect">
            <a:avLst/>
          </a:prstGeom>
          <a:noFill/>
          <a:ln w="9360">
            <a:noFill/>
          </a:ln>
        </p:spPr>
        <p:style>
          <a:lnRef idx="0">
            <a:scrgbClr r="0" g="0" b="0"/>
          </a:lnRef>
          <a:fillRef idx="0">
            <a:scrgbClr r="0" g="0" b="0"/>
          </a:fillRef>
          <a:effectRef idx="0">
            <a:scrgbClr r="0" g="0" b="0"/>
          </a:effectRef>
          <a:fontRef idx="minor"/>
        </p:style>
        <p:txBody>
          <a:bodyPr lIns="67500" tIns="33750" rIns="67500" bIns="33750"/>
          <a:lstStyle/>
          <a:p>
            <a:pPr marL="257310" indent="-256230">
              <a:spcBef>
                <a:spcPts val="481"/>
              </a:spcBef>
              <a:defRPr/>
            </a:pPr>
            <a:endParaRPr lang="pt-BR" sz="2400" spc="-1" dirty="0">
              <a:solidFill>
                <a:prstClr val="black"/>
              </a:solidFill>
              <a:latin typeface="Arial"/>
            </a:endParaRPr>
          </a:p>
          <a:p>
            <a:pPr marL="257310" indent="-256230">
              <a:spcBef>
                <a:spcPts val="481"/>
              </a:spcBef>
              <a:defRPr/>
            </a:pPr>
            <a:endParaRPr lang="pt-BR" sz="2400" spc="-1" dirty="0">
              <a:solidFill>
                <a:prstClr val="black"/>
              </a:solidFill>
              <a:latin typeface="Arial"/>
            </a:endParaRPr>
          </a:p>
        </p:txBody>
      </p:sp>
      <p:pic>
        <p:nvPicPr>
          <p:cNvPr id="10" name="Imagem 6"/>
          <p:cNvPicPr/>
          <p:nvPr/>
        </p:nvPicPr>
        <p:blipFill>
          <a:blip r:embed="rId2" cstate="print"/>
          <a:srcRect l="12634" r="15820"/>
          <a:stretch/>
        </p:blipFill>
        <p:spPr>
          <a:xfrm>
            <a:off x="7756920" y="180360"/>
            <a:ext cx="718560" cy="718560"/>
          </a:xfrm>
          <a:prstGeom prst="rect">
            <a:avLst/>
          </a:prstGeom>
          <a:ln>
            <a:noFill/>
          </a:ln>
        </p:spPr>
      </p:pic>
      <p:sp>
        <p:nvSpPr>
          <p:cNvPr id="11" name="CustomShape 2"/>
          <p:cNvSpPr/>
          <p:nvPr/>
        </p:nvSpPr>
        <p:spPr>
          <a:xfrm>
            <a:off x="455872" y="115920"/>
            <a:ext cx="8364600" cy="10808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85000"/>
              </a:lnSpc>
            </a:pPr>
            <a:r>
              <a:rPr lang="pt-BR" sz="3600" b="1" dirty="0">
                <a:solidFill>
                  <a:srgbClr val="0070C0"/>
                </a:solidFill>
                <a:latin typeface="Calibri" pitchFamily="34" charset="0"/>
              </a:rPr>
              <a:t>Covid - 19</a:t>
            </a:r>
          </a:p>
          <a:p>
            <a:pPr>
              <a:lnSpc>
                <a:spcPct val="85000"/>
              </a:lnSpc>
            </a:pPr>
            <a:r>
              <a:rPr lang="pt-BR" sz="2400" dirty="0">
                <a:solidFill>
                  <a:srgbClr val="0070C0"/>
                </a:solidFill>
                <a:latin typeface="Calibri" pitchFamily="34" charset="0"/>
              </a:rPr>
              <a:t>Leitos da Rede Privada</a:t>
            </a:r>
            <a:endParaRPr lang="pt-BR" sz="2400" strike="noStrike" spc="-1" dirty="0">
              <a:solidFill>
                <a:srgbClr val="FF0000"/>
              </a:solidFill>
              <a:latin typeface="Calibri" pitchFamily="34" charset="0"/>
            </a:endParaRPr>
          </a:p>
        </p:txBody>
      </p:sp>
      <p:sp>
        <p:nvSpPr>
          <p:cNvPr id="13"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4"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5" name="TextBox 1">
            <a:extLst>
              <a:ext uri="{FF2B5EF4-FFF2-40B4-BE49-F238E27FC236}">
                <a16:creationId xmlns:a16="http://schemas.microsoft.com/office/drawing/2014/main" id="{678A2A80-7342-416E-9B6B-D9E8D971C177}"/>
              </a:ext>
            </a:extLst>
          </p:cNvPr>
          <p:cNvSpPr txBox="1"/>
          <p:nvPr/>
        </p:nvSpPr>
        <p:spPr>
          <a:xfrm>
            <a:off x="455872" y="6536377"/>
            <a:ext cx="6070957"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Painel Ocupação de Leitos da Rede Privada - Última Atualização: 04_11_2021 às 10:54h</a:t>
            </a:r>
          </a:p>
        </p:txBody>
      </p:sp>
      <p:pic>
        <p:nvPicPr>
          <p:cNvPr id="3" name="Picture 2">
            <a:extLst>
              <a:ext uri="{FF2B5EF4-FFF2-40B4-BE49-F238E27FC236}">
                <a16:creationId xmlns:a16="http://schemas.microsoft.com/office/drawing/2014/main" id="{9D3A0094-31A5-40C5-8569-43A8DFA9534B}"/>
              </a:ext>
            </a:extLst>
          </p:cNvPr>
          <p:cNvPicPr>
            <a:picLocks noChangeAspect="1"/>
          </p:cNvPicPr>
          <p:nvPr/>
        </p:nvPicPr>
        <p:blipFill>
          <a:blip r:embed="rId3"/>
          <a:stretch>
            <a:fillRect/>
          </a:stretch>
        </p:blipFill>
        <p:spPr>
          <a:xfrm>
            <a:off x="114655" y="1196752"/>
            <a:ext cx="8914690" cy="4929989"/>
          </a:xfrm>
          <a:prstGeom prst="rect">
            <a:avLst/>
          </a:prstGeom>
        </p:spPr>
      </p:pic>
    </p:spTree>
    <p:extLst>
      <p:ext uri="{BB962C8B-B14F-4D97-AF65-F5344CB8AC3E}">
        <p14:creationId xmlns:p14="http://schemas.microsoft.com/office/powerpoint/2010/main" val="9722237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420" name="Imagem 6"/>
          <p:cNvPicPr/>
          <p:nvPr/>
        </p:nvPicPr>
        <p:blipFill>
          <a:blip r:embed="rId2" cstate="print"/>
          <a:srcRect l="12634" r="15820"/>
          <a:stretch/>
        </p:blipFill>
        <p:spPr>
          <a:xfrm>
            <a:off x="7885888" y="180360"/>
            <a:ext cx="718560" cy="718560"/>
          </a:xfrm>
          <a:prstGeom prst="rect">
            <a:avLst/>
          </a:prstGeom>
          <a:ln>
            <a:noFill/>
          </a:ln>
        </p:spPr>
      </p:pic>
      <p:sp>
        <p:nvSpPr>
          <p:cNvPr id="422" name="Line 3"/>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423" name="CustomShape 4"/>
          <p:cNvSpPr/>
          <p:nvPr/>
        </p:nvSpPr>
        <p:spPr>
          <a:xfrm>
            <a:off x="457200" y="1600200"/>
            <a:ext cx="8228160" cy="4524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641"/>
              </a:spcBef>
            </a:pPr>
            <a:endParaRPr lang="pt-BR" sz="1800" b="0" strike="noStrike" spc="-1" dirty="0">
              <a:latin typeface="Arial"/>
            </a:endParaRPr>
          </a:p>
          <a:p>
            <a:pPr marL="343080" indent="-341640">
              <a:lnSpc>
                <a:spcPct val="100000"/>
              </a:lnSpc>
              <a:spcBef>
                <a:spcPts val="641"/>
              </a:spcBef>
            </a:pPr>
            <a:endParaRPr lang="pt-BR" sz="3200" b="0" strike="noStrike" spc="-1" dirty="0">
              <a:latin typeface="Arial"/>
            </a:endParaRPr>
          </a:p>
          <a:p>
            <a:pPr marL="343080" indent="-341640">
              <a:lnSpc>
                <a:spcPct val="100000"/>
              </a:lnSpc>
              <a:spcBef>
                <a:spcPts val="641"/>
              </a:spcBef>
            </a:pPr>
            <a:endParaRPr lang="pt-BR" sz="3200" b="0" strike="noStrike" spc="-1" dirty="0">
              <a:latin typeface="Arial"/>
            </a:endParaRPr>
          </a:p>
        </p:txBody>
      </p:sp>
      <p:graphicFrame>
        <p:nvGraphicFramePr>
          <p:cNvPr id="7" name="Tabela 6"/>
          <p:cNvGraphicFramePr>
            <a:graphicFrameLocks noGrp="1"/>
          </p:cNvGraphicFramePr>
          <p:nvPr>
            <p:extLst>
              <p:ext uri="{D42A27DB-BD31-4B8C-83A1-F6EECF244321}">
                <p14:modId xmlns:p14="http://schemas.microsoft.com/office/powerpoint/2010/main" val="639332248"/>
              </p:ext>
            </p:extLst>
          </p:nvPr>
        </p:nvGraphicFramePr>
        <p:xfrm>
          <a:off x="755576" y="1111108"/>
          <a:ext cx="7812245" cy="4717923"/>
        </p:xfrm>
        <a:graphic>
          <a:graphicData uri="http://schemas.openxmlformats.org/drawingml/2006/table">
            <a:tbl>
              <a:tblPr firstRow="1" bandRow="1">
                <a:tableStyleId>{5C22544A-7EE6-4342-B048-85BDC9FD1C3A}</a:tableStyleId>
              </a:tblPr>
              <a:tblGrid>
                <a:gridCol w="2042999">
                  <a:extLst>
                    <a:ext uri="{9D8B030D-6E8A-4147-A177-3AD203B41FA5}">
                      <a16:colId xmlns:a16="http://schemas.microsoft.com/office/drawing/2014/main" val="3730959774"/>
                    </a:ext>
                  </a:extLst>
                </a:gridCol>
                <a:gridCol w="2587618">
                  <a:extLst>
                    <a:ext uri="{9D8B030D-6E8A-4147-A177-3AD203B41FA5}">
                      <a16:colId xmlns:a16="http://schemas.microsoft.com/office/drawing/2014/main" val="20000"/>
                    </a:ext>
                  </a:extLst>
                </a:gridCol>
                <a:gridCol w="1414571">
                  <a:extLst>
                    <a:ext uri="{9D8B030D-6E8A-4147-A177-3AD203B41FA5}">
                      <a16:colId xmlns:a16="http://schemas.microsoft.com/office/drawing/2014/main" val="20001"/>
                    </a:ext>
                  </a:extLst>
                </a:gridCol>
                <a:gridCol w="1767057">
                  <a:extLst>
                    <a:ext uri="{9D8B030D-6E8A-4147-A177-3AD203B41FA5}">
                      <a16:colId xmlns:a16="http://schemas.microsoft.com/office/drawing/2014/main" val="4124021526"/>
                    </a:ext>
                  </a:extLst>
                </a:gridCol>
              </a:tblGrid>
              <a:tr h="399991">
                <a:tc>
                  <a:txBody>
                    <a:bodyPr/>
                    <a:lstStyle/>
                    <a:p>
                      <a:pPr algn="ctr"/>
                      <a:r>
                        <a:rPr lang="pt-BR" sz="1600" dirty="0">
                          <a:latin typeface="Calibri" panose="020F0502020204030204" pitchFamily="34" charset="0"/>
                          <a:cs typeface="Calibri" panose="020F0502020204030204" pitchFamily="34" charset="0"/>
                        </a:rPr>
                        <a:t>Tipo</a:t>
                      </a:r>
                    </a:p>
                  </a:txBody>
                  <a:tcPr anchor="ctr">
                    <a:solidFill>
                      <a:srgbClr val="0070C0"/>
                    </a:solidFill>
                  </a:tcPr>
                </a:tc>
                <a:tc>
                  <a:txBody>
                    <a:bodyPr/>
                    <a:lstStyle/>
                    <a:p>
                      <a:pPr algn="ctr"/>
                      <a:r>
                        <a:rPr lang="pt-BR" sz="1600" dirty="0">
                          <a:latin typeface="Calibri" panose="020F0502020204030204" pitchFamily="34" charset="0"/>
                          <a:cs typeface="Calibri" panose="020F0502020204030204" pitchFamily="34" charset="0"/>
                        </a:rPr>
                        <a:t>Região</a:t>
                      </a:r>
                    </a:p>
                  </a:txBody>
                  <a:tcPr anchor="ctr">
                    <a:solidFill>
                      <a:srgbClr val="0070C0"/>
                    </a:solidFill>
                  </a:tcPr>
                </a:tc>
                <a:tc>
                  <a:txBody>
                    <a:bodyPr/>
                    <a:lstStyle/>
                    <a:p>
                      <a:pPr algn="ctr"/>
                      <a:r>
                        <a:rPr lang="pt-BR" sz="1600" dirty="0"/>
                        <a:t>Quantidade</a:t>
                      </a:r>
                    </a:p>
                  </a:txBody>
                  <a:tcPr anchor="ctr">
                    <a:solidFill>
                      <a:srgbClr val="0070C0"/>
                    </a:solidFill>
                  </a:tcPr>
                </a:tc>
                <a:tc>
                  <a:txBody>
                    <a:bodyPr/>
                    <a:lstStyle/>
                    <a:p>
                      <a:pPr algn="ctr"/>
                      <a:r>
                        <a:rPr lang="pt-BR" sz="1600" dirty="0">
                          <a:latin typeface="Calibri" panose="020F0502020204030204" pitchFamily="34" charset="0"/>
                          <a:cs typeface="Calibri" panose="020F0502020204030204" pitchFamily="34" charset="0"/>
                        </a:rPr>
                        <a:t>Valor (R$)</a:t>
                      </a:r>
                    </a:p>
                  </a:txBody>
                  <a:tcPr anchor="ctr">
                    <a:solidFill>
                      <a:srgbClr val="0070C0"/>
                    </a:solidFill>
                  </a:tcPr>
                </a:tc>
                <a:extLst>
                  <a:ext uri="{0D108BD9-81ED-4DB2-BD59-A6C34878D82A}">
                    <a16:rowId xmlns:a16="http://schemas.microsoft.com/office/drawing/2014/main" val="10000"/>
                  </a:ext>
                </a:extLst>
              </a:tr>
              <a:tr h="292491">
                <a:tc rowSpan="4">
                  <a:txBody>
                    <a:bodyPr/>
                    <a:lstStyle/>
                    <a:p>
                      <a:r>
                        <a:rPr lang="pt-PT" sz="1600" b="1" dirty="0">
                          <a:solidFill>
                            <a:schemeClr val="dk1"/>
                          </a:solidFill>
                          <a:effectLst/>
                          <a:latin typeface="+mn-lt"/>
                          <a:ea typeface="+mn-ea"/>
                          <a:cs typeface="+mn-cs"/>
                        </a:rPr>
                        <a:t>Oxímetro</a:t>
                      </a:r>
                      <a:endParaRPr lang="pt-BR" sz="1600" b="1" dirty="0">
                        <a:latin typeface="Calibri" panose="020F0502020204030204" pitchFamily="34" charset="0"/>
                        <a:cs typeface="Calibri" panose="020F0502020204030204" pitchFamily="34" charset="0"/>
                      </a:endParaRPr>
                    </a:p>
                  </a:txBody>
                  <a:tcPr anchor="ctr">
                    <a:solidFill>
                      <a:schemeClr val="bg1">
                        <a:lumMod val="85000"/>
                      </a:schemeClr>
                    </a:solidFill>
                  </a:tcPr>
                </a:tc>
                <a:tc>
                  <a:txBody>
                    <a:bodyPr/>
                    <a:lstStyle/>
                    <a:p>
                      <a:r>
                        <a:rPr lang="pt-BR" sz="1400" b="0" dirty="0">
                          <a:latin typeface="Calibri" panose="020F0502020204030204" pitchFamily="34" charset="0"/>
                          <a:cs typeface="Calibri" panose="020F0502020204030204" pitchFamily="34" charset="0"/>
                        </a:rPr>
                        <a:t>Metropolitana</a:t>
                      </a:r>
                    </a:p>
                  </a:txBody>
                  <a:tcPr anchor="ctr">
                    <a:solidFill>
                      <a:schemeClr val="bg1">
                        <a:lumMod val="85000"/>
                      </a:schemeClr>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2.200</a:t>
                      </a:r>
                    </a:p>
                  </a:txBody>
                  <a:tcPr anchor="ctr">
                    <a:solidFill>
                      <a:schemeClr val="bg1">
                        <a:lumMod val="85000"/>
                      </a:schemeClr>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200.904,00</a:t>
                      </a:r>
                    </a:p>
                  </a:txBody>
                  <a:tcPr anchor="ctr">
                    <a:solidFill>
                      <a:schemeClr val="bg1">
                        <a:lumMod val="85000"/>
                      </a:schemeClr>
                    </a:solidFill>
                  </a:tcPr>
                </a:tc>
                <a:extLst>
                  <a:ext uri="{0D108BD9-81ED-4DB2-BD59-A6C34878D82A}">
                    <a16:rowId xmlns:a16="http://schemas.microsoft.com/office/drawing/2014/main" val="10001"/>
                  </a:ext>
                </a:extLst>
              </a:tr>
              <a:tr h="292491">
                <a:tc vMerge="1">
                  <a:txBody>
                    <a:bodyPr/>
                    <a:lstStyle/>
                    <a:p>
                      <a:endParaRPr lang="pt-BR" sz="2000" dirty="0">
                        <a:latin typeface="Calibri" panose="020F0502020204030204" pitchFamily="34" charset="0"/>
                        <a:cs typeface="Calibri" panose="020F0502020204030204" pitchFamily="34" charset="0"/>
                      </a:endParaRPr>
                    </a:p>
                  </a:txBody>
                  <a:tcPr anchor="ctr">
                    <a:solidFill>
                      <a:schemeClr val="bg1"/>
                    </a:solidFill>
                  </a:tcPr>
                </a:tc>
                <a:tc>
                  <a:txBody>
                    <a:bodyPr/>
                    <a:lstStyle/>
                    <a:p>
                      <a:r>
                        <a:rPr lang="pt-BR" sz="1400" b="0" dirty="0">
                          <a:latin typeface="Calibri" panose="020F0502020204030204" pitchFamily="34" charset="0"/>
                          <a:cs typeface="Calibri" panose="020F0502020204030204" pitchFamily="34" charset="0"/>
                        </a:rPr>
                        <a:t>Central/Norte</a:t>
                      </a:r>
                    </a:p>
                  </a:txBody>
                  <a:tcPr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0" strike="noStrike" dirty="0">
                          <a:solidFill>
                            <a:schemeClr val="tx1"/>
                          </a:solidFill>
                          <a:latin typeface="Calibri" panose="020F0502020204030204" pitchFamily="34" charset="0"/>
                          <a:cs typeface="Calibri" panose="020F0502020204030204" pitchFamily="34" charset="0"/>
                        </a:rPr>
                        <a:t>1.108</a:t>
                      </a:r>
                    </a:p>
                  </a:txBody>
                  <a:tcPr anchor="ctr">
                    <a:solidFill>
                      <a:schemeClr val="bg1"/>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101.182,56</a:t>
                      </a:r>
                    </a:p>
                  </a:txBody>
                  <a:tcPr anchor="ctr">
                    <a:solidFill>
                      <a:schemeClr val="bg1"/>
                    </a:solidFill>
                  </a:tcPr>
                </a:tc>
                <a:extLst>
                  <a:ext uri="{0D108BD9-81ED-4DB2-BD59-A6C34878D82A}">
                    <a16:rowId xmlns:a16="http://schemas.microsoft.com/office/drawing/2014/main" val="3376825730"/>
                  </a:ext>
                </a:extLst>
              </a:tr>
              <a:tr h="292491">
                <a:tc vMerge="1">
                  <a:txBody>
                    <a:bodyPr/>
                    <a:lstStyle/>
                    <a:p>
                      <a:endParaRPr lang="pt-BR" sz="2000" dirty="0">
                        <a:latin typeface="Calibri" panose="020F0502020204030204" pitchFamily="34" charset="0"/>
                        <a:cs typeface="Calibri" panose="020F0502020204030204" pitchFamily="34" charset="0"/>
                      </a:endParaRPr>
                    </a:p>
                  </a:txBody>
                  <a:tcPr anchor="ctr">
                    <a:solidFill>
                      <a:schemeClr val="bg1">
                        <a:lumMod val="85000"/>
                      </a:schemeClr>
                    </a:solidFill>
                  </a:tcPr>
                </a:tc>
                <a:tc>
                  <a:txBody>
                    <a:bodyPr/>
                    <a:lstStyle/>
                    <a:p>
                      <a:r>
                        <a:rPr lang="pt-BR" sz="1400" b="0" dirty="0">
                          <a:latin typeface="Calibri" panose="020F0502020204030204" pitchFamily="34" charset="0"/>
                          <a:cs typeface="Calibri" panose="020F0502020204030204" pitchFamily="34" charset="0"/>
                        </a:rPr>
                        <a:t>Sul</a:t>
                      </a:r>
                    </a:p>
                  </a:txBody>
                  <a:tcPr anchor="ctr">
                    <a:solidFill>
                      <a:schemeClr val="bg1">
                        <a:lumMod val="8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0" strike="noStrike" dirty="0">
                          <a:solidFill>
                            <a:schemeClr val="tx1"/>
                          </a:solidFill>
                          <a:latin typeface="Calibri" panose="020F0502020204030204" pitchFamily="34" charset="0"/>
                          <a:cs typeface="Calibri" panose="020F0502020204030204" pitchFamily="34" charset="0"/>
                        </a:rPr>
                        <a:t>908</a:t>
                      </a:r>
                    </a:p>
                  </a:txBody>
                  <a:tcPr anchor="ctr">
                    <a:solidFill>
                      <a:schemeClr val="bg1">
                        <a:lumMod val="85000"/>
                      </a:schemeClr>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82.918,56</a:t>
                      </a:r>
                    </a:p>
                  </a:txBody>
                  <a:tcPr anchor="ctr">
                    <a:solidFill>
                      <a:schemeClr val="bg1">
                        <a:lumMod val="85000"/>
                      </a:schemeClr>
                    </a:solidFill>
                  </a:tcPr>
                </a:tc>
                <a:extLst>
                  <a:ext uri="{0D108BD9-81ED-4DB2-BD59-A6C34878D82A}">
                    <a16:rowId xmlns:a16="http://schemas.microsoft.com/office/drawing/2014/main" val="10002"/>
                  </a:ext>
                </a:extLst>
              </a:tr>
              <a:tr h="292491">
                <a:tc vMerge="1">
                  <a:txBody>
                    <a:bodyPr/>
                    <a:lstStyle/>
                    <a:p>
                      <a:endParaRPr lang="pt-BR" sz="1600" b="1" dirty="0">
                        <a:latin typeface="Calibri" panose="020F0502020204030204" pitchFamily="34" charset="0"/>
                        <a:cs typeface="Calibri" panose="020F0502020204030204" pitchFamily="34" charset="0"/>
                      </a:endParaRPr>
                    </a:p>
                  </a:txBody>
                  <a:tcPr anchor="ctr">
                    <a:solidFill>
                      <a:schemeClr val="bg1">
                        <a:lumMod val="85000"/>
                      </a:schemeClr>
                    </a:solidFill>
                  </a:tcPr>
                </a:tc>
                <a:tc>
                  <a:txBody>
                    <a:bodyPr/>
                    <a:lstStyle/>
                    <a:p>
                      <a:r>
                        <a:rPr lang="pt-BR" sz="1400" b="1" dirty="0">
                          <a:latin typeface="Calibri" panose="020F0502020204030204" pitchFamily="34" charset="0"/>
                          <a:cs typeface="Calibri" panose="020F0502020204030204" pitchFamily="34" charset="0"/>
                        </a:rPr>
                        <a:t>Total</a:t>
                      </a:r>
                    </a:p>
                  </a:txBody>
                  <a:tcPr anchor="ctr">
                    <a:solidFill>
                      <a:schemeClr val="bg1">
                        <a:lumMod val="85000"/>
                      </a:schemeClr>
                    </a:solidFill>
                  </a:tcPr>
                </a:tc>
                <a:tc>
                  <a:txBody>
                    <a:bodyPr/>
                    <a:lstStyle/>
                    <a:p>
                      <a:pPr algn="ctr"/>
                      <a:r>
                        <a:rPr lang="pt-BR" sz="1400" b="1" strike="noStrike" dirty="0">
                          <a:solidFill>
                            <a:schemeClr val="tx1"/>
                          </a:solidFill>
                          <a:latin typeface="Calibri" panose="020F0502020204030204" pitchFamily="34" charset="0"/>
                          <a:cs typeface="Calibri" panose="020F0502020204030204" pitchFamily="34" charset="0"/>
                        </a:rPr>
                        <a:t>4.216</a:t>
                      </a:r>
                    </a:p>
                  </a:txBody>
                  <a:tcPr anchor="ctr">
                    <a:solidFill>
                      <a:schemeClr val="bg1">
                        <a:lumMod val="85000"/>
                      </a:schemeClr>
                    </a:solidFill>
                  </a:tcPr>
                </a:tc>
                <a:tc>
                  <a:txBody>
                    <a:bodyPr/>
                    <a:lstStyle/>
                    <a:p>
                      <a:pPr algn="ctr" fontAlgn="b"/>
                      <a:r>
                        <a:rPr lang="pt-BR" sz="1400" b="1" i="0" u="none" strike="noStrike" dirty="0">
                          <a:solidFill>
                            <a:srgbClr val="000000"/>
                          </a:solidFill>
                          <a:effectLst/>
                          <a:latin typeface="Calibri" panose="020F0502020204030204" pitchFamily="34" charset="0"/>
                        </a:rPr>
                        <a:t>385.005,12</a:t>
                      </a:r>
                    </a:p>
                  </a:txBody>
                  <a:tcPr marL="9525" marR="9525" marT="9525" marB="0" anchor="b">
                    <a:solidFill>
                      <a:schemeClr val="bg1">
                        <a:lumMod val="85000"/>
                      </a:schemeClr>
                    </a:solidFill>
                  </a:tcPr>
                </a:tc>
                <a:extLst>
                  <a:ext uri="{0D108BD9-81ED-4DB2-BD59-A6C34878D82A}">
                    <a16:rowId xmlns:a16="http://schemas.microsoft.com/office/drawing/2014/main" val="358745081"/>
                  </a:ext>
                </a:extLst>
              </a:tr>
              <a:tr h="319382">
                <a:tc rowSpan="4">
                  <a:txBody>
                    <a:bodyPr/>
                    <a:lstStyle/>
                    <a:p>
                      <a:r>
                        <a:rPr lang="pt-PT" sz="1600" b="1" dirty="0">
                          <a:solidFill>
                            <a:schemeClr val="dk1"/>
                          </a:solidFill>
                          <a:effectLst/>
                          <a:latin typeface="+mn-lt"/>
                          <a:ea typeface="+mn-ea"/>
                          <a:cs typeface="+mn-cs"/>
                        </a:rPr>
                        <a:t>Máscara Descartável Tripla</a:t>
                      </a:r>
                      <a:endParaRPr lang="pt-BR" sz="1600" b="1" dirty="0">
                        <a:latin typeface="Calibri" panose="020F0502020204030204" pitchFamily="34" charset="0"/>
                        <a:cs typeface="Calibri" panose="020F0502020204030204" pitchFamily="34" charset="0"/>
                      </a:endParaRPr>
                    </a:p>
                  </a:txBody>
                  <a:tcPr anchor="ctr">
                    <a:solidFill>
                      <a:schemeClr val="bg1"/>
                    </a:solidFill>
                  </a:tcPr>
                </a:tc>
                <a:tc>
                  <a:txBody>
                    <a:bodyPr/>
                    <a:lstStyle/>
                    <a:p>
                      <a:r>
                        <a:rPr lang="pt-BR" sz="1400" b="0" dirty="0">
                          <a:latin typeface="Calibri" panose="020F0502020204030204" pitchFamily="34" charset="0"/>
                          <a:cs typeface="Calibri" panose="020F0502020204030204" pitchFamily="34" charset="0"/>
                        </a:rPr>
                        <a:t>Metropolitana</a:t>
                      </a:r>
                    </a:p>
                  </a:txBody>
                  <a:tcPr anchor="ctr">
                    <a:solidFill>
                      <a:schemeClr val="bg1"/>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473.550</a:t>
                      </a:r>
                    </a:p>
                  </a:txBody>
                  <a:tcPr anchor="ctr">
                    <a:solidFill>
                      <a:schemeClr val="bg1"/>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913.951,50</a:t>
                      </a:r>
                    </a:p>
                  </a:txBody>
                  <a:tcPr anchor="ctr">
                    <a:solidFill>
                      <a:schemeClr val="bg1"/>
                    </a:solidFill>
                  </a:tcPr>
                </a:tc>
                <a:extLst>
                  <a:ext uri="{0D108BD9-81ED-4DB2-BD59-A6C34878D82A}">
                    <a16:rowId xmlns:a16="http://schemas.microsoft.com/office/drawing/2014/main" val="10003"/>
                  </a:ext>
                </a:extLst>
              </a:tr>
              <a:tr h="359824">
                <a:tc vMerge="1">
                  <a:txBody>
                    <a:bodyPr/>
                    <a:lstStyle/>
                    <a:p>
                      <a:endParaRPr lang="pt-BR" sz="2000" dirty="0">
                        <a:latin typeface="Calibri" panose="020F0502020204030204" pitchFamily="34" charset="0"/>
                        <a:cs typeface="Calibri" panose="020F0502020204030204" pitchFamily="34" charset="0"/>
                      </a:endParaRPr>
                    </a:p>
                  </a:txBody>
                  <a:tcPr anchor="ctr">
                    <a:solidFill>
                      <a:schemeClr val="bg1">
                        <a:lumMod val="85000"/>
                      </a:schemeClr>
                    </a:solidFill>
                  </a:tcPr>
                </a:tc>
                <a:tc>
                  <a:txBody>
                    <a:bodyPr/>
                    <a:lstStyle/>
                    <a:p>
                      <a:r>
                        <a:rPr lang="pt-BR" sz="1400" b="0" dirty="0">
                          <a:latin typeface="Calibri" panose="020F0502020204030204" pitchFamily="34" charset="0"/>
                          <a:cs typeface="Calibri" panose="020F0502020204030204" pitchFamily="34" charset="0"/>
                        </a:rPr>
                        <a:t>Central/Norte</a:t>
                      </a:r>
                    </a:p>
                  </a:txBody>
                  <a:tcPr anchor="ctr">
                    <a:solidFill>
                      <a:schemeClr val="bg1">
                        <a:lumMod val="85000"/>
                      </a:schemeClr>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191.400</a:t>
                      </a:r>
                    </a:p>
                  </a:txBody>
                  <a:tcPr anchor="ctr">
                    <a:solidFill>
                      <a:schemeClr val="bg1">
                        <a:lumMod val="85000"/>
                      </a:schemeClr>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369.402,00</a:t>
                      </a:r>
                    </a:p>
                  </a:txBody>
                  <a:tcPr anchor="ctr">
                    <a:solidFill>
                      <a:schemeClr val="bg1">
                        <a:lumMod val="85000"/>
                      </a:schemeClr>
                    </a:solidFill>
                  </a:tcPr>
                </a:tc>
                <a:extLst>
                  <a:ext uri="{0D108BD9-81ED-4DB2-BD59-A6C34878D82A}">
                    <a16:rowId xmlns:a16="http://schemas.microsoft.com/office/drawing/2014/main" val="10004"/>
                  </a:ext>
                </a:extLst>
              </a:tr>
              <a:tr h="292491">
                <a:tc vMerge="1">
                  <a:txBody>
                    <a:bodyPr/>
                    <a:lstStyle/>
                    <a:p>
                      <a:endParaRPr lang="pt-BR" sz="2000" dirty="0">
                        <a:latin typeface="Calibri" panose="020F0502020204030204" pitchFamily="34" charset="0"/>
                        <a:cs typeface="Calibri" panose="020F0502020204030204" pitchFamily="34" charset="0"/>
                      </a:endParaRPr>
                    </a:p>
                  </a:txBody>
                  <a:tcPr anchor="ctr">
                    <a:solidFill>
                      <a:schemeClr val="bg1"/>
                    </a:solidFill>
                  </a:tcPr>
                </a:tc>
                <a:tc>
                  <a:txBody>
                    <a:bodyPr/>
                    <a:lstStyle/>
                    <a:p>
                      <a:r>
                        <a:rPr lang="pt-BR" sz="1400" b="0" dirty="0">
                          <a:latin typeface="Calibri" panose="020F0502020204030204" pitchFamily="34" charset="0"/>
                          <a:cs typeface="Calibri" panose="020F0502020204030204" pitchFamily="34" charset="0"/>
                        </a:rPr>
                        <a:t>Sul</a:t>
                      </a:r>
                    </a:p>
                  </a:txBody>
                  <a:tcPr anchor="ctr">
                    <a:solidFill>
                      <a:schemeClr val="bg1"/>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135.050</a:t>
                      </a:r>
                    </a:p>
                  </a:txBody>
                  <a:tcPr anchor="ctr">
                    <a:solidFill>
                      <a:schemeClr val="bg1"/>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260.646,50</a:t>
                      </a:r>
                    </a:p>
                  </a:txBody>
                  <a:tcPr anchor="ctr">
                    <a:solidFill>
                      <a:schemeClr val="bg1"/>
                    </a:solidFill>
                  </a:tcPr>
                </a:tc>
                <a:extLst>
                  <a:ext uri="{0D108BD9-81ED-4DB2-BD59-A6C34878D82A}">
                    <a16:rowId xmlns:a16="http://schemas.microsoft.com/office/drawing/2014/main" val="10005"/>
                  </a:ext>
                </a:extLst>
              </a:tr>
              <a:tr h="292491">
                <a:tc vMerge="1">
                  <a:txBody>
                    <a:bodyPr/>
                    <a:lstStyle/>
                    <a:p>
                      <a:endParaRPr lang="pt-BR" sz="1600" b="1" dirty="0">
                        <a:latin typeface="Calibri" panose="020F0502020204030204" pitchFamily="34" charset="0"/>
                        <a:cs typeface="Calibri" panose="020F0502020204030204" pitchFamily="34" charset="0"/>
                      </a:endParaRPr>
                    </a:p>
                  </a:txBody>
                  <a:tcPr anchor="ctr">
                    <a:solidFill>
                      <a:schemeClr val="bg1"/>
                    </a:solidFill>
                  </a:tcPr>
                </a:tc>
                <a:tc>
                  <a:txBody>
                    <a:bodyPr/>
                    <a:lstStyle/>
                    <a:p>
                      <a:r>
                        <a:rPr lang="pt-BR" sz="1400" b="1" dirty="0">
                          <a:latin typeface="Calibri" panose="020F0502020204030204" pitchFamily="34" charset="0"/>
                          <a:cs typeface="Calibri" panose="020F0502020204030204" pitchFamily="34" charset="0"/>
                        </a:rPr>
                        <a:t>Total</a:t>
                      </a:r>
                    </a:p>
                  </a:txBody>
                  <a:tcPr anchor="ctr">
                    <a:solidFill>
                      <a:schemeClr val="bg1"/>
                    </a:solidFill>
                  </a:tcPr>
                </a:tc>
                <a:tc>
                  <a:txBody>
                    <a:bodyPr/>
                    <a:lstStyle/>
                    <a:p>
                      <a:pPr algn="ctr"/>
                      <a:r>
                        <a:rPr lang="pt-BR" sz="1400" b="1" strike="noStrike" dirty="0">
                          <a:solidFill>
                            <a:schemeClr val="tx1"/>
                          </a:solidFill>
                          <a:latin typeface="Calibri" panose="020F0502020204030204" pitchFamily="34" charset="0"/>
                          <a:cs typeface="Calibri" panose="020F0502020204030204" pitchFamily="34" charset="0"/>
                        </a:rPr>
                        <a:t>800.000</a:t>
                      </a:r>
                    </a:p>
                  </a:txBody>
                  <a:tcPr anchor="ctr">
                    <a:solidFill>
                      <a:schemeClr val="bg1"/>
                    </a:solidFill>
                  </a:tcPr>
                </a:tc>
                <a:tc>
                  <a:txBody>
                    <a:bodyPr/>
                    <a:lstStyle/>
                    <a:p>
                      <a:pPr algn="ctr" fontAlgn="b"/>
                      <a:r>
                        <a:rPr lang="pt-BR" sz="1400" b="1" i="0" u="none" strike="noStrike" dirty="0">
                          <a:solidFill>
                            <a:srgbClr val="000000"/>
                          </a:solidFill>
                          <a:effectLst/>
                          <a:latin typeface="Calibri" panose="020F0502020204030204" pitchFamily="34" charset="0"/>
                        </a:rPr>
                        <a:t>1.544.000,00</a:t>
                      </a:r>
                    </a:p>
                  </a:txBody>
                  <a:tcPr marL="9525" marR="9525" marT="9525" marB="0" anchor="b">
                    <a:solidFill>
                      <a:schemeClr val="bg1"/>
                    </a:solidFill>
                  </a:tcPr>
                </a:tc>
                <a:extLst>
                  <a:ext uri="{0D108BD9-81ED-4DB2-BD59-A6C34878D82A}">
                    <a16:rowId xmlns:a16="http://schemas.microsoft.com/office/drawing/2014/main" val="1960589573"/>
                  </a:ext>
                </a:extLst>
              </a:tr>
              <a:tr h="316406">
                <a:tc rowSpan="4">
                  <a:txBody>
                    <a:bodyPr/>
                    <a:lstStyle/>
                    <a:p>
                      <a:r>
                        <a:rPr lang="pt-PT" sz="1600" b="1" dirty="0">
                          <a:solidFill>
                            <a:schemeClr val="dk1"/>
                          </a:solidFill>
                          <a:effectLst/>
                          <a:latin typeface="+mn-lt"/>
                          <a:ea typeface="+mn-ea"/>
                          <a:cs typeface="+mn-cs"/>
                        </a:rPr>
                        <a:t>Máscara Descartável KN95</a:t>
                      </a:r>
                      <a:endParaRPr lang="pt-BR" sz="1600" b="1" dirty="0">
                        <a:latin typeface="Calibri" panose="020F0502020204030204" pitchFamily="34" charset="0"/>
                        <a:cs typeface="Calibri" panose="020F0502020204030204" pitchFamily="34" charset="0"/>
                      </a:endParaRPr>
                    </a:p>
                  </a:txBody>
                  <a:tcPr anchor="ctr">
                    <a:solidFill>
                      <a:schemeClr val="bg1">
                        <a:lumMod val="85000"/>
                      </a:schemeClr>
                    </a:solidFill>
                  </a:tcPr>
                </a:tc>
                <a:tc>
                  <a:txBody>
                    <a:bodyPr/>
                    <a:lstStyle/>
                    <a:p>
                      <a:r>
                        <a:rPr lang="pt-BR" sz="1400" b="0" dirty="0">
                          <a:latin typeface="Calibri" panose="020F0502020204030204" pitchFamily="34" charset="0"/>
                          <a:cs typeface="Calibri" panose="020F0502020204030204" pitchFamily="34" charset="0"/>
                        </a:rPr>
                        <a:t>Metropolitana</a:t>
                      </a:r>
                    </a:p>
                  </a:txBody>
                  <a:tcPr anchor="ctr">
                    <a:solidFill>
                      <a:schemeClr val="bg1">
                        <a:lumMod val="85000"/>
                      </a:schemeClr>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5.000</a:t>
                      </a:r>
                    </a:p>
                  </a:txBody>
                  <a:tcPr anchor="ctr">
                    <a:solidFill>
                      <a:schemeClr val="bg1">
                        <a:lumMod val="85000"/>
                      </a:schemeClr>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40.650,00</a:t>
                      </a:r>
                    </a:p>
                  </a:txBody>
                  <a:tcPr anchor="ctr">
                    <a:solidFill>
                      <a:schemeClr val="bg1">
                        <a:lumMod val="85000"/>
                      </a:schemeClr>
                    </a:solidFill>
                  </a:tcPr>
                </a:tc>
                <a:extLst>
                  <a:ext uri="{0D108BD9-81ED-4DB2-BD59-A6C34878D82A}">
                    <a16:rowId xmlns:a16="http://schemas.microsoft.com/office/drawing/2014/main" val="574520404"/>
                  </a:ext>
                </a:extLst>
              </a:tr>
              <a:tr h="292491">
                <a:tc vMerge="1">
                  <a:txBody>
                    <a:bodyPr/>
                    <a:lstStyle/>
                    <a:p>
                      <a:endParaRPr lang="pt-BR" sz="2000" b="1" dirty="0">
                        <a:latin typeface="Calibri" panose="020F0502020204030204" pitchFamily="34" charset="0"/>
                        <a:cs typeface="Calibri" panose="020F0502020204030204" pitchFamily="34" charset="0"/>
                      </a:endParaRPr>
                    </a:p>
                  </a:txBody>
                  <a:tcPr anchor="ctr">
                    <a:solidFill>
                      <a:schemeClr val="bg1"/>
                    </a:solidFill>
                  </a:tcPr>
                </a:tc>
                <a:tc>
                  <a:txBody>
                    <a:bodyPr/>
                    <a:lstStyle/>
                    <a:p>
                      <a:r>
                        <a:rPr lang="pt-BR" sz="1400" b="0" dirty="0">
                          <a:latin typeface="Calibri" panose="020F0502020204030204" pitchFamily="34" charset="0"/>
                          <a:cs typeface="Calibri" panose="020F0502020204030204" pitchFamily="34" charset="0"/>
                        </a:rPr>
                        <a:t>Central/Norte</a:t>
                      </a:r>
                    </a:p>
                  </a:txBody>
                  <a:tcPr anchor="ctr">
                    <a:solidFill>
                      <a:schemeClr val="bg1"/>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119.140</a:t>
                      </a:r>
                    </a:p>
                  </a:txBody>
                  <a:tcPr anchor="ctr">
                    <a:solidFill>
                      <a:schemeClr val="bg1"/>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968.608,20</a:t>
                      </a:r>
                    </a:p>
                  </a:txBody>
                  <a:tcPr anchor="ctr">
                    <a:solidFill>
                      <a:schemeClr val="bg1"/>
                    </a:solidFill>
                  </a:tcPr>
                </a:tc>
                <a:extLst>
                  <a:ext uri="{0D108BD9-81ED-4DB2-BD59-A6C34878D82A}">
                    <a16:rowId xmlns:a16="http://schemas.microsoft.com/office/drawing/2014/main" val="41535817"/>
                  </a:ext>
                </a:extLst>
              </a:tr>
              <a:tr h="293288">
                <a:tc vMerge="1">
                  <a:txBody>
                    <a:bodyPr/>
                    <a:lstStyle/>
                    <a:p>
                      <a:endParaRPr lang="pt-BR" sz="2000" b="1" dirty="0">
                        <a:latin typeface="Calibri" panose="020F0502020204030204" pitchFamily="34" charset="0"/>
                        <a:cs typeface="Calibri" panose="020F0502020204030204" pitchFamily="34" charset="0"/>
                      </a:endParaRPr>
                    </a:p>
                  </a:txBody>
                  <a:tcPr anchor="ctr">
                    <a:solidFill>
                      <a:schemeClr val="bg1"/>
                    </a:solidFill>
                  </a:tcPr>
                </a:tc>
                <a:tc>
                  <a:txBody>
                    <a:bodyPr/>
                    <a:lstStyle/>
                    <a:p>
                      <a:r>
                        <a:rPr lang="pt-BR" sz="1400" b="0" dirty="0">
                          <a:latin typeface="Calibri" panose="020F0502020204030204" pitchFamily="34" charset="0"/>
                          <a:cs typeface="Calibri" panose="020F0502020204030204" pitchFamily="34" charset="0"/>
                        </a:rPr>
                        <a:t>Sul</a:t>
                      </a:r>
                    </a:p>
                  </a:txBody>
                  <a:tcPr anchor="ctr">
                    <a:solidFill>
                      <a:schemeClr val="bg1"/>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24.860</a:t>
                      </a:r>
                    </a:p>
                  </a:txBody>
                  <a:tcPr anchor="ctr">
                    <a:solidFill>
                      <a:schemeClr val="bg1"/>
                    </a:solidFill>
                  </a:tcPr>
                </a:tc>
                <a:tc>
                  <a:txBody>
                    <a:bodyPr/>
                    <a:lstStyle/>
                    <a:p>
                      <a:pPr algn="ctr"/>
                      <a:r>
                        <a:rPr lang="pt-BR" sz="1400" b="0" strike="noStrike" dirty="0">
                          <a:solidFill>
                            <a:schemeClr val="tx1"/>
                          </a:solidFill>
                          <a:latin typeface="Calibri" panose="020F0502020204030204" pitchFamily="34" charset="0"/>
                          <a:cs typeface="Calibri" panose="020F0502020204030204" pitchFamily="34" charset="0"/>
                        </a:rPr>
                        <a:t>202.111,80</a:t>
                      </a:r>
                    </a:p>
                  </a:txBody>
                  <a:tcPr anchor="ctr">
                    <a:solidFill>
                      <a:schemeClr val="bg1"/>
                    </a:solidFill>
                  </a:tcPr>
                </a:tc>
                <a:extLst>
                  <a:ext uri="{0D108BD9-81ED-4DB2-BD59-A6C34878D82A}">
                    <a16:rowId xmlns:a16="http://schemas.microsoft.com/office/drawing/2014/main" val="3013726701"/>
                  </a:ext>
                </a:extLst>
              </a:tr>
              <a:tr h="292491">
                <a:tc vMerge="1">
                  <a:txBody>
                    <a:bodyPr/>
                    <a:lstStyle/>
                    <a:p>
                      <a:endParaRPr lang="pt-BR" sz="1600" b="1" dirty="0">
                        <a:latin typeface="Calibri" panose="020F0502020204030204" pitchFamily="34" charset="0"/>
                        <a:cs typeface="Calibri" panose="020F0502020204030204" pitchFamily="34" charset="0"/>
                      </a:endParaRPr>
                    </a:p>
                  </a:txBody>
                  <a:tcPr anchor="ctr">
                    <a:solidFill>
                      <a:schemeClr val="bg1">
                        <a:lumMod val="85000"/>
                      </a:schemeClr>
                    </a:solidFill>
                  </a:tcPr>
                </a:tc>
                <a:tc>
                  <a:txBody>
                    <a:bodyPr/>
                    <a:lstStyle/>
                    <a:p>
                      <a:r>
                        <a:rPr lang="pt-BR" sz="1400" b="1" dirty="0">
                          <a:latin typeface="Calibri" panose="020F0502020204030204" pitchFamily="34" charset="0"/>
                          <a:cs typeface="Calibri" panose="020F0502020204030204" pitchFamily="34" charset="0"/>
                        </a:rPr>
                        <a:t>Total</a:t>
                      </a:r>
                    </a:p>
                  </a:txBody>
                  <a:tcPr anchor="ctr">
                    <a:solidFill>
                      <a:schemeClr val="bg1"/>
                    </a:solidFill>
                  </a:tcPr>
                </a:tc>
                <a:tc>
                  <a:txBody>
                    <a:bodyPr/>
                    <a:lstStyle/>
                    <a:p>
                      <a:pPr algn="ctr"/>
                      <a:r>
                        <a:rPr lang="pt-BR" sz="1400" b="1" strike="noStrike" dirty="0">
                          <a:solidFill>
                            <a:schemeClr val="tx1"/>
                          </a:solidFill>
                          <a:latin typeface="Calibri" panose="020F0502020204030204" pitchFamily="34" charset="0"/>
                          <a:cs typeface="Calibri" panose="020F0502020204030204" pitchFamily="34" charset="0"/>
                        </a:rPr>
                        <a:t>149.000</a:t>
                      </a:r>
                    </a:p>
                  </a:txBody>
                  <a:tcPr anchor="ctr">
                    <a:solidFill>
                      <a:schemeClr val="bg1"/>
                    </a:solidFill>
                  </a:tcPr>
                </a:tc>
                <a:tc>
                  <a:txBody>
                    <a:bodyPr/>
                    <a:lstStyle/>
                    <a:p>
                      <a:pPr algn="ctr" fontAlgn="b"/>
                      <a:r>
                        <a:rPr lang="pt-BR" sz="1400" b="1" i="0" u="none" strike="noStrike" dirty="0">
                          <a:solidFill>
                            <a:srgbClr val="000000"/>
                          </a:solidFill>
                          <a:effectLst/>
                          <a:latin typeface="Calibri" panose="020F0502020204030204" pitchFamily="34" charset="0"/>
                        </a:rPr>
                        <a:t>1.211.370,00</a:t>
                      </a:r>
                    </a:p>
                  </a:txBody>
                  <a:tcPr marL="9525" marR="9525" marT="9525" marB="0" anchor="b">
                    <a:solidFill>
                      <a:schemeClr val="bg1"/>
                    </a:solidFill>
                  </a:tcPr>
                </a:tc>
                <a:extLst>
                  <a:ext uri="{0D108BD9-81ED-4DB2-BD59-A6C34878D82A}">
                    <a16:rowId xmlns:a16="http://schemas.microsoft.com/office/drawing/2014/main" val="459114007"/>
                  </a:ext>
                </a:extLst>
              </a:tr>
              <a:tr h="495661">
                <a:tc gridSpan="2">
                  <a:txBody>
                    <a:bodyPr/>
                    <a:lstStyle/>
                    <a:p>
                      <a:pPr algn="ctr"/>
                      <a:endParaRPr lang="pt-BR" sz="1600" b="1" dirty="0">
                        <a:latin typeface="Calibri" panose="020F0502020204030204" pitchFamily="34" charset="0"/>
                        <a:cs typeface="Calibri" panose="020F0502020204030204" pitchFamily="34" charset="0"/>
                      </a:endParaRPr>
                    </a:p>
                    <a:p>
                      <a:pPr algn="ctr"/>
                      <a:r>
                        <a:rPr lang="pt-BR" sz="1600" b="1" dirty="0">
                          <a:latin typeface="Calibri" panose="020F0502020204030204" pitchFamily="34" charset="0"/>
                          <a:cs typeface="Calibri" panose="020F0502020204030204" pitchFamily="34" charset="0"/>
                        </a:rPr>
                        <a:t>TOTAL GERAL</a:t>
                      </a:r>
                    </a:p>
                  </a:txBody>
                  <a:tcPr anchor="ctr">
                    <a:solidFill>
                      <a:schemeClr val="bg1">
                        <a:lumMod val="85000"/>
                      </a:schemeClr>
                    </a:solidFill>
                  </a:tcPr>
                </a:tc>
                <a:tc hMerge="1">
                  <a:txBody>
                    <a:bodyPr/>
                    <a:lstStyle/>
                    <a:p>
                      <a:endParaRPr lang="pt-BR" sz="1600" b="0" dirty="0">
                        <a:latin typeface="Calibri" panose="020F0502020204030204" pitchFamily="34" charset="0"/>
                        <a:cs typeface="Calibri" panose="020F0502020204030204" pitchFamily="34" charset="0"/>
                      </a:endParaRPr>
                    </a:p>
                  </a:txBody>
                  <a:tcPr anchor="ctr">
                    <a:solidFill>
                      <a:schemeClr val="bg1"/>
                    </a:solidFill>
                  </a:tcPr>
                </a:tc>
                <a:tc>
                  <a:txBody>
                    <a:bodyPr/>
                    <a:lstStyle/>
                    <a:p>
                      <a:pPr algn="ctr"/>
                      <a:endParaRPr lang="pt-BR" sz="1600" b="1" strike="noStrike" dirty="0">
                        <a:solidFill>
                          <a:schemeClr val="tx1"/>
                        </a:solidFill>
                        <a:latin typeface="Calibri" panose="020F0502020204030204" pitchFamily="34" charset="0"/>
                        <a:cs typeface="Calibri" panose="020F0502020204030204" pitchFamily="34" charset="0"/>
                      </a:endParaRPr>
                    </a:p>
                    <a:p>
                      <a:pPr algn="ctr"/>
                      <a:r>
                        <a:rPr lang="pt-BR" sz="1600" b="1" strike="noStrike" dirty="0">
                          <a:solidFill>
                            <a:schemeClr val="tx1"/>
                          </a:solidFill>
                          <a:latin typeface="Calibri" panose="020F0502020204030204" pitchFamily="34" charset="0"/>
                          <a:cs typeface="Calibri" panose="020F0502020204030204" pitchFamily="34" charset="0"/>
                        </a:rPr>
                        <a:t>953.216</a:t>
                      </a:r>
                    </a:p>
                  </a:txBody>
                  <a:tcPr anchor="ctr">
                    <a:solidFill>
                      <a:schemeClr val="bg1"/>
                    </a:solidFill>
                  </a:tcPr>
                </a:tc>
                <a:tc>
                  <a:txBody>
                    <a:bodyPr/>
                    <a:lstStyle/>
                    <a:p>
                      <a:pPr algn="ctr" fontAlgn="b"/>
                      <a:r>
                        <a:rPr lang="pt-BR" sz="1600" b="1" i="0" u="none" strike="noStrike" dirty="0">
                          <a:solidFill>
                            <a:srgbClr val="000000"/>
                          </a:solidFill>
                          <a:effectLst/>
                          <a:latin typeface="Calibri" panose="020F0502020204030204" pitchFamily="34" charset="0"/>
                        </a:rPr>
                        <a:t>3.140.375,12</a:t>
                      </a:r>
                    </a:p>
                  </a:txBody>
                  <a:tcPr marL="9525" marR="9525" marT="9525" marB="0" anchor="b">
                    <a:solidFill>
                      <a:schemeClr val="bg1"/>
                    </a:solidFill>
                  </a:tcPr>
                </a:tc>
                <a:extLst>
                  <a:ext uri="{0D108BD9-81ED-4DB2-BD59-A6C34878D82A}">
                    <a16:rowId xmlns:a16="http://schemas.microsoft.com/office/drawing/2014/main" val="1170395759"/>
                  </a:ext>
                </a:extLst>
              </a:tr>
            </a:tbl>
          </a:graphicData>
        </a:graphic>
      </p:graphicFrame>
      <p:sp>
        <p:nvSpPr>
          <p:cNvPr id="8" name="CustomShape 2">
            <a:extLst>
              <a:ext uri="{FF2B5EF4-FFF2-40B4-BE49-F238E27FC236}">
                <a16:creationId xmlns:a16="http://schemas.microsoft.com/office/drawing/2014/main" id="{08BD75D3-698E-499B-A1A3-1BD6C5EF7ED8}"/>
              </a:ext>
            </a:extLst>
          </p:cNvPr>
          <p:cNvSpPr/>
          <p:nvPr/>
        </p:nvSpPr>
        <p:spPr>
          <a:xfrm>
            <a:off x="455872" y="128205"/>
            <a:ext cx="8364600" cy="86071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ts val="3000"/>
              </a:lnSpc>
            </a:pPr>
            <a:r>
              <a:rPr lang="pt-BR" sz="3600" b="1" strike="noStrike" spc="-1" dirty="0">
                <a:solidFill>
                  <a:srgbClr val="0070C0"/>
                </a:solidFill>
                <a:latin typeface="Calibri"/>
                <a:ea typeface="DejaVu Sans"/>
              </a:rPr>
              <a:t>Covid-19</a:t>
            </a:r>
            <a:br>
              <a:rPr dirty="0"/>
            </a:br>
            <a:r>
              <a:rPr lang="pt-BR" sz="2400" dirty="0">
                <a:solidFill>
                  <a:srgbClr val="0070C0"/>
                </a:solidFill>
                <a:latin typeface="Calibri" panose="020F0502020204030204" pitchFamily="34" charset="0"/>
                <a:cs typeface="Calibri" panose="020F0502020204030204" pitchFamily="34" charset="0"/>
              </a:rPr>
              <a:t>EPI’s Disponibilizados para Municípios (abril – agosto/21) </a:t>
            </a:r>
            <a:endParaRPr lang="pt-BR" sz="2400" dirty="0">
              <a:solidFill>
                <a:srgbClr val="FF0000"/>
              </a:solidFill>
              <a:latin typeface="Calibri" panose="020F0502020204030204" pitchFamily="34" charset="0"/>
              <a:cs typeface="Calibri" panose="020F0502020204030204" pitchFamily="34" charset="0"/>
            </a:endParaRPr>
          </a:p>
          <a:p>
            <a:pPr>
              <a:lnSpc>
                <a:spcPts val="3000"/>
              </a:lnSpc>
            </a:pPr>
            <a:endParaRPr lang="pt-BR" sz="2400" strike="noStrike" spc="-1" dirty="0">
              <a:latin typeface="Arial"/>
            </a:endParaRPr>
          </a:p>
        </p:txBody>
      </p:sp>
      <p:sp>
        <p:nvSpPr>
          <p:cNvPr id="2" name="CaixaDeTexto 1">
            <a:extLst>
              <a:ext uri="{FF2B5EF4-FFF2-40B4-BE49-F238E27FC236}">
                <a16:creationId xmlns:a16="http://schemas.microsoft.com/office/drawing/2014/main" id="{37E95BC6-5787-41AD-A51E-7216062F05B8}"/>
              </a:ext>
            </a:extLst>
          </p:cNvPr>
          <p:cNvSpPr txBox="1"/>
          <p:nvPr/>
        </p:nvSpPr>
        <p:spPr>
          <a:xfrm>
            <a:off x="467544" y="6556362"/>
            <a:ext cx="1712520" cy="461665"/>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NEMP/GEAT/Sesa</a:t>
            </a:r>
          </a:p>
          <a:p>
            <a:endParaRPr lang="pt-BR"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364151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431" name="Imagem 6"/>
          <p:cNvPicPr/>
          <p:nvPr/>
        </p:nvPicPr>
        <p:blipFill>
          <a:blip r:embed="rId2" cstate="print"/>
          <a:srcRect l="12634" r="15820"/>
          <a:stretch/>
        </p:blipFill>
        <p:spPr>
          <a:xfrm>
            <a:off x="7885888" y="180360"/>
            <a:ext cx="718560" cy="718560"/>
          </a:xfrm>
          <a:prstGeom prst="rect">
            <a:avLst/>
          </a:prstGeom>
          <a:ln>
            <a:noFill/>
          </a:ln>
        </p:spPr>
      </p:pic>
      <p:sp>
        <p:nvSpPr>
          <p:cNvPr id="433" name="Line 3"/>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435" name="CustomShape 5"/>
          <p:cNvSpPr/>
          <p:nvPr/>
        </p:nvSpPr>
        <p:spPr>
          <a:xfrm>
            <a:off x="467544" y="6566897"/>
            <a:ext cx="401148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chemeClr val="bg1"/>
                </a:solidFill>
                <a:latin typeface="Calibri"/>
                <a:ea typeface="DejaVu Sans"/>
              </a:rPr>
              <a:t>Fonte: GFES – dados extraídos em 15/06/2021 </a:t>
            </a:r>
            <a:endParaRPr lang="pt-BR" sz="1200" b="0" strike="noStrike" spc="-1" dirty="0">
              <a:solidFill>
                <a:schemeClr val="bg1"/>
              </a:solidFill>
              <a:latin typeface="Arial"/>
            </a:endParaRPr>
          </a:p>
        </p:txBody>
      </p:sp>
      <p:sp>
        <p:nvSpPr>
          <p:cNvPr id="8" name="CustomShape 2">
            <a:extLst>
              <a:ext uri="{FF2B5EF4-FFF2-40B4-BE49-F238E27FC236}">
                <a16:creationId xmlns:a16="http://schemas.microsoft.com/office/drawing/2014/main" id="{968430FD-DCC9-429C-8F4C-95AFC8DD51F3}"/>
              </a:ext>
            </a:extLst>
          </p:cNvPr>
          <p:cNvSpPr/>
          <p:nvPr/>
        </p:nvSpPr>
        <p:spPr>
          <a:xfrm>
            <a:off x="455872" y="128199"/>
            <a:ext cx="8364600" cy="12845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ts val="3000"/>
              </a:lnSpc>
            </a:pPr>
            <a:r>
              <a:rPr lang="pt-BR" sz="3600" b="1" strike="noStrike" spc="-1" dirty="0">
                <a:solidFill>
                  <a:srgbClr val="0070C0"/>
                </a:solidFill>
                <a:latin typeface="Calibri"/>
                <a:ea typeface="DejaVu Sans"/>
              </a:rPr>
              <a:t>Covid-19 </a:t>
            </a:r>
          </a:p>
          <a:p>
            <a:pPr>
              <a:lnSpc>
                <a:spcPts val="3000"/>
              </a:lnSpc>
            </a:pPr>
            <a:r>
              <a:rPr lang="pt-BR" sz="2400" spc="-1" dirty="0">
                <a:solidFill>
                  <a:srgbClr val="0070C0"/>
                </a:solidFill>
                <a:latin typeface="Calibri"/>
              </a:rPr>
              <a:t>Receitas Disponibilizadas </a:t>
            </a:r>
            <a:endParaRPr lang="pt-BR" sz="2400" strike="noStrike" spc="-1" dirty="0">
              <a:latin typeface="Arial"/>
            </a:endParaRPr>
          </a:p>
        </p:txBody>
      </p:sp>
      <p:graphicFrame>
        <p:nvGraphicFramePr>
          <p:cNvPr id="9" name="Table 4"/>
          <p:cNvGraphicFramePr/>
          <p:nvPr>
            <p:extLst>
              <p:ext uri="{D42A27DB-BD31-4B8C-83A1-F6EECF244321}">
                <p14:modId xmlns:p14="http://schemas.microsoft.com/office/powerpoint/2010/main" val="898404678"/>
              </p:ext>
            </p:extLst>
          </p:nvPr>
        </p:nvGraphicFramePr>
        <p:xfrm>
          <a:off x="467544" y="3018418"/>
          <a:ext cx="8220583" cy="1632744"/>
        </p:xfrm>
        <a:graphic>
          <a:graphicData uri="http://schemas.openxmlformats.org/drawingml/2006/table">
            <a:tbl>
              <a:tblPr/>
              <a:tblGrid>
                <a:gridCol w="1972212">
                  <a:extLst>
                    <a:ext uri="{9D8B030D-6E8A-4147-A177-3AD203B41FA5}">
                      <a16:colId xmlns:a16="http://schemas.microsoft.com/office/drawing/2014/main" val="20000"/>
                    </a:ext>
                  </a:extLst>
                </a:gridCol>
                <a:gridCol w="2230904">
                  <a:extLst>
                    <a:ext uri="{9D8B030D-6E8A-4147-A177-3AD203B41FA5}">
                      <a16:colId xmlns:a16="http://schemas.microsoft.com/office/drawing/2014/main" val="20001"/>
                    </a:ext>
                  </a:extLst>
                </a:gridCol>
                <a:gridCol w="803493">
                  <a:extLst>
                    <a:ext uri="{9D8B030D-6E8A-4147-A177-3AD203B41FA5}">
                      <a16:colId xmlns:a16="http://schemas.microsoft.com/office/drawing/2014/main" val="20003"/>
                    </a:ext>
                  </a:extLst>
                </a:gridCol>
                <a:gridCol w="2362154">
                  <a:extLst>
                    <a:ext uri="{9D8B030D-6E8A-4147-A177-3AD203B41FA5}">
                      <a16:colId xmlns:a16="http://schemas.microsoft.com/office/drawing/2014/main" val="3231140145"/>
                    </a:ext>
                  </a:extLst>
                </a:gridCol>
                <a:gridCol w="851820">
                  <a:extLst>
                    <a:ext uri="{9D8B030D-6E8A-4147-A177-3AD203B41FA5}">
                      <a16:colId xmlns:a16="http://schemas.microsoft.com/office/drawing/2014/main" val="792485262"/>
                    </a:ext>
                  </a:extLst>
                </a:gridCol>
              </a:tblGrid>
              <a:tr h="316490">
                <a:tc gridSpan="5">
                  <a:txBody>
                    <a:bodyPr/>
                    <a:lstStyle/>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OUTRAS FONTES</a:t>
                      </a: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38160">
                      <a:solidFill>
                        <a:srgbClr val="FFFFFF"/>
                      </a:solidFill>
                    </a:lnB>
                    <a:solidFill>
                      <a:srgbClr val="0070C0"/>
                    </a:solidFill>
                  </a:tcPr>
                </a:tc>
                <a:tc hMerge="1">
                  <a:txBody>
                    <a:bodyPr/>
                    <a:lstStyle/>
                    <a:p>
                      <a:pPr algn="ctr">
                        <a:lnSpc>
                          <a:spcPct val="100000"/>
                        </a:lnSpc>
                      </a:pPr>
                      <a:endParaRPr lang="pt-BR" sz="1800" b="1" strike="noStrike" spc="-1" dirty="0">
                        <a:solidFill>
                          <a:schemeClr val="bg1"/>
                        </a:solidFill>
                        <a:latin typeface="Calibri" panose="020F0502020204030204" pitchFamily="34" charset="0"/>
                        <a:cs typeface="Calibri" panose="020F0502020204030204" pitchFamily="34" charset="0"/>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a:solidFill>
                        <a:srgbClr val="FFFFFF"/>
                      </a:solidFill>
                    </a:lnB>
                    <a:solidFill>
                      <a:srgbClr val="0070C0"/>
                    </a:solidFill>
                  </a:tcPr>
                </a:tc>
                <a:tc hMerge="1">
                  <a:txBody>
                    <a:bodyPr/>
                    <a:lstStyle/>
                    <a:p>
                      <a:pPr algn="ctr"/>
                      <a:endParaRPr lang="pt-BR" sz="1800" b="1" strike="noStrike" spc="-1" dirty="0">
                        <a:solidFill>
                          <a:schemeClr val="bg1"/>
                        </a:solidFill>
                        <a:latin typeface="Calibri" panose="020F0502020204030204" pitchFamily="34" charset="0"/>
                        <a:cs typeface="Calibri" panose="020F0502020204030204" pitchFamily="34" charset="0"/>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tc hMerge="1">
                  <a:txBody>
                    <a:bodyPr/>
                    <a:lstStyle/>
                    <a:p>
                      <a:pPr algn="ctr">
                        <a:lnSpc>
                          <a:spcPct val="100000"/>
                        </a:lnSpc>
                      </a:pPr>
                      <a:endParaRPr lang="pt-BR" sz="1800" b="1" strike="noStrike" spc="-1" dirty="0">
                        <a:solidFill>
                          <a:schemeClr val="bg1"/>
                        </a:solidFill>
                        <a:latin typeface="Calibri" panose="020F0502020204030204" pitchFamily="34" charset="0"/>
                        <a:cs typeface="Calibri" panose="020F0502020204030204" pitchFamily="34" charset="0"/>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tc hMerge="1">
                  <a:txBody>
                    <a:bodyPr/>
                    <a:lstStyle/>
                    <a:p>
                      <a:pPr algn="ctr"/>
                      <a:endParaRPr lang="pt-BR" sz="1800" b="1" strike="noStrike" spc="-1" dirty="0">
                        <a:solidFill>
                          <a:schemeClr val="bg1"/>
                        </a:solidFill>
                        <a:latin typeface="Calibri" panose="020F0502020204030204" pitchFamily="34" charset="0"/>
                        <a:cs typeface="Calibri" panose="020F0502020204030204" pitchFamily="34" charset="0"/>
                      </a:endParaRPr>
                    </a:p>
                  </a:txBody>
                  <a:tcPr anchor="ctr">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878900734"/>
                  </a:ext>
                </a:extLst>
              </a:tr>
              <a:tr h="316490">
                <a:tc>
                  <a:txBody>
                    <a:bodyPr/>
                    <a:lstStyle/>
                    <a:p>
                      <a:pPr algn="l">
                        <a:lnSpc>
                          <a:spcPct val="100000"/>
                        </a:lnSpc>
                      </a:pPr>
                      <a:r>
                        <a:rPr lang="pt-BR" sz="1600" b="1" strike="noStrike" spc="-1" dirty="0">
                          <a:solidFill>
                            <a:schemeClr val="bg1">
                              <a:lumMod val="50000"/>
                            </a:schemeClr>
                          </a:solidFill>
                          <a:latin typeface="Calibri" pitchFamily="34" charset="0"/>
                          <a:cs typeface="Calibri" pitchFamily="34" charset="0"/>
                        </a:rPr>
                        <a:t>DOAÇÕES</a:t>
                      </a:r>
                    </a:p>
                  </a:txBody>
                  <a:tcPr anchor="ctr">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chemeClr val="bg1"/>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23.043.787,00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chemeClr val="bg1"/>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79,09</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170.382,00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6,6</a:t>
                      </a:r>
                    </a:p>
                  </a:txBody>
                  <a:tcPr anchor="ctr">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49478421"/>
                  </a:ext>
                </a:extLst>
              </a:tr>
              <a:tr h="546665">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pt-BR" sz="1600" b="1" strike="noStrike" spc="-1" dirty="0">
                          <a:solidFill>
                            <a:schemeClr val="bg1">
                              <a:lumMod val="50000"/>
                            </a:schemeClr>
                          </a:solidFill>
                          <a:latin typeface="Calibri" pitchFamily="34" charset="0"/>
                          <a:cs typeface="Calibri" pitchFamily="34" charset="0"/>
                        </a:rPr>
                        <a:t>RECEITA JUDICIAL – Barragem Mariana</a:t>
                      </a:r>
                      <a:endParaRPr lang="pt-BR" sz="1600" b="0" strike="noStrike" spc="-1" dirty="0">
                        <a:solidFill>
                          <a:schemeClr val="bg1">
                            <a:lumMod val="50000"/>
                          </a:schemeClr>
                        </a:solidFill>
                        <a:latin typeface="Calibri" pitchFamily="34" charset="0"/>
                        <a:cs typeface="Calibri" pitchFamily="34" charset="0"/>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chemeClr val="bg1">
                        <a:lumMod val="8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0" strike="noStrike" spc="-1" dirty="0">
                          <a:solidFill>
                            <a:schemeClr val="bg1">
                              <a:lumMod val="50000"/>
                            </a:schemeClr>
                          </a:solidFill>
                          <a:latin typeface="Calibri" pitchFamily="34" charset="0"/>
                          <a:cs typeface="Calibri" pitchFamily="34" charset="0"/>
                        </a:rPr>
                        <a:t>6.091.310,00</a:t>
                      </a:r>
                    </a:p>
                  </a:txBody>
                  <a:tcPr anchor="ctr">
                    <a:lnL w="12240">
                      <a:solidFill>
                        <a:srgbClr val="FFFFFF"/>
                      </a:solidFill>
                    </a:lnL>
                    <a:lnR w="12240">
                      <a:solidFill>
                        <a:srgbClr val="FFFFFF"/>
                      </a:solidFill>
                    </a:lnR>
                    <a:lnT w="12240">
                      <a:solidFill>
                        <a:srgbClr val="FFFFFF"/>
                      </a:solidFill>
                    </a:lnT>
                    <a:lnB w="12240">
                      <a:solidFill>
                        <a:srgbClr val="FFFFFF"/>
                      </a:solidFill>
                    </a:lnB>
                    <a:solidFill>
                      <a:schemeClr val="bg1">
                        <a:lumMod val="85000"/>
                      </a:schemeClr>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20,91</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2.430.492,00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93,4</a:t>
                      </a: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83064">
                <a:tc>
                  <a:txBody>
                    <a:bodyPr/>
                    <a:lstStyle/>
                    <a:p>
                      <a:pPr>
                        <a:lnSpc>
                          <a:spcPct val="100000"/>
                        </a:lnSpc>
                      </a:pPr>
                      <a:r>
                        <a:rPr lang="pt-BR" sz="1600" b="1" strike="noStrike" spc="-1" dirty="0">
                          <a:solidFill>
                            <a:srgbClr val="000000"/>
                          </a:solidFill>
                          <a:latin typeface="Calibri" pitchFamily="34" charset="0"/>
                          <a:cs typeface="Calibri" pitchFamily="34" charset="0"/>
                        </a:rPr>
                        <a:t>Sub -Total</a:t>
                      </a:r>
                      <a:endParaRPr lang="pt-BR" sz="1600" b="1" strike="noStrike" spc="-1" dirty="0">
                        <a:latin typeface="Calibri" pitchFamily="34" charset="0"/>
                        <a:cs typeface="Calibri" pitchFamily="34" charset="0"/>
                      </a:endParaRP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1" strike="noStrike" spc="-1" dirty="0">
                          <a:solidFill>
                            <a:schemeClr val="tx1"/>
                          </a:solidFill>
                          <a:latin typeface="Calibri" pitchFamily="34" charset="0"/>
                          <a:cs typeface="Calibri" pitchFamily="34" charset="0"/>
                        </a:rPr>
                        <a:t>29.135.097,00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0" strike="noStrike" spc="-1" dirty="0">
                          <a:latin typeface="Calibri" pitchFamily="34" charset="0"/>
                          <a:cs typeface="Calibri" pitchFamily="34" charset="0"/>
                        </a:rPr>
                        <a:t>100,0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strike="noStrike" spc="-1" dirty="0">
                          <a:latin typeface="Calibri" pitchFamily="34" charset="0"/>
                          <a:cs typeface="Calibri" pitchFamily="34" charset="0"/>
                        </a:rPr>
                        <a:t>2.600.874,00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0" strike="noStrike" spc="-1" dirty="0">
                          <a:latin typeface="Calibri" pitchFamily="34" charset="0"/>
                          <a:cs typeface="Calibri" pitchFamily="34" charset="0"/>
                        </a:rPr>
                        <a:t>100,0</a:t>
                      </a: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4" name="Tabela 3">
            <a:extLst>
              <a:ext uri="{FF2B5EF4-FFF2-40B4-BE49-F238E27FC236}">
                <a16:creationId xmlns:a16="http://schemas.microsoft.com/office/drawing/2014/main" id="{0156DDE3-CB3A-4490-9E82-1177FAE0E48D}"/>
              </a:ext>
            </a:extLst>
          </p:cNvPr>
          <p:cNvGraphicFramePr>
            <a:graphicFrameLocks noGrp="1"/>
          </p:cNvGraphicFramePr>
          <p:nvPr>
            <p:extLst>
              <p:ext uri="{D42A27DB-BD31-4B8C-83A1-F6EECF244321}">
                <p14:modId xmlns:p14="http://schemas.microsoft.com/office/powerpoint/2010/main" val="2679607201"/>
              </p:ext>
            </p:extLst>
          </p:nvPr>
        </p:nvGraphicFramePr>
        <p:xfrm>
          <a:off x="467544" y="1019440"/>
          <a:ext cx="8105220" cy="1920240"/>
        </p:xfrm>
        <a:graphic>
          <a:graphicData uri="http://schemas.openxmlformats.org/drawingml/2006/table">
            <a:tbl>
              <a:tblPr/>
              <a:tblGrid>
                <a:gridCol w="1944535">
                  <a:extLst>
                    <a:ext uri="{9D8B030D-6E8A-4147-A177-3AD203B41FA5}">
                      <a16:colId xmlns:a16="http://schemas.microsoft.com/office/drawing/2014/main" val="543899823"/>
                    </a:ext>
                  </a:extLst>
                </a:gridCol>
                <a:gridCol w="2199596">
                  <a:extLst>
                    <a:ext uri="{9D8B030D-6E8A-4147-A177-3AD203B41FA5}">
                      <a16:colId xmlns:a16="http://schemas.microsoft.com/office/drawing/2014/main" val="3562719296"/>
                    </a:ext>
                  </a:extLst>
                </a:gridCol>
                <a:gridCol w="792218">
                  <a:extLst>
                    <a:ext uri="{9D8B030D-6E8A-4147-A177-3AD203B41FA5}">
                      <a16:colId xmlns:a16="http://schemas.microsoft.com/office/drawing/2014/main" val="1685312842"/>
                    </a:ext>
                  </a:extLst>
                </a:gridCol>
                <a:gridCol w="2329005">
                  <a:extLst>
                    <a:ext uri="{9D8B030D-6E8A-4147-A177-3AD203B41FA5}">
                      <a16:colId xmlns:a16="http://schemas.microsoft.com/office/drawing/2014/main" val="3477354899"/>
                    </a:ext>
                  </a:extLst>
                </a:gridCol>
                <a:gridCol w="839866">
                  <a:extLst>
                    <a:ext uri="{9D8B030D-6E8A-4147-A177-3AD203B41FA5}">
                      <a16:colId xmlns:a16="http://schemas.microsoft.com/office/drawing/2014/main" val="1016440986"/>
                    </a:ext>
                  </a:extLst>
                </a:gridCol>
              </a:tblGrid>
              <a:tr h="0">
                <a:tc>
                  <a:txBody>
                    <a:bodyPr/>
                    <a:lstStyle/>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Fonte</a:t>
                      </a:r>
                    </a:p>
                  </a:txBody>
                  <a:tcPr anchor="ctr">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a:solidFill>
                        <a:srgbClr val="FFFFFF"/>
                      </a:solidFill>
                    </a:lnB>
                    <a:solidFill>
                      <a:srgbClr val="0070C0"/>
                    </a:solidFill>
                  </a:tcPr>
                </a:tc>
                <a:tc>
                  <a:txBody>
                    <a:bodyPr/>
                    <a:lstStyle/>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Disponibilizado em 2020 (R$)</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a:solidFill>
                        <a:srgbClr val="FFFFFF"/>
                      </a:solidFill>
                    </a:lnB>
                    <a:solidFill>
                      <a:srgbClr val="0070C0"/>
                    </a:solidFill>
                  </a:tcPr>
                </a:tc>
                <a:tc>
                  <a:txBody>
                    <a:bodyPr/>
                    <a:lstStyle/>
                    <a:p>
                      <a:pPr algn="ctr"/>
                      <a:r>
                        <a:rPr lang="pt-BR" sz="1600" b="1" strike="noStrike" spc="-1" dirty="0">
                          <a:solidFill>
                            <a:schemeClr val="bg1"/>
                          </a:solidFill>
                          <a:latin typeface="Calibri" panose="020F0502020204030204" pitchFamily="34" charset="0"/>
                          <a:cs typeface="Calibri" panose="020F0502020204030204" pitchFamily="34" charset="0"/>
                        </a:rPr>
                        <a:t>%</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tc>
                  <a:txBody>
                    <a:bodyPr/>
                    <a:lstStyle/>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Disponibilizado em 2021 (R$)</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tc>
                  <a:txBody>
                    <a:bodyPr/>
                    <a:lstStyle/>
                    <a:p>
                      <a:pPr algn="ctr"/>
                      <a:r>
                        <a:rPr lang="pt-BR" sz="1600" b="1" strike="noStrike" spc="-1" dirty="0">
                          <a:solidFill>
                            <a:schemeClr val="bg1"/>
                          </a:solidFill>
                          <a:latin typeface="Calibri" panose="020F0502020204030204" pitchFamily="34" charset="0"/>
                          <a:cs typeface="Calibri" panose="020F0502020204030204" pitchFamily="34" charset="0"/>
                        </a:rPr>
                        <a:t>%</a:t>
                      </a:r>
                    </a:p>
                  </a:txBody>
                  <a:tcPr anchor="ctr">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3903117281"/>
                  </a:ext>
                </a:extLst>
              </a:tr>
              <a:tr h="127008">
                <a:tc gridSpan="5">
                  <a:txBody>
                    <a:bodyPr/>
                    <a:lstStyle/>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RECURSOS FEDERAIS</a:t>
                      </a: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38160">
                      <a:solidFill>
                        <a:srgbClr val="FFFFFF"/>
                      </a:solidFill>
                    </a:lnB>
                    <a:solidFill>
                      <a:srgbClr val="0070C0"/>
                    </a:solidFill>
                  </a:tcPr>
                </a:tc>
                <a:tc hMerge="1">
                  <a:txBody>
                    <a:bodyPr/>
                    <a:lstStyle/>
                    <a:p>
                      <a:pPr algn="ctr">
                        <a:lnSpc>
                          <a:spcPct val="100000"/>
                        </a:lnSpc>
                      </a:pPr>
                      <a:endParaRPr lang="pt-BR" sz="1800" b="1" strike="noStrike" spc="-1" dirty="0">
                        <a:solidFill>
                          <a:schemeClr val="bg1"/>
                        </a:solidFill>
                        <a:latin typeface="Calibri" panose="020F0502020204030204" pitchFamily="34" charset="0"/>
                        <a:cs typeface="Calibri" panose="020F0502020204030204" pitchFamily="34" charset="0"/>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a:solidFill>
                        <a:srgbClr val="FFFFFF"/>
                      </a:solidFill>
                    </a:lnB>
                    <a:solidFill>
                      <a:srgbClr val="0070C0"/>
                    </a:solidFill>
                  </a:tcPr>
                </a:tc>
                <a:tc hMerge="1">
                  <a:txBody>
                    <a:bodyPr/>
                    <a:lstStyle/>
                    <a:p>
                      <a:pPr algn="ctr"/>
                      <a:endParaRPr lang="pt-BR" sz="1800" b="1" strike="noStrike" spc="-1" dirty="0">
                        <a:solidFill>
                          <a:schemeClr val="bg1"/>
                        </a:solidFill>
                        <a:latin typeface="Calibri" panose="020F0502020204030204" pitchFamily="34" charset="0"/>
                        <a:cs typeface="Calibri" panose="020F0502020204030204" pitchFamily="34" charset="0"/>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tc hMerge="1">
                  <a:txBody>
                    <a:bodyPr/>
                    <a:lstStyle/>
                    <a:p>
                      <a:pPr algn="ctr">
                        <a:lnSpc>
                          <a:spcPct val="100000"/>
                        </a:lnSpc>
                      </a:pPr>
                      <a:endParaRPr lang="pt-BR" sz="1800" b="1" strike="noStrike" spc="-1" dirty="0">
                        <a:solidFill>
                          <a:schemeClr val="bg1"/>
                        </a:solidFill>
                        <a:latin typeface="Calibri" panose="020F0502020204030204" pitchFamily="34" charset="0"/>
                        <a:cs typeface="Calibri" panose="020F0502020204030204" pitchFamily="34" charset="0"/>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tc hMerge="1">
                  <a:txBody>
                    <a:bodyPr/>
                    <a:lstStyle/>
                    <a:p>
                      <a:pPr algn="ctr"/>
                      <a:endParaRPr lang="pt-BR" sz="1800" b="1" strike="noStrike" spc="-1" dirty="0">
                        <a:solidFill>
                          <a:schemeClr val="bg1"/>
                        </a:solidFill>
                        <a:latin typeface="Calibri" panose="020F0502020204030204" pitchFamily="34" charset="0"/>
                        <a:cs typeface="Calibri" panose="020F0502020204030204" pitchFamily="34" charset="0"/>
                      </a:endParaRPr>
                    </a:p>
                  </a:txBody>
                  <a:tcPr anchor="ctr">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3490311224"/>
                  </a:ext>
                </a:extLst>
              </a:tr>
              <a:tr h="0">
                <a:tc>
                  <a:txBody>
                    <a:bodyPr/>
                    <a:lstStyle/>
                    <a:p>
                      <a:pPr algn="l">
                        <a:lnSpc>
                          <a:spcPct val="100000"/>
                        </a:lnSpc>
                      </a:pPr>
                      <a:r>
                        <a:rPr lang="pt-BR" sz="1600" b="1" strike="noStrike" spc="-1" dirty="0">
                          <a:solidFill>
                            <a:schemeClr val="bg1">
                              <a:lumMod val="50000"/>
                            </a:schemeClr>
                          </a:solidFill>
                          <a:latin typeface="Calibri" pitchFamily="34" charset="0"/>
                          <a:cs typeface="Calibri" pitchFamily="34" charset="0"/>
                        </a:rPr>
                        <a:t>REPASSE AO FES</a:t>
                      </a:r>
                    </a:p>
                  </a:txBody>
                  <a:tcPr anchor="ctr">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chemeClr val="bg1"/>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278.304.901,00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chemeClr val="bg1"/>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59,43</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213.694.173,00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100,0</a:t>
                      </a:r>
                    </a:p>
                  </a:txBody>
                  <a:tcPr anchor="ctr">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3746449442"/>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pt-BR" sz="1600" b="1" strike="noStrike" spc="-1" dirty="0">
                          <a:solidFill>
                            <a:schemeClr val="bg1">
                              <a:lumMod val="50000"/>
                            </a:schemeClr>
                          </a:solidFill>
                          <a:latin typeface="Calibri" pitchFamily="34" charset="0"/>
                          <a:cs typeface="Calibri" pitchFamily="34" charset="0"/>
                        </a:rPr>
                        <a:t>REPASSE À SEFAZ</a:t>
                      </a:r>
                      <a:endParaRPr lang="pt-BR" sz="1600" b="0" strike="noStrike" spc="-1" dirty="0">
                        <a:solidFill>
                          <a:schemeClr val="bg1">
                            <a:lumMod val="50000"/>
                          </a:schemeClr>
                        </a:solidFill>
                        <a:latin typeface="Calibri" pitchFamily="34" charset="0"/>
                        <a:cs typeface="Calibri" pitchFamily="34" charset="0"/>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chemeClr val="bg1">
                        <a:lumMod val="85000"/>
                      </a:schemeClr>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190.014.746,00</a:t>
                      </a:r>
                    </a:p>
                  </a:txBody>
                  <a:tcPr anchor="ctr">
                    <a:lnL w="12240">
                      <a:solidFill>
                        <a:srgbClr val="FFFFFF"/>
                      </a:solidFill>
                    </a:lnL>
                    <a:lnR w="12240">
                      <a:solidFill>
                        <a:srgbClr val="FFFFFF"/>
                      </a:solidFill>
                    </a:lnR>
                    <a:lnT w="12240">
                      <a:solidFill>
                        <a:srgbClr val="FFFFFF"/>
                      </a:solidFill>
                    </a:lnT>
                    <a:lnB w="12240">
                      <a:solidFill>
                        <a:srgbClr val="FFFFFF"/>
                      </a:solidFill>
                    </a:lnB>
                    <a:solidFill>
                      <a:schemeClr val="bg1">
                        <a:lumMod val="85000"/>
                      </a:schemeClr>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40,57</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endParaRPr lang="pt-BR" sz="1600" b="0" strike="noStrike" spc="-1" dirty="0">
                        <a:solidFill>
                          <a:schemeClr val="bg1">
                            <a:lumMod val="50000"/>
                          </a:schemeClr>
                        </a:solidFill>
                        <a:latin typeface="Calibri" pitchFamily="34" charset="0"/>
                        <a:cs typeface="Calibri" pitchFamily="34" charset="0"/>
                      </a:endParaRP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99050820"/>
                  </a:ext>
                </a:extLst>
              </a:tr>
              <a:tr h="0">
                <a:tc>
                  <a:txBody>
                    <a:bodyPr/>
                    <a:lstStyle/>
                    <a:p>
                      <a:pPr>
                        <a:lnSpc>
                          <a:spcPct val="100000"/>
                        </a:lnSpc>
                      </a:pPr>
                      <a:r>
                        <a:rPr lang="pt-BR" sz="1600" b="1" strike="noStrike" spc="-1" dirty="0">
                          <a:solidFill>
                            <a:srgbClr val="000000"/>
                          </a:solidFill>
                          <a:latin typeface="Calibri" pitchFamily="34" charset="0"/>
                          <a:cs typeface="Calibri" pitchFamily="34" charset="0"/>
                        </a:rPr>
                        <a:t>Sub -Total</a:t>
                      </a:r>
                      <a:endParaRPr lang="pt-BR" sz="1600" b="1" strike="noStrike" spc="-1" dirty="0">
                        <a:latin typeface="Calibri" pitchFamily="34" charset="0"/>
                        <a:cs typeface="Calibri" pitchFamily="34" charset="0"/>
                      </a:endParaRP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1" strike="noStrike" spc="-1" dirty="0">
                          <a:solidFill>
                            <a:schemeClr val="tx1"/>
                          </a:solidFill>
                          <a:latin typeface="Calibri" pitchFamily="34" charset="0"/>
                          <a:cs typeface="Calibri" pitchFamily="34" charset="0"/>
                        </a:rPr>
                        <a:t>468.319.647,00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0" strike="noStrike" spc="-1" dirty="0">
                          <a:latin typeface="Calibri" pitchFamily="34" charset="0"/>
                          <a:cs typeface="Calibri" pitchFamily="34" charset="0"/>
                        </a:rPr>
                        <a:t>100,0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1" strike="noStrike" spc="-1" dirty="0">
                          <a:solidFill>
                            <a:schemeClr val="tx1"/>
                          </a:solidFill>
                          <a:latin typeface="Calibri" pitchFamily="34" charset="0"/>
                          <a:cs typeface="Calibri" pitchFamily="34" charset="0"/>
                        </a:rPr>
                        <a:t>213.694.173,00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0" strike="noStrike" spc="-1" dirty="0">
                          <a:latin typeface="Calibri" pitchFamily="34" charset="0"/>
                          <a:cs typeface="Calibri" pitchFamily="34" charset="0"/>
                        </a:rPr>
                        <a:t>100,0</a:t>
                      </a: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823481085"/>
                  </a:ext>
                </a:extLst>
              </a:tr>
            </a:tbl>
          </a:graphicData>
        </a:graphic>
      </p:graphicFrame>
      <p:graphicFrame>
        <p:nvGraphicFramePr>
          <p:cNvPr id="6" name="Tabela 5">
            <a:extLst>
              <a:ext uri="{FF2B5EF4-FFF2-40B4-BE49-F238E27FC236}">
                <a16:creationId xmlns:a16="http://schemas.microsoft.com/office/drawing/2014/main" id="{E1E70759-A846-4FB0-BB64-D8924F7745E4}"/>
              </a:ext>
            </a:extLst>
          </p:cNvPr>
          <p:cNvGraphicFramePr>
            <a:graphicFrameLocks noGrp="1"/>
          </p:cNvGraphicFramePr>
          <p:nvPr>
            <p:extLst>
              <p:ext uri="{D42A27DB-BD31-4B8C-83A1-F6EECF244321}">
                <p14:modId xmlns:p14="http://schemas.microsoft.com/office/powerpoint/2010/main" val="3152017014"/>
              </p:ext>
            </p:extLst>
          </p:nvPr>
        </p:nvGraphicFramePr>
        <p:xfrm>
          <a:off x="467544" y="4685894"/>
          <a:ext cx="8220583" cy="1793869"/>
        </p:xfrm>
        <a:graphic>
          <a:graphicData uri="http://schemas.openxmlformats.org/drawingml/2006/table">
            <a:tbl>
              <a:tblPr/>
              <a:tblGrid>
                <a:gridCol w="1972212">
                  <a:extLst>
                    <a:ext uri="{9D8B030D-6E8A-4147-A177-3AD203B41FA5}">
                      <a16:colId xmlns:a16="http://schemas.microsoft.com/office/drawing/2014/main" val="3530526167"/>
                    </a:ext>
                  </a:extLst>
                </a:gridCol>
                <a:gridCol w="2230904">
                  <a:extLst>
                    <a:ext uri="{9D8B030D-6E8A-4147-A177-3AD203B41FA5}">
                      <a16:colId xmlns:a16="http://schemas.microsoft.com/office/drawing/2014/main" val="4291938045"/>
                    </a:ext>
                  </a:extLst>
                </a:gridCol>
                <a:gridCol w="803493">
                  <a:extLst>
                    <a:ext uri="{9D8B030D-6E8A-4147-A177-3AD203B41FA5}">
                      <a16:colId xmlns:a16="http://schemas.microsoft.com/office/drawing/2014/main" val="424106442"/>
                    </a:ext>
                  </a:extLst>
                </a:gridCol>
                <a:gridCol w="2362154">
                  <a:extLst>
                    <a:ext uri="{9D8B030D-6E8A-4147-A177-3AD203B41FA5}">
                      <a16:colId xmlns:a16="http://schemas.microsoft.com/office/drawing/2014/main" val="4173337481"/>
                    </a:ext>
                  </a:extLst>
                </a:gridCol>
                <a:gridCol w="851820">
                  <a:extLst>
                    <a:ext uri="{9D8B030D-6E8A-4147-A177-3AD203B41FA5}">
                      <a16:colId xmlns:a16="http://schemas.microsoft.com/office/drawing/2014/main" val="2103803942"/>
                    </a:ext>
                  </a:extLst>
                </a:gridCol>
              </a:tblGrid>
              <a:tr h="279764">
                <a:tc gridSpan="5">
                  <a:txBody>
                    <a:bodyPr/>
                    <a:lstStyle/>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RECURSOS ESTADUAIS</a:t>
                      </a: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38160">
                      <a:solidFill>
                        <a:srgbClr val="FFFFFF"/>
                      </a:solidFill>
                    </a:lnB>
                    <a:solidFill>
                      <a:srgbClr val="0070C0"/>
                    </a:solidFill>
                  </a:tcPr>
                </a:tc>
                <a:tc hMerge="1">
                  <a:txBody>
                    <a:bodyPr/>
                    <a:lstStyle/>
                    <a:p>
                      <a:pPr algn="ctr">
                        <a:lnSpc>
                          <a:spcPct val="100000"/>
                        </a:lnSpc>
                      </a:pPr>
                      <a:endParaRPr lang="pt-BR" sz="1800" b="1" strike="noStrike" spc="-1" dirty="0">
                        <a:solidFill>
                          <a:schemeClr val="bg1"/>
                        </a:solidFill>
                        <a:latin typeface="Calibri" panose="020F0502020204030204" pitchFamily="34" charset="0"/>
                        <a:cs typeface="Calibri" panose="020F0502020204030204" pitchFamily="34" charset="0"/>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a:solidFill>
                        <a:srgbClr val="FFFFFF"/>
                      </a:solidFill>
                    </a:lnB>
                    <a:solidFill>
                      <a:srgbClr val="0070C0"/>
                    </a:solidFill>
                  </a:tcPr>
                </a:tc>
                <a:tc hMerge="1">
                  <a:txBody>
                    <a:bodyPr/>
                    <a:lstStyle/>
                    <a:p>
                      <a:pPr algn="ctr"/>
                      <a:endParaRPr lang="pt-BR" sz="1800" b="1" strike="noStrike" spc="-1" dirty="0">
                        <a:solidFill>
                          <a:schemeClr val="bg1"/>
                        </a:solidFill>
                        <a:latin typeface="Calibri" panose="020F0502020204030204" pitchFamily="34" charset="0"/>
                        <a:cs typeface="Calibri" panose="020F0502020204030204" pitchFamily="34" charset="0"/>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tc hMerge="1">
                  <a:txBody>
                    <a:bodyPr/>
                    <a:lstStyle/>
                    <a:p>
                      <a:pPr algn="ctr">
                        <a:lnSpc>
                          <a:spcPct val="100000"/>
                        </a:lnSpc>
                      </a:pPr>
                      <a:endParaRPr lang="pt-BR" sz="1800" b="1" strike="noStrike" spc="-1" dirty="0">
                        <a:solidFill>
                          <a:schemeClr val="bg1"/>
                        </a:solidFill>
                        <a:latin typeface="Calibri" panose="020F0502020204030204" pitchFamily="34" charset="0"/>
                        <a:cs typeface="Calibri" panose="020F0502020204030204" pitchFamily="34" charset="0"/>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tc hMerge="1">
                  <a:txBody>
                    <a:bodyPr/>
                    <a:lstStyle/>
                    <a:p>
                      <a:pPr algn="ctr"/>
                      <a:endParaRPr lang="pt-BR" sz="1800" b="1" strike="noStrike" spc="-1" dirty="0">
                        <a:solidFill>
                          <a:schemeClr val="bg1"/>
                        </a:solidFill>
                        <a:latin typeface="Calibri" panose="020F0502020204030204" pitchFamily="34" charset="0"/>
                        <a:cs typeface="Calibri" panose="020F0502020204030204" pitchFamily="34" charset="0"/>
                      </a:endParaRPr>
                    </a:p>
                  </a:txBody>
                  <a:tcPr anchor="ctr">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364282028"/>
                  </a:ext>
                </a:extLst>
              </a:tr>
              <a:tr h="483229">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pt-BR" sz="1600" b="1" strike="noStrike" spc="-1" dirty="0">
                          <a:solidFill>
                            <a:schemeClr val="bg1">
                              <a:lumMod val="50000"/>
                            </a:schemeClr>
                          </a:solidFill>
                          <a:latin typeface="Calibri" pitchFamily="34" charset="0"/>
                          <a:cs typeface="Calibri" pitchFamily="34" charset="0"/>
                        </a:rPr>
                        <a:t>Recursos Próprios</a:t>
                      </a:r>
                    </a:p>
                    <a:p>
                      <a:pPr algn="l">
                        <a:lnSpc>
                          <a:spcPct val="100000"/>
                        </a:lnSpc>
                      </a:pPr>
                      <a:endParaRPr lang="pt-BR" sz="1600" b="0" strike="noStrike" spc="-1" dirty="0">
                        <a:solidFill>
                          <a:schemeClr val="bg1">
                            <a:lumMod val="50000"/>
                          </a:schemeClr>
                        </a:solidFill>
                        <a:latin typeface="Calibri" pitchFamily="34" charset="0"/>
                        <a:cs typeface="Calibri" pitchFamily="34" charset="0"/>
                      </a:endParaRPr>
                    </a:p>
                  </a:txBody>
                  <a:tcPr anchor="ctr">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chemeClr val="bg1">
                        <a:lumMod val="85000"/>
                      </a:schemeClr>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184.783.024,00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chemeClr val="bg1">
                        <a:lumMod val="85000"/>
                      </a:schemeClr>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100,00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334.040.081,00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1600" b="0" strike="noStrike" spc="-1" dirty="0">
                          <a:solidFill>
                            <a:schemeClr val="bg1">
                              <a:lumMod val="50000"/>
                            </a:schemeClr>
                          </a:solidFill>
                          <a:latin typeface="Calibri" pitchFamily="34" charset="0"/>
                          <a:cs typeface="Calibri" pitchFamily="34" charset="0"/>
                        </a:rPr>
                        <a:t>100,0</a:t>
                      </a: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89387933"/>
                  </a:ext>
                </a:extLst>
              </a:tr>
              <a:tr h="483229">
                <a:tc>
                  <a:txBody>
                    <a:bodyPr/>
                    <a:lstStyle/>
                    <a:p>
                      <a:pPr>
                        <a:lnSpc>
                          <a:spcPct val="100000"/>
                        </a:lnSpc>
                      </a:pPr>
                      <a:r>
                        <a:rPr lang="pt-BR" sz="1600" b="1" strike="noStrike" spc="-1" dirty="0">
                          <a:solidFill>
                            <a:srgbClr val="000000"/>
                          </a:solidFill>
                          <a:latin typeface="Calibri" pitchFamily="34" charset="0"/>
                          <a:cs typeface="Calibri" pitchFamily="34" charset="0"/>
                        </a:rPr>
                        <a:t>Sub -Total</a:t>
                      </a:r>
                      <a:endParaRPr lang="pt-BR" sz="1600" b="1" strike="noStrike" spc="-1" dirty="0">
                        <a:latin typeface="Calibri" pitchFamily="34" charset="0"/>
                        <a:cs typeface="Calibri" pitchFamily="34" charset="0"/>
                      </a:endParaRP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strike="noStrike" spc="-1" dirty="0">
                          <a:solidFill>
                            <a:schemeClr val="tx1"/>
                          </a:solidFill>
                          <a:latin typeface="Calibri" pitchFamily="34" charset="0"/>
                          <a:cs typeface="Calibri" pitchFamily="34" charset="0"/>
                        </a:rPr>
                        <a:t>184.783.024,00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0" strike="noStrike" spc="-1" dirty="0">
                          <a:latin typeface="Calibri" pitchFamily="34" charset="0"/>
                          <a:cs typeface="Calibri" pitchFamily="34" charset="0"/>
                        </a:rPr>
                        <a:t>100,0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1" strike="noStrike" spc="-1" dirty="0">
                          <a:solidFill>
                            <a:schemeClr val="tx1"/>
                          </a:solidFill>
                          <a:latin typeface="Calibri" pitchFamily="34" charset="0"/>
                          <a:cs typeface="Calibri" pitchFamily="34" charset="0"/>
                        </a:rPr>
                        <a:t>334.040.081,00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0" strike="noStrike" spc="-1" dirty="0">
                          <a:latin typeface="Calibri" pitchFamily="34" charset="0"/>
                          <a:cs typeface="Calibri" pitchFamily="34" charset="0"/>
                        </a:rPr>
                        <a:t>100,0</a:t>
                      </a: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2631194442"/>
                  </a:ext>
                </a:extLst>
              </a:tr>
              <a:tr h="305197">
                <a:tc>
                  <a:txBody>
                    <a:bodyPr/>
                    <a:lstStyle/>
                    <a:p>
                      <a:pPr>
                        <a:lnSpc>
                          <a:spcPct val="100000"/>
                        </a:lnSpc>
                      </a:pPr>
                      <a:r>
                        <a:rPr lang="pt-BR" sz="1800" b="1" strike="noStrike" spc="-1" dirty="0">
                          <a:latin typeface="Calibri" pitchFamily="34" charset="0"/>
                          <a:cs typeface="Calibri" pitchFamily="34" charset="0"/>
                        </a:rPr>
                        <a:t>TOTAL</a:t>
                      </a: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gridSpan="2">
                  <a:txBody>
                    <a:bodyPr/>
                    <a:lstStyle/>
                    <a:p>
                      <a:pPr algn="l"/>
                      <a:r>
                        <a:rPr lang="pt-BR" sz="1600" b="1" strike="noStrike" spc="-1" dirty="0">
                          <a:solidFill>
                            <a:schemeClr val="tx1"/>
                          </a:solidFill>
                          <a:latin typeface="Calibri" pitchFamily="34" charset="0"/>
                          <a:cs typeface="Calibri" pitchFamily="34" charset="0"/>
                        </a:rPr>
                        <a:t>         682.237.768,00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hMerge="1">
                  <a:txBody>
                    <a:bodyPr/>
                    <a:lstStyle/>
                    <a:p>
                      <a:pPr algn="ctr"/>
                      <a:endParaRPr lang="pt-BR" sz="1600" b="0" strike="noStrike" spc="-1" dirty="0">
                        <a:latin typeface="Calibri" pitchFamily="34" charset="0"/>
                        <a:cs typeface="Calibri" pitchFamily="34" charset="0"/>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gridSpan="2">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pt-BR" sz="1600" b="1" strike="noStrike" spc="-1" dirty="0">
                          <a:latin typeface="Calibri" pitchFamily="34" charset="0"/>
                          <a:cs typeface="Calibri" pitchFamily="34" charset="0"/>
                        </a:rPr>
                        <a:t>             </a:t>
                      </a:r>
                      <a:r>
                        <a:rPr lang="pt-BR" sz="2000" b="1" strike="noStrike" spc="-1" dirty="0">
                          <a:latin typeface="Calibri" pitchFamily="34" charset="0"/>
                          <a:cs typeface="Calibri" pitchFamily="34" charset="0"/>
                        </a:rPr>
                        <a:t>404.698.423,00</a:t>
                      </a: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hMerge="1">
                  <a:txBody>
                    <a:bodyPr/>
                    <a:lstStyle/>
                    <a:p>
                      <a:pPr algn="ctr"/>
                      <a:endParaRPr lang="pt-BR" sz="1600" b="0" strike="noStrike" spc="-1" dirty="0">
                        <a:latin typeface="Calibri" pitchFamily="34" charset="0"/>
                        <a:cs typeface="Calibri" pitchFamily="34" charset="0"/>
                      </a:endParaRP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2882174078"/>
                  </a:ext>
                </a:extLst>
              </a:tr>
            </a:tbl>
          </a:graphicData>
        </a:graphic>
      </p:graphicFrame>
    </p:spTree>
    <p:extLst>
      <p:ext uri="{BB962C8B-B14F-4D97-AF65-F5344CB8AC3E}">
        <p14:creationId xmlns:p14="http://schemas.microsoft.com/office/powerpoint/2010/main" val="218641396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525344"/>
            <a:ext cx="9144000" cy="3326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 name="Imagem 5"/>
          <p:cNvPicPr/>
          <p:nvPr/>
        </p:nvPicPr>
        <p:blipFill>
          <a:blip r:embed="rId2" cstate="print"/>
          <a:srcRect l="12634" r="15820"/>
          <a:stretch/>
        </p:blipFill>
        <p:spPr>
          <a:xfrm>
            <a:off x="7884368" y="180360"/>
            <a:ext cx="718560" cy="718560"/>
          </a:xfrm>
          <a:prstGeom prst="rect">
            <a:avLst/>
          </a:prstGeom>
          <a:ln>
            <a:noFill/>
          </a:ln>
        </p:spPr>
      </p:pic>
      <p:sp>
        <p:nvSpPr>
          <p:cNvPr id="24"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5" name="CaixaDeTexto 9">
            <a:extLst>
              <a:ext uri="{FF2B5EF4-FFF2-40B4-BE49-F238E27FC236}">
                <a16:creationId xmlns:a16="http://schemas.microsoft.com/office/drawing/2014/main" id="{94B5BCF9-CF25-477E-8898-190F066E99C2}"/>
              </a:ext>
            </a:extLst>
          </p:cNvPr>
          <p:cNvSpPr txBox="1">
            <a:spLocks noChangeArrowheads="1"/>
          </p:cNvSpPr>
          <p:nvPr/>
        </p:nvSpPr>
        <p:spPr bwMode="auto">
          <a:xfrm>
            <a:off x="35497" y="6559260"/>
            <a:ext cx="9108504" cy="276999"/>
          </a:xfrm>
          <a:prstGeom prst="rect">
            <a:avLst/>
          </a:prstGeom>
          <a:noFill/>
          <a:ln w="9525">
            <a:noFill/>
            <a:miter lim="800000"/>
            <a:headEnd/>
            <a:tailEnd/>
          </a:ln>
        </p:spPr>
        <p:txBody>
          <a:bodyPr wrap="square">
            <a:spAutoFit/>
          </a:bodyPr>
          <a:lstStyle/>
          <a:p>
            <a:r>
              <a:rPr lang="pt-BR" sz="1200" dirty="0">
                <a:solidFill>
                  <a:schemeClr val="bg1"/>
                </a:solidFill>
                <a:latin typeface="Calibri" panose="020F0502020204030204" pitchFamily="34" charset="0"/>
                <a:cs typeface="Calibri" panose="020F0502020204030204" pitchFamily="34" charset="0"/>
              </a:rPr>
              <a:t>Fonte: SIH/TABNET/SESA – Consulta em 15/10/2021 – Morbidade por local de internação/ AIH aprovada/ano de processamento</a:t>
            </a:r>
            <a:endParaRPr lang="pt-BR" sz="1200" dirty="0">
              <a:solidFill>
                <a:srgbClr val="FF0000"/>
              </a:solidFill>
              <a:latin typeface="Calibri" panose="020F0502020204030204" pitchFamily="34" charset="0"/>
              <a:cs typeface="Calibri" panose="020F0502020204030204" pitchFamily="34" charset="0"/>
            </a:endParaRPr>
          </a:p>
        </p:txBody>
      </p:sp>
      <p:sp>
        <p:nvSpPr>
          <p:cNvPr id="26" name="Título 4">
            <a:extLst>
              <a:ext uri="{FF2B5EF4-FFF2-40B4-BE49-F238E27FC236}">
                <a16:creationId xmlns:a16="http://schemas.microsoft.com/office/drawing/2014/main" id="{45D7164F-8935-471E-B619-A916C61E754D}"/>
              </a:ext>
            </a:extLst>
          </p:cNvPr>
          <p:cNvSpPr txBox="1">
            <a:spLocks/>
          </p:cNvSpPr>
          <p:nvPr/>
        </p:nvSpPr>
        <p:spPr>
          <a:xfrm>
            <a:off x="467544" y="132011"/>
            <a:ext cx="6984776" cy="1036256"/>
          </a:xfrm>
          <a:prstGeom prst="rect">
            <a:avLst/>
          </a:prstGeom>
        </p:spPr>
        <p:txBody>
          <a:bodyPr>
            <a:normAutofit/>
          </a:bodyPr>
          <a:lstStyle/>
          <a:p>
            <a:pPr>
              <a:lnSpc>
                <a:spcPct val="85000"/>
              </a:lnSpc>
              <a:defRPr/>
            </a:pPr>
            <a:r>
              <a:rPr lang="pt-BR" sz="3600" b="1" spc="-50" dirty="0">
                <a:solidFill>
                  <a:srgbClr val="0070C0"/>
                </a:solidFill>
                <a:latin typeface="Calibri" panose="020F0502020204030204" pitchFamily="34" charset="0"/>
                <a:ea typeface="+mj-ea"/>
                <a:cs typeface="Calibri" panose="020F0502020204030204" pitchFamily="34" charset="0"/>
              </a:rPr>
              <a:t>Morbidade Hospitalar</a:t>
            </a:r>
            <a:endParaRPr lang="pt-BR" sz="3600" b="1" spc="-50" dirty="0">
              <a:solidFill>
                <a:srgbClr val="0070C0"/>
              </a:solidFill>
              <a:highlight>
                <a:srgbClr val="FFFF00"/>
              </a:highlight>
              <a:latin typeface="Calibri" panose="020F0502020204030204" pitchFamily="34" charset="0"/>
              <a:ea typeface="+mj-ea"/>
              <a:cs typeface="Calibri" panose="020F0502020204030204" pitchFamily="34" charset="0"/>
            </a:endParaRPr>
          </a:p>
          <a:p>
            <a:pPr>
              <a:lnSpc>
                <a:spcPct val="85000"/>
              </a:lnSpc>
              <a:defRPr/>
            </a:pPr>
            <a:r>
              <a:rPr lang="pt-BR" sz="2400" spc="-50" dirty="0">
                <a:solidFill>
                  <a:srgbClr val="0070C0"/>
                </a:solidFill>
                <a:latin typeface="Calibri" panose="020F0502020204030204" pitchFamily="34" charset="0"/>
                <a:ea typeface="+mj-ea"/>
                <a:cs typeface="Calibri" panose="020F0502020204030204" pitchFamily="34" charset="0"/>
              </a:rPr>
              <a:t>2° quadrimestre da série histórica (</a:t>
            </a:r>
            <a:r>
              <a:rPr lang="pt-BR" sz="2400" spc="-50" dirty="0" err="1">
                <a:solidFill>
                  <a:srgbClr val="0070C0"/>
                </a:solidFill>
                <a:latin typeface="Calibri" panose="020F0502020204030204" pitchFamily="34" charset="0"/>
                <a:ea typeface="+mj-ea"/>
                <a:cs typeface="Calibri" panose="020F0502020204030204" pitchFamily="34" charset="0"/>
              </a:rPr>
              <a:t>jan-ago</a:t>
            </a:r>
            <a:r>
              <a:rPr lang="pt-BR" sz="2400" spc="-50" dirty="0">
                <a:solidFill>
                  <a:srgbClr val="0070C0"/>
                </a:solidFill>
                <a:latin typeface="Calibri" panose="020F0502020204030204" pitchFamily="34" charset="0"/>
                <a:ea typeface="+mj-ea"/>
                <a:cs typeface="Calibri" panose="020F0502020204030204" pitchFamily="34" charset="0"/>
              </a:rPr>
              <a:t>) </a:t>
            </a:r>
          </a:p>
        </p:txBody>
      </p:sp>
      <p:graphicFrame>
        <p:nvGraphicFramePr>
          <p:cNvPr id="9" name="Gráfico 8">
            <a:extLst>
              <a:ext uri="{FF2B5EF4-FFF2-40B4-BE49-F238E27FC236}">
                <a16:creationId xmlns:a16="http://schemas.microsoft.com/office/drawing/2014/main" id="{7E7B7F25-6BBB-4AD4-B650-F7AAF0C9CA2D}"/>
              </a:ext>
            </a:extLst>
          </p:cNvPr>
          <p:cNvGraphicFramePr>
            <a:graphicFrameLocks/>
          </p:cNvGraphicFramePr>
          <p:nvPr/>
        </p:nvGraphicFramePr>
        <p:xfrm>
          <a:off x="420513" y="1283107"/>
          <a:ext cx="8399959" cy="49646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444528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CustomShape 1"/>
          <p:cNvSpPr/>
          <p:nvPr/>
        </p:nvSpPr>
        <p:spPr>
          <a:xfrm>
            <a:off x="0" y="6536377"/>
            <a:ext cx="9141480" cy="330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901" name="Imagem 6"/>
          <p:cNvPicPr/>
          <p:nvPr/>
        </p:nvPicPr>
        <p:blipFill>
          <a:blip r:embed="rId2" cstate="print"/>
          <a:srcRect l="12634" r="15820"/>
          <a:stretch/>
        </p:blipFill>
        <p:spPr>
          <a:xfrm>
            <a:off x="7886968" y="180360"/>
            <a:ext cx="717480" cy="717480"/>
          </a:xfrm>
          <a:prstGeom prst="rect">
            <a:avLst/>
          </a:prstGeom>
          <a:ln>
            <a:noFill/>
          </a:ln>
        </p:spPr>
      </p:pic>
      <p:sp>
        <p:nvSpPr>
          <p:cNvPr id="903" name="Line 3"/>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graphicFrame>
        <p:nvGraphicFramePr>
          <p:cNvPr id="904" name="Table 4"/>
          <p:cNvGraphicFramePr/>
          <p:nvPr>
            <p:extLst>
              <p:ext uri="{D42A27DB-BD31-4B8C-83A1-F6EECF244321}">
                <p14:modId xmlns:p14="http://schemas.microsoft.com/office/powerpoint/2010/main" val="2250975975"/>
              </p:ext>
            </p:extLst>
          </p:nvPr>
        </p:nvGraphicFramePr>
        <p:xfrm>
          <a:off x="323526" y="1207282"/>
          <a:ext cx="8640961" cy="5246054"/>
        </p:xfrm>
        <a:graphic>
          <a:graphicData uri="http://schemas.openxmlformats.org/drawingml/2006/table">
            <a:tbl>
              <a:tblPr/>
              <a:tblGrid>
                <a:gridCol w="1374694">
                  <a:extLst>
                    <a:ext uri="{9D8B030D-6E8A-4147-A177-3AD203B41FA5}">
                      <a16:colId xmlns:a16="http://schemas.microsoft.com/office/drawing/2014/main" val="20000"/>
                    </a:ext>
                  </a:extLst>
                </a:gridCol>
                <a:gridCol w="1935168">
                  <a:extLst>
                    <a:ext uri="{9D8B030D-6E8A-4147-A177-3AD203B41FA5}">
                      <a16:colId xmlns:a16="http://schemas.microsoft.com/office/drawing/2014/main" val="20001"/>
                    </a:ext>
                  </a:extLst>
                </a:gridCol>
                <a:gridCol w="722588">
                  <a:extLst>
                    <a:ext uri="{9D8B030D-6E8A-4147-A177-3AD203B41FA5}">
                      <a16:colId xmlns:a16="http://schemas.microsoft.com/office/drawing/2014/main" val="20002"/>
                    </a:ext>
                  </a:extLst>
                </a:gridCol>
                <a:gridCol w="1800200">
                  <a:extLst>
                    <a:ext uri="{9D8B030D-6E8A-4147-A177-3AD203B41FA5}">
                      <a16:colId xmlns:a16="http://schemas.microsoft.com/office/drawing/2014/main" val="24598910"/>
                    </a:ext>
                  </a:extLst>
                </a:gridCol>
                <a:gridCol w="792088">
                  <a:extLst>
                    <a:ext uri="{9D8B030D-6E8A-4147-A177-3AD203B41FA5}">
                      <a16:colId xmlns:a16="http://schemas.microsoft.com/office/drawing/2014/main" val="1165674415"/>
                    </a:ext>
                  </a:extLst>
                </a:gridCol>
                <a:gridCol w="2016223">
                  <a:extLst>
                    <a:ext uri="{9D8B030D-6E8A-4147-A177-3AD203B41FA5}">
                      <a16:colId xmlns:a16="http://schemas.microsoft.com/office/drawing/2014/main" val="2652031014"/>
                    </a:ext>
                  </a:extLst>
                </a:gridCol>
              </a:tblGrid>
              <a:tr h="630726">
                <a:tc rowSpan="2">
                  <a:txBody>
                    <a:bodyPr/>
                    <a:lstStyle/>
                    <a:p>
                      <a:pPr algn="ctr">
                        <a:lnSpc>
                          <a:spcPct val="100000"/>
                        </a:lnSpc>
                      </a:pPr>
                      <a:r>
                        <a:rPr lang="pt-BR" sz="1600" b="1" strike="noStrike" spc="-1" dirty="0">
                          <a:solidFill>
                            <a:schemeClr val="bg1"/>
                          </a:solidFill>
                          <a:latin typeface="Calibri" pitchFamily="34" charset="0"/>
                        </a:rPr>
                        <a:t>Natureza Despesa</a:t>
                      </a:r>
                      <a:endParaRPr lang="pt-BR" sz="1600" b="0" strike="noStrike" spc="-1" dirty="0">
                        <a:solidFill>
                          <a:schemeClr val="bg1"/>
                        </a:solidFill>
                        <a:latin typeface="Calibri" pitchFamily="34" charset="0"/>
                      </a:endParaRPr>
                    </a:p>
                  </a:txBody>
                  <a:tcPr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38160">
                      <a:solidFill>
                        <a:srgbClr val="FFFFFF"/>
                      </a:solidFill>
                    </a:lnB>
                    <a:solidFill>
                      <a:srgbClr val="0070C0"/>
                    </a:solidFill>
                  </a:tcPr>
                </a:tc>
                <a:tc gridSpan="2">
                  <a:txBody>
                    <a:bodyPr/>
                    <a:lstStyle/>
                    <a:p>
                      <a:pPr algn="ctr">
                        <a:lnSpc>
                          <a:spcPct val="100000"/>
                        </a:lnSpc>
                      </a:pPr>
                      <a:r>
                        <a:rPr lang="pt-BR" sz="1600" b="1" strike="noStrike" spc="-1" dirty="0">
                          <a:solidFill>
                            <a:schemeClr val="bg1"/>
                          </a:solidFill>
                          <a:latin typeface="Calibri" pitchFamily="34" charset="0"/>
                        </a:rPr>
                        <a:t>2020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38160">
                      <a:solidFill>
                        <a:srgbClr val="FFFFFF"/>
                      </a:solidFill>
                    </a:lnB>
                    <a:solidFill>
                      <a:srgbClr val="0070C0"/>
                    </a:solidFill>
                  </a:tcPr>
                </a:tc>
                <a:tc hMerge="1">
                  <a:txBody>
                    <a:bodyPr/>
                    <a:lstStyle/>
                    <a:p>
                      <a:pPr algn="ctr"/>
                      <a:endParaRPr lang="pt-BR" sz="2000" b="1" strike="noStrike" spc="-1" dirty="0">
                        <a:solidFill>
                          <a:schemeClr val="bg1"/>
                        </a:solidFill>
                        <a:latin typeface="Calibri" pitchFamily="34" charset="0"/>
                      </a:endParaRP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38160">
                      <a:solidFill>
                        <a:srgbClr val="FFFFFF"/>
                      </a:solidFill>
                    </a:lnB>
                    <a:solidFill>
                      <a:srgbClr val="0070C0"/>
                    </a:solidFill>
                  </a:tcPr>
                </a:tc>
                <a:tc gridSpan="2">
                  <a:txBody>
                    <a:bodyPr/>
                    <a:lstStyle/>
                    <a:p>
                      <a:pPr algn="ctr">
                        <a:lnSpc>
                          <a:spcPct val="100000"/>
                        </a:lnSpc>
                      </a:pPr>
                      <a:r>
                        <a:rPr lang="pt-BR" sz="1600" b="1" strike="noStrike" spc="-1" dirty="0">
                          <a:solidFill>
                            <a:schemeClr val="bg1"/>
                          </a:solidFill>
                          <a:latin typeface="Calibri" pitchFamily="34" charset="0"/>
                        </a:rPr>
                        <a:t>2021</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38160" cap="flat" cmpd="sng" algn="ctr">
                      <a:solidFill>
                        <a:srgbClr val="FFFFFF"/>
                      </a:solidFill>
                      <a:prstDash val="solid"/>
                      <a:round/>
                      <a:headEnd type="none" w="med" len="med"/>
                      <a:tailEnd type="none" w="med" len="med"/>
                    </a:lnB>
                    <a:solidFill>
                      <a:srgbClr val="0070C0"/>
                    </a:solidFill>
                  </a:tcPr>
                </a:tc>
                <a:tc hMerge="1">
                  <a:txBody>
                    <a:bodyPr/>
                    <a:lstStyle/>
                    <a:p>
                      <a:pPr algn="ctr"/>
                      <a:endParaRPr lang="pt-BR" sz="2000" b="1" strike="noStrike" spc="-1" dirty="0">
                        <a:solidFill>
                          <a:schemeClr val="bg1"/>
                        </a:solidFill>
                        <a:latin typeface="Calibri" pitchFamily="34" charset="0"/>
                      </a:endParaRPr>
                    </a:p>
                  </a:txBody>
                  <a:tcPr anchor="ctr">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0070C0"/>
                    </a:solidFill>
                  </a:tcPr>
                </a:tc>
                <a:tc rowSpan="2">
                  <a:txBody>
                    <a:bodyPr/>
                    <a:lstStyle/>
                    <a:p>
                      <a:pPr algn="ctr">
                        <a:lnSpc>
                          <a:spcPct val="100000"/>
                        </a:lnSpc>
                      </a:pPr>
                      <a:r>
                        <a:rPr lang="pt-BR" sz="1600" b="1" strike="noStrike" spc="-1" dirty="0">
                          <a:solidFill>
                            <a:schemeClr val="bg1"/>
                          </a:solidFill>
                          <a:latin typeface="Calibri" pitchFamily="34" charset="0"/>
                        </a:rPr>
                        <a:t>Total</a:t>
                      </a:r>
                    </a:p>
                  </a:txBody>
                  <a:tcPr anchor="ctr">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4040687915"/>
                  </a:ext>
                </a:extLst>
              </a:tr>
              <a:tr h="349679">
                <a:tc vMerge="1">
                  <a:txBody>
                    <a:bodyPr/>
                    <a:lstStyle/>
                    <a:p>
                      <a:pPr algn="ctr">
                        <a:lnSpc>
                          <a:spcPct val="100000"/>
                        </a:lnSpc>
                      </a:pPr>
                      <a:r>
                        <a:rPr lang="pt-BR" sz="2000" b="1" strike="noStrike" spc="-1" dirty="0">
                          <a:solidFill>
                            <a:schemeClr val="bg1"/>
                          </a:solidFill>
                          <a:latin typeface="Calibri" pitchFamily="34" charset="0"/>
                        </a:rPr>
                        <a:t>Natureza Despesa</a:t>
                      </a:r>
                      <a:endParaRPr lang="pt-BR" sz="2000" b="0" strike="noStrike" spc="-1" dirty="0">
                        <a:solidFill>
                          <a:schemeClr val="bg1"/>
                        </a:solidFill>
                        <a:latin typeface="Calibri" pitchFamily="34" charset="0"/>
                      </a:endParaRP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38160">
                      <a:solidFill>
                        <a:srgbClr val="FFFFFF"/>
                      </a:solidFill>
                    </a:lnB>
                    <a:solidFill>
                      <a:srgbClr val="0070C0"/>
                    </a:solidFill>
                  </a:tcPr>
                </a:tc>
                <a:tc>
                  <a:txBody>
                    <a:bodyPr/>
                    <a:lstStyle/>
                    <a:p>
                      <a:pPr algn="ctr">
                        <a:lnSpc>
                          <a:spcPct val="100000"/>
                        </a:lnSpc>
                      </a:pPr>
                      <a:r>
                        <a:rPr lang="pt-BR" sz="1600" b="1" strike="noStrike" spc="-1" dirty="0">
                          <a:solidFill>
                            <a:schemeClr val="bg1"/>
                          </a:solidFill>
                          <a:latin typeface="Calibri" pitchFamily="34" charset="0"/>
                        </a:rPr>
                        <a:t>Valor (R$)</a:t>
                      </a:r>
                      <a:endParaRPr lang="pt-BR" sz="1600" b="0" strike="noStrike" spc="-1" dirty="0">
                        <a:solidFill>
                          <a:schemeClr val="bg1"/>
                        </a:solidFill>
                        <a:latin typeface="Calibri" pitchFamily="34" charset="0"/>
                      </a:endParaRP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38160">
                      <a:solidFill>
                        <a:srgbClr val="FFFFFF"/>
                      </a:solidFill>
                    </a:lnB>
                    <a:solidFill>
                      <a:srgbClr val="0070C0"/>
                    </a:solidFill>
                  </a:tcPr>
                </a:tc>
                <a:tc>
                  <a:txBody>
                    <a:bodyPr/>
                    <a:lstStyle/>
                    <a:p>
                      <a:pPr algn="ctr"/>
                      <a:r>
                        <a:rPr lang="pt-BR" sz="1600" b="1" strike="noStrike" spc="-1" dirty="0">
                          <a:solidFill>
                            <a:schemeClr val="bg1"/>
                          </a:solidFill>
                          <a:latin typeface="Calibri" pitchFamily="34" charset="0"/>
                        </a:rPr>
                        <a:t>%</a:t>
                      </a:r>
                    </a:p>
                  </a:txBody>
                  <a:tcPr anchor="ctr">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a:solidFill>
                        <a:srgbClr val="FFFFFF"/>
                      </a:solidFill>
                    </a:lnB>
                    <a:solidFill>
                      <a:srgbClr val="0070C0"/>
                    </a:solidFill>
                  </a:tcPr>
                </a:tc>
                <a:tc>
                  <a:txBody>
                    <a:bodyPr/>
                    <a:lstStyle/>
                    <a:p>
                      <a:pPr algn="ctr">
                        <a:lnSpc>
                          <a:spcPct val="100000"/>
                        </a:lnSpc>
                      </a:pPr>
                      <a:r>
                        <a:rPr lang="pt-BR" sz="1600" b="1" strike="noStrike" spc="-1" dirty="0">
                          <a:solidFill>
                            <a:schemeClr val="bg1"/>
                          </a:solidFill>
                          <a:latin typeface="Calibri" pitchFamily="34" charset="0"/>
                        </a:rPr>
                        <a:t>Valor (R$)</a:t>
                      </a:r>
                      <a:endParaRPr lang="pt-BR" sz="1600" b="0" strike="noStrike" spc="-1" dirty="0">
                        <a:solidFill>
                          <a:schemeClr val="bg1"/>
                        </a:solidFill>
                        <a:latin typeface="Calibri" pitchFamily="34" charset="0"/>
                      </a:endParaRPr>
                    </a:p>
                  </a:txBody>
                  <a:tcPr anchor="ctr">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tc>
                  <a:txBody>
                    <a:bodyPr/>
                    <a:lstStyle/>
                    <a:p>
                      <a:pPr algn="ctr"/>
                      <a:r>
                        <a:rPr lang="pt-BR" sz="1600" b="1" strike="noStrike" spc="-1" dirty="0">
                          <a:solidFill>
                            <a:schemeClr val="bg1"/>
                          </a:solidFill>
                          <a:latin typeface="Calibri" pitchFamily="34" charset="0"/>
                        </a:rPr>
                        <a:t>%</a:t>
                      </a:r>
                    </a:p>
                  </a:txBody>
                  <a:tcPr anchor="ctr">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tc vMerge="1">
                  <a:txBody>
                    <a:bodyPr/>
                    <a:lstStyle/>
                    <a:p>
                      <a:pPr algn="ctr"/>
                      <a:endParaRPr lang="pt-BR" sz="2000" b="1" strike="noStrike" spc="-1" dirty="0">
                        <a:solidFill>
                          <a:schemeClr val="bg1"/>
                        </a:solidFill>
                        <a:latin typeface="Calibri" pitchFamily="34" charset="0"/>
                      </a:endParaRP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143666">
                <a:tc>
                  <a:txBody>
                    <a:bodyPr/>
                    <a:lstStyle/>
                    <a:p>
                      <a:pPr>
                        <a:lnSpc>
                          <a:spcPct val="100000"/>
                        </a:lnSpc>
                      </a:pPr>
                      <a:r>
                        <a:rPr lang="pt-BR" sz="1600" b="0" strike="noStrike" spc="-1" dirty="0">
                          <a:solidFill>
                            <a:srgbClr val="000000"/>
                          </a:solidFill>
                          <a:latin typeface="Calibri" pitchFamily="34" charset="0"/>
                        </a:rPr>
                        <a:t>Custeio</a:t>
                      </a:r>
                      <a:endParaRPr lang="pt-BR" sz="1600" b="0" strike="noStrike" spc="-1" dirty="0">
                        <a:latin typeface="Calibri" pitchFamily="34" charset="0"/>
                      </a:endParaRPr>
                    </a:p>
                  </a:txBody>
                  <a:tcPr anchor="ctr">
                    <a:lnL w="12240">
                      <a:solidFill>
                        <a:srgbClr val="FFFFFF"/>
                      </a:solidFill>
                    </a:lnL>
                    <a:lnR w="12240">
                      <a:solidFill>
                        <a:srgbClr val="FFFFFF"/>
                      </a:solidFill>
                    </a:lnR>
                    <a:lnT w="38160">
                      <a:solidFill>
                        <a:srgbClr val="FFFFFF"/>
                      </a:solidFill>
                    </a:lnT>
                    <a:lnB w="12240">
                      <a:solidFill>
                        <a:srgbClr val="FFFFFF"/>
                      </a:solidFill>
                    </a:lnB>
                    <a:solidFill>
                      <a:schemeClr val="bg1">
                        <a:lumMod val="85000"/>
                      </a:schemeClr>
                    </a:solidFill>
                  </a:tcPr>
                </a:tc>
                <a:tc>
                  <a:txBody>
                    <a:bodyPr/>
                    <a:lstStyle/>
                    <a:p>
                      <a:pPr algn="ctr"/>
                      <a:r>
                        <a:rPr lang="pt-BR" sz="1600" b="1" strike="noStrike" spc="-1" dirty="0">
                          <a:solidFill>
                            <a:schemeClr val="tx1"/>
                          </a:solidFill>
                          <a:latin typeface="Calibri" pitchFamily="34" charset="0"/>
                        </a:rPr>
                        <a:t>418.505.000,00</a:t>
                      </a:r>
                    </a:p>
                  </a:txBody>
                  <a:tcPr anchor="ctr">
                    <a:lnL w="12240">
                      <a:solidFill>
                        <a:srgbClr val="FFFFFF"/>
                      </a:solidFill>
                    </a:lnL>
                    <a:lnR w="12240">
                      <a:solidFill>
                        <a:srgbClr val="FFFFFF"/>
                      </a:solidFill>
                    </a:lnR>
                    <a:lnT w="38160">
                      <a:solidFill>
                        <a:srgbClr val="FFFFFF"/>
                      </a:solidFill>
                    </a:lnT>
                    <a:lnB w="12240">
                      <a:solidFill>
                        <a:srgbClr val="FFFFFF"/>
                      </a:solidFill>
                    </a:lnB>
                    <a:solidFill>
                      <a:schemeClr val="bg1">
                        <a:lumMod val="85000"/>
                      </a:schemeClr>
                    </a:solidFill>
                  </a:tcPr>
                </a:tc>
                <a:tc>
                  <a:txBody>
                    <a:bodyPr/>
                    <a:lstStyle/>
                    <a:p>
                      <a:pPr algn="ctr"/>
                      <a:r>
                        <a:rPr lang="pt-BR" sz="1600" b="1" strike="noStrike" spc="-1" dirty="0">
                          <a:solidFill>
                            <a:schemeClr val="tx1">
                              <a:lumMod val="65000"/>
                              <a:lumOff val="35000"/>
                            </a:schemeClr>
                          </a:solidFill>
                          <a:latin typeface="Calibri" pitchFamily="34" charset="0"/>
                        </a:rPr>
                        <a:t>65,6</a:t>
                      </a:r>
                    </a:p>
                  </a:txBody>
                  <a:tcPr anchor="ctr">
                    <a:lnL w="12240">
                      <a:solidFill>
                        <a:srgbClr val="FFFFFF"/>
                      </a:solidFill>
                    </a:lnL>
                    <a:lnR w="12240" cap="flat" cmpd="sng" algn="ctr">
                      <a:solidFill>
                        <a:srgbClr val="FFFFFF"/>
                      </a:solidFill>
                      <a:prstDash val="solid"/>
                      <a:round/>
                      <a:headEnd type="none" w="med" len="med"/>
                      <a:tailEnd type="none" w="med" len="med"/>
                    </a:lnR>
                    <a:lnT w="38160">
                      <a:solidFill>
                        <a:srgbClr val="FFFFFF"/>
                      </a:solidFill>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1600" b="1" strike="noStrike" spc="-1" dirty="0">
                          <a:solidFill>
                            <a:schemeClr val="tx1"/>
                          </a:solidFill>
                          <a:latin typeface="Calibri" pitchFamily="34" charset="0"/>
                        </a:rPr>
                        <a:t>506.456.570,00</a:t>
                      </a:r>
                    </a:p>
                  </a:txBody>
                  <a:tcPr anchor="ctr">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1600" b="1" strike="noStrike" spc="-1" dirty="0">
                          <a:solidFill>
                            <a:schemeClr val="tx1">
                              <a:lumMod val="65000"/>
                              <a:lumOff val="35000"/>
                            </a:schemeClr>
                          </a:solidFill>
                          <a:latin typeface="Calibri" pitchFamily="34" charset="0"/>
                        </a:rPr>
                        <a:t>78,8</a:t>
                      </a:r>
                    </a:p>
                  </a:txBody>
                  <a:tcPr anchor="ctr">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1600" b="1" strike="noStrike" spc="-1" dirty="0">
                          <a:solidFill>
                            <a:schemeClr val="tx1"/>
                          </a:solidFill>
                          <a:latin typeface="Calibri" pitchFamily="34" charset="0"/>
                        </a:rPr>
                        <a:t>924.961.570,00</a:t>
                      </a: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957958">
                <a:tc>
                  <a:txBody>
                    <a:bodyPr/>
                    <a:lstStyle/>
                    <a:p>
                      <a:pPr>
                        <a:lnSpc>
                          <a:spcPct val="100000"/>
                        </a:lnSpc>
                      </a:pPr>
                      <a:r>
                        <a:rPr lang="pt-BR" sz="1600" b="0" strike="noStrike" spc="-1" dirty="0">
                          <a:solidFill>
                            <a:srgbClr val="000000"/>
                          </a:solidFill>
                          <a:latin typeface="Calibri" pitchFamily="34" charset="0"/>
                        </a:rPr>
                        <a:t>Investimento</a:t>
                      </a:r>
                      <a:endParaRPr lang="pt-BR" sz="1600" b="0" strike="noStrike" spc="-1" dirty="0">
                        <a:latin typeface="Calibri" pitchFamily="34" charset="0"/>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chemeClr val="bg1"/>
                    </a:solidFill>
                  </a:tcPr>
                </a:tc>
                <a:tc>
                  <a:txBody>
                    <a:bodyPr/>
                    <a:lstStyle/>
                    <a:p>
                      <a:pPr algn="ctr"/>
                      <a:r>
                        <a:rPr lang="pt-BR" sz="1600" b="1" strike="noStrike" dirty="0">
                          <a:solidFill>
                            <a:schemeClr val="tx1"/>
                          </a:solidFill>
                          <a:latin typeface="Calibri" pitchFamily="34" charset="0"/>
                        </a:rPr>
                        <a:t>109.182.000,00</a:t>
                      </a:r>
                    </a:p>
                  </a:txBody>
                  <a:tcPr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chemeClr val="bg1"/>
                    </a:solidFill>
                  </a:tcPr>
                </a:tc>
                <a:tc>
                  <a:txBody>
                    <a:bodyPr/>
                    <a:lstStyle/>
                    <a:p>
                      <a:pPr algn="ctr"/>
                      <a:r>
                        <a:rPr lang="pt-BR" sz="1600" b="1" strike="noStrike" spc="-1" dirty="0">
                          <a:solidFill>
                            <a:schemeClr val="tx1">
                              <a:lumMod val="65000"/>
                              <a:lumOff val="35000"/>
                            </a:schemeClr>
                          </a:solidFill>
                          <a:latin typeface="Calibri" pitchFamily="34" charset="0"/>
                        </a:rPr>
                        <a:t>17,1</a:t>
                      </a:r>
                    </a:p>
                  </a:txBody>
                  <a:tcPr marL="9525" marR="9525" marT="9525" marB="0"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chemeClr val="bg1"/>
                    </a:solidFill>
                  </a:tcPr>
                </a:tc>
                <a:tc>
                  <a:txBody>
                    <a:bodyPr/>
                    <a:lstStyle/>
                    <a:p>
                      <a:pPr algn="ctr"/>
                      <a:r>
                        <a:rPr lang="pt-BR" sz="1600" b="1" strike="noStrike" spc="-1" dirty="0">
                          <a:solidFill>
                            <a:schemeClr val="tx1"/>
                          </a:solidFill>
                          <a:latin typeface="Calibri" pitchFamily="34" charset="0"/>
                        </a:rPr>
                        <a:t>52.757.744,00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1" strike="noStrike" spc="-1" dirty="0">
                          <a:solidFill>
                            <a:schemeClr val="tx1">
                              <a:lumMod val="65000"/>
                              <a:lumOff val="35000"/>
                            </a:schemeClr>
                          </a:solidFill>
                          <a:latin typeface="Calibri" pitchFamily="34" charset="0"/>
                        </a:rPr>
                        <a:t>8,2</a:t>
                      </a: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ctr"/>
                      <a:r>
                        <a:rPr lang="pt-BR" sz="1600" b="1" strike="noStrike" spc="-1" dirty="0">
                          <a:solidFill>
                            <a:schemeClr val="tx1"/>
                          </a:solidFill>
                          <a:latin typeface="Calibri" pitchFamily="34" charset="0"/>
                        </a:rPr>
                        <a:t>161.939.744,00</a:t>
                      </a:r>
                    </a:p>
                  </a:txBody>
                  <a:tcPr anchor="ctr">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64398">
                <a:tc>
                  <a:txBody>
                    <a:bodyPr/>
                    <a:lstStyle/>
                    <a:p>
                      <a:pPr>
                        <a:lnSpc>
                          <a:spcPct val="100000"/>
                        </a:lnSpc>
                      </a:pPr>
                      <a:r>
                        <a:rPr lang="pt-BR" sz="1600" b="0" strike="noStrike" spc="-1" dirty="0">
                          <a:solidFill>
                            <a:srgbClr val="000000"/>
                          </a:solidFill>
                          <a:latin typeface="Calibri" pitchFamily="34" charset="0"/>
                        </a:rPr>
                        <a:t>Recursos Humanos</a:t>
                      </a:r>
                      <a:endParaRPr lang="pt-BR" sz="1600" b="0" strike="noStrike" spc="-1" dirty="0">
                        <a:latin typeface="Calibri" pitchFamily="34" charset="0"/>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strike="noStrike" spc="-1" dirty="0">
                          <a:solidFill>
                            <a:schemeClr val="tx1"/>
                          </a:solidFill>
                          <a:latin typeface="Calibri" pitchFamily="34" charset="0"/>
                        </a:rPr>
                        <a:t>110.546.000,00</a:t>
                      </a:r>
                    </a:p>
                  </a:txBody>
                  <a:tcPr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1600" b="1" strike="noStrike" spc="-1" dirty="0">
                          <a:solidFill>
                            <a:schemeClr val="tx1">
                              <a:lumMod val="65000"/>
                              <a:lumOff val="35000"/>
                            </a:schemeClr>
                          </a:solidFill>
                          <a:latin typeface="Calibri" pitchFamily="34" charset="0"/>
                        </a:rPr>
                        <a:t>17,3</a:t>
                      </a: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chemeClr val="bg1">
                        <a:lumMod val="85000"/>
                      </a:schemeClr>
                    </a:solidFill>
                  </a:tcPr>
                </a:tc>
                <a:tc>
                  <a:txBody>
                    <a:bodyPr/>
                    <a:lstStyle/>
                    <a:p>
                      <a:pPr algn="ctr"/>
                      <a:r>
                        <a:rPr lang="pt-BR" sz="1600" b="1" strike="noStrike" spc="-1" dirty="0">
                          <a:solidFill>
                            <a:schemeClr val="tx1"/>
                          </a:solidFill>
                          <a:latin typeface="Calibri" pitchFamily="34" charset="0"/>
                        </a:rPr>
                        <a:t>83.418.200,00</a:t>
                      </a: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1600" b="1" strike="noStrike" spc="-1" dirty="0">
                          <a:solidFill>
                            <a:schemeClr val="tx1">
                              <a:lumMod val="65000"/>
                              <a:lumOff val="35000"/>
                            </a:schemeClr>
                          </a:solidFill>
                          <a:latin typeface="Calibri" pitchFamily="34" charset="0"/>
                        </a:rPr>
                        <a:t>13,0</a:t>
                      </a: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1600" b="1" strike="noStrike" spc="-1" dirty="0">
                          <a:solidFill>
                            <a:schemeClr val="tx1"/>
                          </a:solidFill>
                          <a:latin typeface="Calibri" pitchFamily="34" charset="0"/>
                        </a:rPr>
                        <a:t>193.964.200,00</a:t>
                      </a:r>
                    </a:p>
                  </a:txBody>
                  <a:tcPr anchor="ctr">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1099627">
                <a:tc>
                  <a:txBody>
                    <a:bodyPr/>
                    <a:lstStyle/>
                    <a:p>
                      <a:pPr>
                        <a:lnSpc>
                          <a:spcPct val="100000"/>
                        </a:lnSpc>
                      </a:pPr>
                      <a:r>
                        <a:rPr lang="pt-BR" sz="1600" b="1" strike="noStrike" spc="-1" dirty="0">
                          <a:solidFill>
                            <a:srgbClr val="000000"/>
                          </a:solidFill>
                          <a:latin typeface="Calibri" pitchFamily="34" charset="0"/>
                        </a:rPr>
                        <a:t>Total</a:t>
                      </a:r>
                      <a:endParaRPr lang="pt-BR" sz="1600" b="1" strike="noStrike" spc="-1" dirty="0">
                        <a:latin typeface="Calibri" pitchFamily="34" charset="0"/>
                      </a:endParaRPr>
                    </a:p>
                  </a:txBody>
                  <a:tcPr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chemeClr val="bg1"/>
                    </a:solidFill>
                  </a:tcPr>
                </a:tc>
                <a:tc>
                  <a:txBody>
                    <a:bodyPr/>
                    <a:lstStyle/>
                    <a:p>
                      <a:pPr algn="ctr" fontAlgn="b"/>
                      <a:r>
                        <a:rPr lang="pt-BR" sz="2000" b="1" i="0" u="none" strike="noStrike" dirty="0">
                          <a:solidFill>
                            <a:schemeClr val="tx1"/>
                          </a:solidFill>
                          <a:effectLst/>
                          <a:latin typeface="Calibri" panose="020F0502020204030204" pitchFamily="34" charset="0"/>
                        </a:rPr>
                        <a:t>638.233.000,00</a:t>
                      </a:r>
                    </a:p>
                  </a:txBody>
                  <a:tcPr marL="9525" marR="9525" marT="9525" marB="0" anchor="ctr">
                    <a:lnL w="12240">
                      <a:solidFill>
                        <a:srgbClr val="FFFFFF"/>
                      </a:solidFill>
                    </a:lnL>
                    <a:lnR w="12240">
                      <a:solidFill>
                        <a:srgbClr val="FFFFFF"/>
                      </a:solidFill>
                    </a:lnR>
                    <a:lnT w="12240">
                      <a:solidFill>
                        <a:srgbClr val="FFFFFF"/>
                      </a:solidFill>
                    </a:lnT>
                    <a:lnB w="12240">
                      <a:solidFill>
                        <a:srgbClr val="FFFFFF"/>
                      </a:solidFill>
                    </a:lnB>
                    <a:solidFill>
                      <a:schemeClr val="bg1"/>
                    </a:solidFill>
                  </a:tcPr>
                </a:tc>
                <a:tc>
                  <a:txBody>
                    <a:bodyPr/>
                    <a:lstStyle/>
                    <a:p>
                      <a:pPr algn="ctr"/>
                      <a:r>
                        <a:rPr lang="pt-BR" sz="1600" b="1" strike="noStrike" spc="-1" dirty="0">
                          <a:solidFill>
                            <a:schemeClr val="tx1">
                              <a:lumMod val="65000"/>
                              <a:lumOff val="35000"/>
                            </a:schemeClr>
                          </a:solidFill>
                          <a:latin typeface="Calibri" pitchFamily="34" charset="0"/>
                        </a:rPr>
                        <a:t>100,0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chemeClr val="bg1"/>
                    </a:solidFill>
                  </a:tcPr>
                </a:tc>
                <a:tc>
                  <a:txBody>
                    <a:bodyPr/>
                    <a:lstStyle/>
                    <a:p>
                      <a:pPr algn="ctr" fontAlgn="b"/>
                      <a:r>
                        <a:rPr lang="pt-BR" sz="2000" b="1" i="0" u="none" strike="noStrike" dirty="0">
                          <a:solidFill>
                            <a:schemeClr val="tx1"/>
                          </a:solidFill>
                          <a:effectLst/>
                          <a:latin typeface="Calibri" panose="020F0502020204030204" pitchFamily="34" charset="0"/>
                        </a:rPr>
                        <a:t>642.632.514,00</a:t>
                      </a:r>
                    </a:p>
                  </a:txBody>
                  <a:tcPr marL="9525" marR="9525" marT="9525" marB="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chemeClr val="bg1"/>
                    </a:solidFill>
                  </a:tcPr>
                </a:tc>
                <a:tc>
                  <a:txBody>
                    <a:bodyPr/>
                    <a:lstStyle/>
                    <a:p>
                      <a:pPr algn="ctr"/>
                      <a:r>
                        <a:rPr lang="pt-BR" sz="2000" b="1" strike="noStrike" spc="-1" dirty="0">
                          <a:solidFill>
                            <a:schemeClr val="tx1">
                              <a:lumMod val="65000"/>
                              <a:lumOff val="35000"/>
                            </a:schemeClr>
                          </a:solidFill>
                          <a:latin typeface="Calibri" pitchFamily="34" charset="0"/>
                        </a:rPr>
                        <a:t>100,0</a:t>
                      </a:r>
                    </a:p>
                  </a:txBody>
                  <a:tcPr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chemeClr val="bg1"/>
                    </a:solidFill>
                  </a:tcPr>
                </a:tc>
                <a:tc>
                  <a:txBody>
                    <a:bodyPr/>
                    <a:lstStyle/>
                    <a:p>
                      <a:pPr algn="ctr"/>
                      <a:r>
                        <a:rPr lang="pt-BR" sz="2000" b="1" strike="noStrike" spc="-1" dirty="0">
                          <a:solidFill>
                            <a:schemeClr val="tx1"/>
                          </a:solidFill>
                          <a:latin typeface="Calibri" pitchFamily="34" charset="0"/>
                        </a:rPr>
                        <a:t>1.280.865.514,00</a:t>
                      </a: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chemeClr val="bg1"/>
                    </a:solidFill>
                  </a:tcPr>
                </a:tc>
                <a:extLst>
                  <a:ext uri="{0D108BD9-81ED-4DB2-BD59-A6C34878D82A}">
                    <a16:rowId xmlns:a16="http://schemas.microsoft.com/office/drawing/2014/main" val="10004"/>
                  </a:ext>
                </a:extLst>
              </a:tr>
            </a:tbl>
          </a:graphicData>
        </a:graphic>
      </p:graphicFrame>
      <p:sp>
        <p:nvSpPr>
          <p:cNvPr id="905" name="CustomShape 5"/>
          <p:cNvSpPr/>
          <p:nvPr/>
        </p:nvSpPr>
        <p:spPr>
          <a:xfrm>
            <a:off x="546144" y="6571398"/>
            <a:ext cx="424188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chemeClr val="bg1"/>
                </a:solidFill>
                <a:latin typeface="Calibri"/>
                <a:ea typeface="DejaVu Sans"/>
              </a:rPr>
              <a:t>Fonte: GFES/SESA – DESPESAS LIQUIDADAS ATÉ 30/04/21 </a:t>
            </a:r>
            <a:endParaRPr lang="pt-BR" sz="1200" b="0" strike="noStrike" spc="-1" dirty="0">
              <a:solidFill>
                <a:schemeClr val="bg1"/>
              </a:solidFill>
              <a:latin typeface="Arial"/>
            </a:endParaRPr>
          </a:p>
        </p:txBody>
      </p:sp>
      <p:sp>
        <p:nvSpPr>
          <p:cNvPr id="9" name="CustomShape 2">
            <a:extLst>
              <a:ext uri="{FF2B5EF4-FFF2-40B4-BE49-F238E27FC236}">
                <a16:creationId xmlns:a16="http://schemas.microsoft.com/office/drawing/2014/main" id="{968430FD-DCC9-429C-8F4C-95AFC8DD51F3}"/>
              </a:ext>
            </a:extLst>
          </p:cNvPr>
          <p:cNvSpPr/>
          <p:nvPr/>
        </p:nvSpPr>
        <p:spPr>
          <a:xfrm>
            <a:off x="467544" y="128199"/>
            <a:ext cx="8364600" cy="12845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ts val="3000"/>
              </a:lnSpc>
            </a:pPr>
            <a:r>
              <a:rPr lang="pt-BR" sz="3600" b="1" strike="noStrike" spc="-1" dirty="0" err="1">
                <a:solidFill>
                  <a:srgbClr val="0070C0"/>
                </a:solidFill>
                <a:latin typeface="Calibri"/>
                <a:ea typeface="DejaVu Sans"/>
              </a:rPr>
              <a:t>Covid</a:t>
            </a:r>
            <a:r>
              <a:rPr lang="pt-BR" sz="3600" b="1" strike="noStrike" spc="-1" dirty="0">
                <a:solidFill>
                  <a:srgbClr val="0070C0"/>
                </a:solidFill>
                <a:latin typeface="Calibri"/>
                <a:ea typeface="DejaVu Sans"/>
              </a:rPr>
              <a:t>-19</a:t>
            </a:r>
          </a:p>
          <a:p>
            <a:pPr>
              <a:lnSpc>
                <a:spcPts val="3000"/>
              </a:lnSpc>
            </a:pPr>
            <a:r>
              <a:rPr lang="pt-BR" sz="2400" strike="noStrike" spc="-1" dirty="0">
                <a:solidFill>
                  <a:srgbClr val="0070C0"/>
                </a:solidFill>
                <a:latin typeface="Calibri"/>
                <a:ea typeface="DejaVu Sans"/>
              </a:rPr>
              <a:t>Despesas Realizadas </a:t>
            </a:r>
            <a:r>
              <a:rPr lang="pt-BR" sz="2400" b="1" dirty="0">
                <a:solidFill>
                  <a:srgbClr val="FF0000"/>
                </a:solidFill>
                <a:latin typeface="Calibri" pitchFamily="34" charset="0"/>
              </a:rPr>
              <a:t> </a:t>
            </a:r>
            <a:endParaRPr lang="pt-BR" sz="2400" b="1" strike="noStrike" spc="-1" dirty="0">
              <a:solidFill>
                <a:srgbClr val="FF0000"/>
              </a:solidFill>
              <a:latin typeface="Arial"/>
            </a:endParaRPr>
          </a:p>
        </p:txBody>
      </p:sp>
    </p:spTree>
    <p:extLst>
      <p:ext uri="{BB962C8B-B14F-4D97-AF65-F5344CB8AC3E}">
        <p14:creationId xmlns:p14="http://schemas.microsoft.com/office/powerpoint/2010/main" val="201649203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CustomShape 1"/>
          <p:cNvSpPr/>
          <p:nvPr/>
        </p:nvSpPr>
        <p:spPr>
          <a:xfrm>
            <a:off x="0" y="6536377"/>
            <a:ext cx="9141480" cy="330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908" name="Imagem 6"/>
          <p:cNvPicPr/>
          <p:nvPr/>
        </p:nvPicPr>
        <p:blipFill>
          <a:blip r:embed="rId2" cstate="print"/>
          <a:srcRect l="12634" r="15820"/>
          <a:stretch/>
        </p:blipFill>
        <p:spPr>
          <a:xfrm>
            <a:off x="7886968" y="180360"/>
            <a:ext cx="717480" cy="717480"/>
          </a:xfrm>
          <a:prstGeom prst="rect">
            <a:avLst/>
          </a:prstGeom>
          <a:ln>
            <a:noFill/>
          </a:ln>
        </p:spPr>
      </p:pic>
      <p:sp>
        <p:nvSpPr>
          <p:cNvPr id="910" name="Line 3"/>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912" name="CustomShape 5"/>
          <p:cNvSpPr/>
          <p:nvPr/>
        </p:nvSpPr>
        <p:spPr>
          <a:xfrm>
            <a:off x="474136" y="6554475"/>
            <a:ext cx="424188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chemeClr val="bg1"/>
                </a:solidFill>
                <a:latin typeface="Calibri"/>
                <a:ea typeface="DejaVu Sans"/>
              </a:rPr>
              <a:t>Fonte: GFES/SESA - DESPESAS LIQUIDADAS ATÉ 31/08/21 </a:t>
            </a:r>
            <a:endParaRPr lang="pt-BR" sz="1200" b="0" strike="noStrike" spc="-1" dirty="0">
              <a:solidFill>
                <a:schemeClr val="bg1"/>
              </a:solidFill>
              <a:latin typeface="Arial"/>
            </a:endParaRPr>
          </a:p>
        </p:txBody>
      </p:sp>
      <p:sp>
        <p:nvSpPr>
          <p:cNvPr id="913" name="CustomShape 6"/>
          <p:cNvSpPr/>
          <p:nvPr/>
        </p:nvSpPr>
        <p:spPr>
          <a:xfrm>
            <a:off x="3081240" y="5877360"/>
            <a:ext cx="338544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800" b="0" strike="noStrike" spc="-1">
                <a:solidFill>
                  <a:srgbClr val="FF0000"/>
                </a:solidFill>
                <a:latin typeface="Arial"/>
                <a:ea typeface="DejaVu Sans"/>
              </a:rPr>
              <a:t> </a:t>
            </a:r>
            <a:endParaRPr lang="pt-BR" sz="1800" b="0" strike="noStrike" spc="-1">
              <a:latin typeface="Arial"/>
            </a:endParaRPr>
          </a:p>
        </p:txBody>
      </p:sp>
      <p:sp>
        <p:nvSpPr>
          <p:cNvPr id="9" name="CustomShape 2">
            <a:extLst>
              <a:ext uri="{FF2B5EF4-FFF2-40B4-BE49-F238E27FC236}">
                <a16:creationId xmlns:a16="http://schemas.microsoft.com/office/drawing/2014/main" id="{968430FD-DCC9-429C-8F4C-95AFC8DD51F3}"/>
              </a:ext>
            </a:extLst>
          </p:cNvPr>
          <p:cNvSpPr/>
          <p:nvPr/>
        </p:nvSpPr>
        <p:spPr>
          <a:xfrm>
            <a:off x="455872" y="128199"/>
            <a:ext cx="8364600" cy="12845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ts val="3000"/>
              </a:lnSpc>
            </a:pPr>
            <a:r>
              <a:rPr lang="pt-BR" sz="3600" b="1" strike="noStrike" spc="-1" dirty="0">
                <a:solidFill>
                  <a:srgbClr val="0070C0"/>
                </a:solidFill>
                <a:latin typeface="Calibri"/>
                <a:ea typeface="DejaVu Sans"/>
              </a:rPr>
              <a:t>Covid-19</a:t>
            </a:r>
            <a:r>
              <a:rPr lang="pt-BR" sz="7200" b="1" strike="noStrike" spc="-1" dirty="0">
                <a:solidFill>
                  <a:srgbClr val="FF0000"/>
                </a:solidFill>
                <a:latin typeface="Calibri"/>
                <a:ea typeface="DejaVu Sans"/>
              </a:rPr>
              <a:t> </a:t>
            </a:r>
            <a:br>
              <a:rPr dirty="0"/>
            </a:br>
            <a:r>
              <a:rPr lang="pt-BR" sz="2400" strike="noStrike" spc="-1" dirty="0">
                <a:solidFill>
                  <a:srgbClr val="0070C0"/>
                </a:solidFill>
                <a:latin typeface="Calibri"/>
                <a:ea typeface="DejaVu Sans"/>
              </a:rPr>
              <a:t>Despesas Realizadas (Custeio) </a:t>
            </a:r>
            <a:r>
              <a:rPr lang="pt-BR" sz="2400" b="1" dirty="0">
                <a:solidFill>
                  <a:srgbClr val="FF0000"/>
                </a:solidFill>
                <a:latin typeface="Calibri" pitchFamily="34" charset="0"/>
              </a:rPr>
              <a:t> </a:t>
            </a:r>
            <a:endParaRPr lang="pt-BR" sz="2400" strike="noStrike" spc="-1" dirty="0">
              <a:latin typeface="Arial"/>
            </a:endParaRPr>
          </a:p>
        </p:txBody>
      </p:sp>
      <p:pic>
        <p:nvPicPr>
          <p:cNvPr id="2" name="Picture 1">
            <a:extLst>
              <a:ext uri="{FF2B5EF4-FFF2-40B4-BE49-F238E27FC236}">
                <a16:creationId xmlns:a16="http://schemas.microsoft.com/office/drawing/2014/main" id="{75524360-0A27-4BDD-A5B5-00510A90298E}"/>
              </a:ext>
            </a:extLst>
          </p:cNvPr>
          <p:cNvPicPr>
            <a:picLocks noChangeAspect="1"/>
          </p:cNvPicPr>
          <p:nvPr/>
        </p:nvPicPr>
        <p:blipFill>
          <a:blip r:embed="rId3"/>
          <a:stretch>
            <a:fillRect/>
          </a:stretch>
        </p:blipFill>
        <p:spPr>
          <a:xfrm>
            <a:off x="539280" y="1123887"/>
            <a:ext cx="7468551" cy="5061727"/>
          </a:xfrm>
          <a:prstGeom prst="rect">
            <a:avLst/>
          </a:prstGeom>
        </p:spPr>
      </p:pic>
    </p:spTree>
    <p:extLst>
      <p:ext uri="{BB962C8B-B14F-4D97-AF65-F5344CB8AC3E}">
        <p14:creationId xmlns:p14="http://schemas.microsoft.com/office/powerpoint/2010/main" val="183242465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CustomShape 1"/>
          <p:cNvSpPr/>
          <p:nvPr/>
        </p:nvSpPr>
        <p:spPr>
          <a:xfrm>
            <a:off x="0" y="6536377"/>
            <a:ext cx="9141480" cy="330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919" name="CustomShape 5"/>
          <p:cNvSpPr/>
          <p:nvPr/>
        </p:nvSpPr>
        <p:spPr>
          <a:xfrm>
            <a:off x="467544" y="6021288"/>
            <a:ext cx="7704856" cy="64807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000" b="0" strike="noStrike" spc="-1" dirty="0">
              <a:latin typeface="Calibri" pitchFamily="34" charset="0"/>
            </a:endParaRPr>
          </a:p>
        </p:txBody>
      </p:sp>
      <p:sp>
        <p:nvSpPr>
          <p:cNvPr id="920" name="CustomShape 6"/>
          <p:cNvSpPr/>
          <p:nvPr/>
        </p:nvSpPr>
        <p:spPr>
          <a:xfrm>
            <a:off x="2792880" y="4869000"/>
            <a:ext cx="338544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800" b="0" strike="noStrike" spc="-1">
                <a:solidFill>
                  <a:srgbClr val="FF0000"/>
                </a:solidFill>
                <a:latin typeface="Arial"/>
                <a:ea typeface="DejaVu Sans"/>
              </a:rPr>
              <a:t> </a:t>
            </a:r>
            <a:endParaRPr lang="pt-BR" sz="1800" b="0" strike="noStrike" spc="-1">
              <a:latin typeface="Arial"/>
            </a:endParaRPr>
          </a:p>
        </p:txBody>
      </p:sp>
      <p:sp>
        <p:nvSpPr>
          <p:cNvPr id="3" name="CaixaDeTexto 2">
            <a:extLst>
              <a:ext uri="{FF2B5EF4-FFF2-40B4-BE49-F238E27FC236}">
                <a16:creationId xmlns:a16="http://schemas.microsoft.com/office/drawing/2014/main" id="{F14CAA08-7AD5-4074-BD11-ADD33FA06D1B}"/>
              </a:ext>
            </a:extLst>
          </p:cNvPr>
          <p:cNvSpPr txBox="1"/>
          <p:nvPr/>
        </p:nvSpPr>
        <p:spPr>
          <a:xfrm>
            <a:off x="700920" y="6567735"/>
            <a:ext cx="5743288" cy="461665"/>
          </a:xfrm>
          <a:prstGeom prst="rect">
            <a:avLst/>
          </a:prstGeom>
          <a:noFill/>
        </p:spPr>
        <p:txBody>
          <a:bodyPr wrap="square" rtlCol="0">
            <a:spAutoFit/>
          </a:bodyPr>
          <a:lstStyle/>
          <a:p>
            <a:r>
              <a:rPr lang="pt-BR" sz="1200" spc="-1" dirty="0">
                <a:solidFill>
                  <a:schemeClr val="bg1"/>
                </a:solidFill>
                <a:latin typeface="Calibri" pitchFamily="34" charset="0"/>
                <a:ea typeface="DejaVu Sans"/>
              </a:rPr>
              <a:t>Fonte: </a:t>
            </a:r>
            <a:r>
              <a:rPr lang="pt-BR" sz="1200" b="0" strike="noStrike" spc="-1" dirty="0">
                <a:solidFill>
                  <a:schemeClr val="bg1"/>
                </a:solidFill>
                <a:latin typeface="Calibri"/>
                <a:ea typeface="DejaVu Sans"/>
              </a:rPr>
              <a:t>GFES/SESA - DESPESAS LIQUIDADAS ATÉ 31/08/21 </a:t>
            </a:r>
            <a:endParaRPr lang="pt-BR" sz="1200" spc="-1" dirty="0">
              <a:solidFill>
                <a:schemeClr val="bg1"/>
              </a:solidFill>
              <a:latin typeface="Calibri" pitchFamily="34" charset="0"/>
            </a:endParaRPr>
          </a:p>
          <a:p>
            <a:endParaRPr lang="pt-BR" sz="1200" dirty="0">
              <a:solidFill>
                <a:schemeClr val="bg1"/>
              </a:solidFill>
              <a:latin typeface="Calibri" pitchFamily="34" charset="0"/>
            </a:endParaRPr>
          </a:p>
        </p:txBody>
      </p:sp>
      <p:sp>
        <p:nvSpPr>
          <p:cNvPr id="10" name="CustomShape 2">
            <a:extLst>
              <a:ext uri="{FF2B5EF4-FFF2-40B4-BE49-F238E27FC236}">
                <a16:creationId xmlns:a16="http://schemas.microsoft.com/office/drawing/2014/main" id="{968430FD-DCC9-429C-8F4C-95AFC8DD51F3}"/>
              </a:ext>
            </a:extLst>
          </p:cNvPr>
          <p:cNvSpPr/>
          <p:nvPr/>
        </p:nvSpPr>
        <p:spPr>
          <a:xfrm>
            <a:off x="455872" y="128199"/>
            <a:ext cx="8364600" cy="12845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ts val="3000"/>
              </a:lnSpc>
            </a:pPr>
            <a:r>
              <a:rPr lang="pt-BR" sz="3600" b="1" strike="noStrike" spc="-1" dirty="0">
                <a:solidFill>
                  <a:srgbClr val="0070C0"/>
                </a:solidFill>
                <a:latin typeface="Calibri"/>
                <a:ea typeface="DejaVu Sans"/>
              </a:rPr>
              <a:t>Covid-19</a:t>
            </a:r>
            <a:br>
              <a:rPr dirty="0"/>
            </a:br>
            <a:r>
              <a:rPr lang="pt-BR" sz="2400" strike="noStrike" spc="-1" dirty="0">
                <a:solidFill>
                  <a:srgbClr val="0070C0"/>
                </a:solidFill>
                <a:latin typeface="Calibri"/>
                <a:ea typeface="DejaVu Sans"/>
              </a:rPr>
              <a:t>Despesas Realizadas (Investimento) </a:t>
            </a:r>
            <a:r>
              <a:rPr lang="pt-BR" sz="2400" b="1" dirty="0">
                <a:solidFill>
                  <a:srgbClr val="FF0000"/>
                </a:solidFill>
                <a:latin typeface="Calibri" pitchFamily="34" charset="0"/>
              </a:rPr>
              <a:t> </a:t>
            </a:r>
            <a:endParaRPr lang="pt-BR" sz="2400" strike="noStrike" spc="-1" dirty="0">
              <a:latin typeface="Arial"/>
            </a:endParaRPr>
          </a:p>
        </p:txBody>
      </p:sp>
      <p:pic>
        <p:nvPicPr>
          <p:cNvPr id="11" name="Imagem 6"/>
          <p:cNvPicPr/>
          <p:nvPr/>
        </p:nvPicPr>
        <p:blipFill>
          <a:blip r:embed="rId2" cstate="print"/>
          <a:srcRect l="12634" r="15820"/>
          <a:stretch/>
        </p:blipFill>
        <p:spPr>
          <a:xfrm>
            <a:off x="7886968" y="180360"/>
            <a:ext cx="717480" cy="717480"/>
          </a:xfrm>
          <a:prstGeom prst="rect">
            <a:avLst/>
          </a:prstGeom>
          <a:ln>
            <a:noFill/>
          </a:ln>
        </p:spPr>
      </p:pic>
      <p:sp>
        <p:nvSpPr>
          <p:cNvPr id="12" name="Line 3"/>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pic>
        <p:nvPicPr>
          <p:cNvPr id="4" name="Picture 3">
            <a:extLst>
              <a:ext uri="{FF2B5EF4-FFF2-40B4-BE49-F238E27FC236}">
                <a16:creationId xmlns:a16="http://schemas.microsoft.com/office/drawing/2014/main" id="{09674C86-3685-425D-B9D1-7D73E2E2FD14}"/>
              </a:ext>
            </a:extLst>
          </p:cNvPr>
          <p:cNvPicPr>
            <a:picLocks noChangeAspect="1"/>
          </p:cNvPicPr>
          <p:nvPr/>
        </p:nvPicPr>
        <p:blipFill>
          <a:blip r:embed="rId3"/>
          <a:stretch>
            <a:fillRect/>
          </a:stretch>
        </p:blipFill>
        <p:spPr>
          <a:xfrm>
            <a:off x="545935" y="1321507"/>
            <a:ext cx="7879329" cy="4832190"/>
          </a:xfrm>
          <a:prstGeom prst="rect">
            <a:avLst/>
          </a:prstGeom>
        </p:spPr>
      </p:pic>
    </p:spTree>
    <p:extLst>
      <p:ext uri="{BB962C8B-B14F-4D97-AF65-F5344CB8AC3E}">
        <p14:creationId xmlns:p14="http://schemas.microsoft.com/office/powerpoint/2010/main" val="8295551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CustomShape 1"/>
          <p:cNvSpPr/>
          <p:nvPr/>
        </p:nvSpPr>
        <p:spPr>
          <a:xfrm>
            <a:off x="0" y="6536377"/>
            <a:ext cx="9141480" cy="330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2" name="CaixaDeTexto 1">
            <a:extLst>
              <a:ext uri="{FF2B5EF4-FFF2-40B4-BE49-F238E27FC236}">
                <a16:creationId xmlns:a16="http://schemas.microsoft.com/office/drawing/2014/main" id="{3DFD18CC-3354-4581-A7E5-81F2DCE50001}"/>
              </a:ext>
            </a:extLst>
          </p:cNvPr>
          <p:cNvSpPr txBox="1"/>
          <p:nvPr/>
        </p:nvSpPr>
        <p:spPr>
          <a:xfrm>
            <a:off x="539552" y="6567735"/>
            <a:ext cx="3764428" cy="276999"/>
          </a:xfrm>
          <a:prstGeom prst="rect">
            <a:avLst/>
          </a:prstGeom>
          <a:noFill/>
        </p:spPr>
        <p:txBody>
          <a:bodyPr wrap="none" rtlCol="0">
            <a:spAutoFit/>
          </a:bodyPr>
          <a:lstStyle/>
          <a:p>
            <a:r>
              <a:rPr lang="pt-BR" sz="1200" spc="-1" dirty="0">
                <a:solidFill>
                  <a:schemeClr val="bg1"/>
                </a:solidFill>
                <a:latin typeface="Calibri" pitchFamily="34" charset="0"/>
                <a:ea typeface="DejaVu Sans"/>
              </a:rPr>
              <a:t>Fonte: </a:t>
            </a:r>
            <a:r>
              <a:rPr lang="pt-BR" sz="1200" b="0" strike="noStrike" spc="-1" dirty="0">
                <a:solidFill>
                  <a:schemeClr val="bg1"/>
                </a:solidFill>
                <a:latin typeface="Calibri"/>
                <a:ea typeface="DejaVu Sans"/>
              </a:rPr>
              <a:t>GFES/SESA - DESPESAS LIQUIDADAS ATÉ 31/08/21 </a:t>
            </a:r>
            <a:endParaRPr lang="pt-BR" sz="1200" spc="-1" dirty="0">
              <a:solidFill>
                <a:schemeClr val="bg1"/>
              </a:solidFill>
              <a:latin typeface="Calibri" pitchFamily="34" charset="0"/>
            </a:endParaRPr>
          </a:p>
        </p:txBody>
      </p:sp>
      <p:sp>
        <p:nvSpPr>
          <p:cNvPr id="9" name="CustomShape 2">
            <a:extLst>
              <a:ext uri="{FF2B5EF4-FFF2-40B4-BE49-F238E27FC236}">
                <a16:creationId xmlns:a16="http://schemas.microsoft.com/office/drawing/2014/main" id="{968430FD-DCC9-429C-8F4C-95AFC8DD51F3}"/>
              </a:ext>
            </a:extLst>
          </p:cNvPr>
          <p:cNvSpPr/>
          <p:nvPr/>
        </p:nvSpPr>
        <p:spPr>
          <a:xfrm>
            <a:off x="455872" y="128199"/>
            <a:ext cx="8364600" cy="12845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ts val="3000"/>
              </a:lnSpc>
            </a:pPr>
            <a:r>
              <a:rPr lang="pt-BR" sz="3600" b="1" strike="noStrike" spc="-1" dirty="0">
                <a:solidFill>
                  <a:srgbClr val="0070C0"/>
                </a:solidFill>
                <a:latin typeface="Calibri"/>
                <a:ea typeface="DejaVu Sans"/>
              </a:rPr>
              <a:t>Covid-19 -</a:t>
            </a:r>
            <a:br>
              <a:rPr dirty="0"/>
            </a:br>
            <a:r>
              <a:rPr lang="pt-BR" sz="2400" strike="noStrike" spc="-1" dirty="0">
                <a:solidFill>
                  <a:srgbClr val="0070C0"/>
                </a:solidFill>
                <a:latin typeface="Calibri"/>
                <a:ea typeface="DejaVu Sans"/>
              </a:rPr>
              <a:t>Despesas Realizadas (Recursos Humanos)</a:t>
            </a:r>
            <a:r>
              <a:rPr lang="pt-BR" sz="2400" b="1" dirty="0">
                <a:solidFill>
                  <a:srgbClr val="FF0000"/>
                </a:solidFill>
                <a:latin typeface="Calibri" pitchFamily="34" charset="0"/>
              </a:rPr>
              <a:t> </a:t>
            </a:r>
            <a:endParaRPr lang="pt-BR" sz="2400" strike="noStrike" spc="-1" dirty="0">
              <a:latin typeface="Arial"/>
            </a:endParaRPr>
          </a:p>
        </p:txBody>
      </p:sp>
      <p:pic>
        <p:nvPicPr>
          <p:cNvPr id="10" name="Imagem 6"/>
          <p:cNvPicPr/>
          <p:nvPr/>
        </p:nvPicPr>
        <p:blipFill>
          <a:blip r:embed="rId2" cstate="print"/>
          <a:srcRect l="12634" r="15820"/>
          <a:stretch/>
        </p:blipFill>
        <p:spPr>
          <a:xfrm>
            <a:off x="7886968" y="180360"/>
            <a:ext cx="717480" cy="717480"/>
          </a:xfrm>
          <a:prstGeom prst="rect">
            <a:avLst/>
          </a:prstGeom>
          <a:ln>
            <a:noFill/>
          </a:ln>
        </p:spPr>
      </p:pic>
      <p:sp>
        <p:nvSpPr>
          <p:cNvPr id="11" name="Line 3"/>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pic>
        <p:nvPicPr>
          <p:cNvPr id="3" name="Picture 2">
            <a:extLst>
              <a:ext uri="{FF2B5EF4-FFF2-40B4-BE49-F238E27FC236}">
                <a16:creationId xmlns:a16="http://schemas.microsoft.com/office/drawing/2014/main" id="{7BE9A068-4EDC-4158-A371-0FE922AA10F9}"/>
              </a:ext>
            </a:extLst>
          </p:cNvPr>
          <p:cNvPicPr>
            <a:picLocks noChangeAspect="1"/>
          </p:cNvPicPr>
          <p:nvPr/>
        </p:nvPicPr>
        <p:blipFill>
          <a:blip r:embed="rId3"/>
          <a:stretch>
            <a:fillRect/>
          </a:stretch>
        </p:blipFill>
        <p:spPr>
          <a:xfrm>
            <a:off x="566618" y="1444580"/>
            <a:ext cx="7840645" cy="4792732"/>
          </a:xfrm>
          <a:prstGeom prst="rect">
            <a:avLst/>
          </a:prstGeom>
        </p:spPr>
      </p:pic>
    </p:spTree>
    <p:extLst>
      <p:ext uri="{BB962C8B-B14F-4D97-AF65-F5344CB8AC3E}">
        <p14:creationId xmlns:p14="http://schemas.microsoft.com/office/powerpoint/2010/main" val="187107908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539280" y="1513888"/>
            <a:ext cx="8208912" cy="462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7175" indent="-257175">
              <a:lnSpc>
                <a:spcPct val="90000"/>
              </a:lnSpc>
              <a:spcBef>
                <a:spcPts val="700"/>
              </a:spcBef>
              <a:spcAft>
                <a:spcPts val="700"/>
              </a:spcAft>
              <a:buClr>
                <a:srgbClr val="0070C0"/>
              </a:buClr>
              <a:buFont typeface="Arial" panose="020B0604020202020204" pitchFamily="34" charset="0"/>
              <a:buChar char="•"/>
            </a:pPr>
            <a:endParaRPr lang="pt-BR" sz="1350" dirty="0">
              <a:solidFill>
                <a:schemeClr val="tx1"/>
              </a:solidFill>
            </a:endParaRPr>
          </a:p>
        </p:txBody>
      </p:sp>
      <p:sp>
        <p:nvSpPr>
          <p:cNvPr id="21" name="CustomShape 2">
            <a:extLst>
              <a:ext uri="{FF2B5EF4-FFF2-40B4-BE49-F238E27FC236}">
                <a16:creationId xmlns:a16="http://schemas.microsoft.com/office/drawing/2014/main" id="{968430FD-DCC9-429C-8F4C-95AFC8DD51F3}"/>
              </a:ext>
            </a:extLst>
          </p:cNvPr>
          <p:cNvSpPr/>
          <p:nvPr/>
        </p:nvSpPr>
        <p:spPr>
          <a:xfrm>
            <a:off x="455872" y="116632"/>
            <a:ext cx="8364600" cy="12845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ts val="3000"/>
              </a:lnSpc>
            </a:pPr>
            <a:r>
              <a:rPr lang="pt-BR" sz="3600" b="1" strike="noStrike" spc="-1" dirty="0">
                <a:solidFill>
                  <a:srgbClr val="0070C0"/>
                </a:solidFill>
                <a:latin typeface="Calibri"/>
                <a:ea typeface="DejaVu Sans"/>
              </a:rPr>
              <a:t>Covid-19</a:t>
            </a:r>
            <a:br>
              <a:rPr dirty="0"/>
            </a:br>
            <a:r>
              <a:rPr lang="pt-BR" altLang="pt-BR" sz="2400" dirty="0">
                <a:solidFill>
                  <a:srgbClr val="0070C0"/>
                </a:solidFill>
                <a:latin typeface="Calibri" pitchFamily="34" charset="0"/>
                <a:ea typeface="Segoe UI Black" panose="020B0A02040204020203" pitchFamily="34" charset="0"/>
                <a:cs typeface="Open Sans ExtraBold"/>
                <a:sym typeface="Open Sans ExtraBold"/>
              </a:rPr>
              <a:t>Cenários da Pandemia</a:t>
            </a:r>
          </a:p>
        </p:txBody>
      </p:sp>
      <p:pic>
        <p:nvPicPr>
          <p:cNvPr id="22" name="Imagem 6"/>
          <p:cNvPicPr/>
          <p:nvPr/>
        </p:nvPicPr>
        <p:blipFill>
          <a:blip r:embed="rId2" cstate="print"/>
          <a:srcRect l="12634" r="15820"/>
          <a:stretch/>
        </p:blipFill>
        <p:spPr>
          <a:xfrm>
            <a:off x="7886968" y="168793"/>
            <a:ext cx="717480" cy="717480"/>
          </a:xfrm>
          <a:prstGeom prst="rect">
            <a:avLst/>
          </a:prstGeom>
          <a:ln>
            <a:noFill/>
          </a:ln>
        </p:spPr>
      </p:pic>
      <p:sp>
        <p:nvSpPr>
          <p:cNvPr id="23" name="Line 3"/>
          <p:cNvSpPr/>
          <p:nvPr/>
        </p:nvSpPr>
        <p:spPr>
          <a:xfrm flipV="1">
            <a:off x="539280" y="969073"/>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4" name="CustomShape 1"/>
          <p:cNvSpPr/>
          <p:nvPr/>
        </p:nvSpPr>
        <p:spPr>
          <a:xfrm>
            <a:off x="0" y="6555264"/>
            <a:ext cx="9141480" cy="330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9" name="Imagem 8">
            <a:extLst>
              <a:ext uri="{FF2B5EF4-FFF2-40B4-BE49-F238E27FC236}">
                <a16:creationId xmlns:a16="http://schemas.microsoft.com/office/drawing/2014/main" id="{4C3DA62D-0408-4059-90A1-4321E761A8F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700808"/>
            <a:ext cx="7848872" cy="4752528"/>
          </a:xfrm>
          <a:prstGeom prst="rect">
            <a:avLst/>
          </a:prstGeom>
          <a:noFill/>
          <a:ln>
            <a:noFill/>
          </a:ln>
        </p:spPr>
      </p:pic>
      <p:sp>
        <p:nvSpPr>
          <p:cNvPr id="3" name="CaixaDeTexto 2">
            <a:extLst>
              <a:ext uri="{FF2B5EF4-FFF2-40B4-BE49-F238E27FC236}">
                <a16:creationId xmlns:a16="http://schemas.microsoft.com/office/drawing/2014/main" id="{DBE601AA-E363-4341-A734-75EC6F102030}"/>
              </a:ext>
            </a:extLst>
          </p:cNvPr>
          <p:cNvSpPr txBox="1"/>
          <p:nvPr/>
        </p:nvSpPr>
        <p:spPr>
          <a:xfrm>
            <a:off x="571945" y="6564229"/>
            <a:ext cx="1455848" cy="538609"/>
          </a:xfrm>
          <a:prstGeom prst="rect">
            <a:avLst/>
          </a:prstGeom>
          <a:noFill/>
        </p:spPr>
        <p:txBody>
          <a:bodyPr wrap="none" rtlCol="0">
            <a:spAutoFit/>
          </a:bodyPr>
          <a:lstStyle/>
          <a:p>
            <a:r>
              <a:rPr lang="pt-BR" sz="1100" dirty="0">
                <a:solidFill>
                  <a:schemeClr val="bg1"/>
                </a:solidFill>
              </a:rPr>
              <a:t>Fonte : SSAS/SESA</a:t>
            </a:r>
          </a:p>
          <a:p>
            <a:endParaRPr lang="pt-BR" dirty="0"/>
          </a:p>
        </p:txBody>
      </p:sp>
      <p:sp>
        <p:nvSpPr>
          <p:cNvPr id="10" name="Retângulo 9"/>
          <p:cNvSpPr/>
          <p:nvPr/>
        </p:nvSpPr>
        <p:spPr>
          <a:xfrm>
            <a:off x="545992" y="1142749"/>
            <a:ext cx="8202472" cy="442172"/>
          </a:xfrm>
          <a:prstGeom prst="rect">
            <a:avLst/>
          </a:prstGeom>
        </p:spPr>
        <p:txBody>
          <a:bodyPr wrap="square">
            <a:spAutoFit/>
          </a:bodyPr>
          <a:lstStyle/>
          <a:p>
            <a:pPr>
              <a:lnSpc>
                <a:spcPct val="115000"/>
              </a:lnSpc>
              <a:spcBef>
                <a:spcPts val="1200"/>
              </a:spcBef>
              <a:spcAft>
                <a:spcPts val="600"/>
              </a:spcAft>
            </a:pPr>
            <a:r>
              <a:rPr lang="pt-BR" sz="2100" b="1" dirty="0">
                <a:effectLst/>
                <a:latin typeface="Calibri" pitchFamily="34" charset="0"/>
                <a:ea typeface="Arial" panose="020B0604020202020204" pitchFamily="34" charset="0"/>
                <a:cs typeface="Times New Roman" panose="02020603050405020304" pitchFamily="18" charset="0"/>
              </a:rPr>
              <a:t>Linha de Cuidado Para Pacientes com Sequelas Advindas da </a:t>
            </a:r>
            <a:r>
              <a:rPr lang="pt-BR" sz="2100" b="1" dirty="0" err="1">
                <a:effectLst/>
                <a:latin typeface="Calibri" pitchFamily="34" charset="0"/>
                <a:ea typeface="Arial" panose="020B0604020202020204" pitchFamily="34" charset="0"/>
                <a:cs typeface="Times New Roman" panose="02020603050405020304" pitchFamily="18" charset="0"/>
              </a:rPr>
              <a:t>Covid</a:t>
            </a:r>
            <a:r>
              <a:rPr lang="pt-BR" sz="2100" b="1" dirty="0">
                <a:latin typeface="Calibri" pitchFamily="34" charset="0"/>
                <a:ea typeface="Arial" panose="020B0604020202020204" pitchFamily="34" charset="0"/>
                <a:cs typeface="Times New Roman" panose="02020603050405020304" pitchFamily="18" charset="0"/>
              </a:rPr>
              <a:t>-</a:t>
            </a:r>
            <a:r>
              <a:rPr lang="pt-BR" sz="2100" b="1" dirty="0">
                <a:effectLst/>
                <a:latin typeface="Calibri" pitchFamily="34" charset="0"/>
                <a:ea typeface="Arial" panose="020B0604020202020204" pitchFamily="34" charset="0"/>
                <a:cs typeface="Times New Roman" panose="02020603050405020304" pitchFamily="18" charset="0"/>
              </a:rPr>
              <a:t>19</a:t>
            </a:r>
            <a:endParaRPr lang="pt-BR" sz="2100" dirty="0">
              <a:effectLst/>
              <a:latin typeface="Calibri"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17796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539280" y="1513888"/>
            <a:ext cx="8208912" cy="462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7175" indent="-257175">
              <a:lnSpc>
                <a:spcPct val="90000"/>
              </a:lnSpc>
              <a:spcBef>
                <a:spcPts val="700"/>
              </a:spcBef>
              <a:spcAft>
                <a:spcPts val="700"/>
              </a:spcAft>
              <a:buClr>
                <a:srgbClr val="0070C0"/>
              </a:buClr>
              <a:buFont typeface="Arial" panose="020B0604020202020204" pitchFamily="34" charset="0"/>
              <a:buChar char="•"/>
            </a:pPr>
            <a:endParaRPr lang="pt-BR" sz="1350" dirty="0">
              <a:solidFill>
                <a:schemeClr val="tx1"/>
              </a:solidFill>
            </a:endParaRPr>
          </a:p>
        </p:txBody>
      </p:sp>
      <p:sp>
        <p:nvSpPr>
          <p:cNvPr id="21" name="CustomShape 2">
            <a:extLst>
              <a:ext uri="{FF2B5EF4-FFF2-40B4-BE49-F238E27FC236}">
                <a16:creationId xmlns:a16="http://schemas.microsoft.com/office/drawing/2014/main" id="{968430FD-DCC9-429C-8F4C-95AFC8DD51F3}"/>
              </a:ext>
            </a:extLst>
          </p:cNvPr>
          <p:cNvSpPr/>
          <p:nvPr/>
        </p:nvSpPr>
        <p:spPr>
          <a:xfrm>
            <a:off x="455872" y="116632"/>
            <a:ext cx="8364600" cy="12845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ts val="3000"/>
              </a:lnSpc>
            </a:pPr>
            <a:r>
              <a:rPr lang="pt-BR" sz="3600" b="1" strike="noStrike" spc="-1" dirty="0">
                <a:solidFill>
                  <a:srgbClr val="0070C0"/>
                </a:solidFill>
                <a:latin typeface="Calibri"/>
                <a:ea typeface="DejaVu Sans"/>
              </a:rPr>
              <a:t>Covid-19</a:t>
            </a:r>
            <a:br>
              <a:rPr dirty="0"/>
            </a:br>
            <a:r>
              <a:rPr lang="pt-BR" altLang="pt-BR" sz="2400" dirty="0">
                <a:solidFill>
                  <a:srgbClr val="0070C0"/>
                </a:solidFill>
                <a:latin typeface="Calibri" pitchFamily="34" charset="0"/>
                <a:ea typeface="Segoe UI Black" panose="020B0A02040204020203" pitchFamily="34" charset="0"/>
                <a:cs typeface="Open Sans ExtraBold"/>
                <a:sym typeface="Open Sans ExtraBold"/>
              </a:rPr>
              <a:t>Cenários da Pandemia</a:t>
            </a:r>
          </a:p>
        </p:txBody>
      </p:sp>
      <p:pic>
        <p:nvPicPr>
          <p:cNvPr id="22" name="Imagem 6"/>
          <p:cNvPicPr/>
          <p:nvPr/>
        </p:nvPicPr>
        <p:blipFill>
          <a:blip r:embed="rId2" cstate="print"/>
          <a:srcRect l="12634" r="15820"/>
          <a:stretch/>
        </p:blipFill>
        <p:spPr>
          <a:xfrm>
            <a:off x="7886968" y="168793"/>
            <a:ext cx="717480" cy="717480"/>
          </a:xfrm>
          <a:prstGeom prst="rect">
            <a:avLst/>
          </a:prstGeom>
          <a:ln>
            <a:noFill/>
          </a:ln>
        </p:spPr>
      </p:pic>
      <p:sp>
        <p:nvSpPr>
          <p:cNvPr id="23" name="Line 3"/>
          <p:cNvSpPr/>
          <p:nvPr/>
        </p:nvSpPr>
        <p:spPr>
          <a:xfrm flipV="1">
            <a:off x="539280" y="969073"/>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4" name="CustomShape 1"/>
          <p:cNvSpPr/>
          <p:nvPr/>
        </p:nvSpPr>
        <p:spPr>
          <a:xfrm>
            <a:off x="0" y="6555264"/>
            <a:ext cx="9141480" cy="330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2" name="Retângulo 1"/>
          <p:cNvSpPr/>
          <p:nvPr/>
        </p:nvSpPr>
        <p:spPr>
          <a:xfrm>
            <a:off x="545992" y="1142749"/>
            <a:ext cx="8202472" cy="3177537"/>
          </a:xfrm>
          <a:prstGeom prst="rect">
            <a:avLst/>
          </a:prstGeom>
        </p:spPr>
        <p:txBody>
          <a:bodyPr wrap="square">
            <a:spAutoFit/>
          </a:bodyPr>
          <a:lstStyle/>
          <a:p>
            <a:pPr>
              <a:lnSpc>
                <a:spcPct val="115000"/>
              </a:lnSpc>
              <a:spcBef>
                <a:spcPts val="1200"/>
              </a:spcBef>
              <a:spcAft>
                <a:spcPts val="600"/>
              </a:spcAft>
            </a:pPr>
            <a:r>
              <a:rPr lang="pt-BR" sz="2100" b="1" dirty="0">
                <a:effectLst/>
                <a:latin typeface="Calibri" pitchFamily="34" charset="0"/>
                <a:ea typeface="Arial" panose="020B0604020202020204" pitchFamily="34" charset="0"/>
                <a:cs typeface="Times New Roman" panose="02020603050405020304" pitchFamily="18" charset="0"/>
              </a:rPr>
              <a:t>Linha de Cuidado Para Pacientes com Sequelas Advindas da </a:t>
            </a:r>
            <a:r>
              <a:rPr lang="pt-BR" sz="2100" b="1" dirty="0" err="1">
                <a:effectLst/>
                <a:latin typeface="Calibri" pitchFamily="34" charset="0"/>
                <a:ea typeface="Arial" panose="020B0604020202020204" pitchFamily="34" charset="0"/>
                <a:cs typeface="Times New Roman" panose="02020603050405020304" pitchFamily="18" charset="0"/>
              </a:rPr>
              <a:t>Covid</a:t>
            </a:r>
            <a:r>
              <a:rPr lang="pt-BR" sz="2100" b="1" dirty="0">
                <a:latin typeface="Calibri" pitchFamily="34" charset="0"/>
                <a:ea typeface="Arial" panose="020B0604020202020204" pitchFamily="34" charset="0"/>
                <a:cs typeface="Times New Roman" panose="02020603050405020304" pitchFamily="18" charset="0"/>
              </a:rPr>
              <a:t>-</a:t>
            </a:r>
            <a:r>
              <a:rPr lang="pt-BR" sz="2100" b="1" dirty="0">
                <a:effectLst/>
                <a:latin typeface="Calibri" pitchFamily="34" charset="0"/>
                <a:ea typeface="Arial" panose="020B0604020202020204" pitchFamily="34" charset="0"/>
                <a:cs typeface="Times New Roman" panose="02020603050405020304" pitchFamily="18" charset="0"/>
              </a:rPr>
              <a:t>19</a:t>
            </a:r>
            <a:endParaRPr lang="pt-BR" sz="2100" dirty="0">
              <a:effectLst/>
              <a:latin typeface="Calibri" pitchFamily="34" charset="0"/>
              <a:ea typeface="Times New Roman" panose="02020603050405020304" pitchFamily="18" charset="0"/>
              <a:cs typeface="Times New Roman" panose="02020603050405020304" pitchFamily="18" charset="0"/>
            </a:endParaRPr>
          </a:p>
          <a:p>
            <a:pPr marL="180000" indent="-180000">
              <a:lnSpc>
                <a:spcPts val="3000"/>
              </a:lnSpc>
              <a:spcBef>
                <a:spcPts val="700"/>
              </a:spcBef>
              <a:spcAft>
                <a:spcPts val="700"/>
              </a:spcAft>
              <a:buClr>
                <a:srgbClr val="0070C0"/>
              </a:buClr>
              <a:buFont typeface="Arial" panose="020B0604020202020204" pitchFamily="34" charset="0"/>
              <a:buChar char="•"/>
            </a:pPr>
            <a:r>
              <a:rPr lang="pt-BR" sz="1800" dirty="0">
                <a:effectLst/>
                <a:latin typeface="Calibri" pitchFamily="34" charset="0"/>
                <a:ea typeface="Arial" panose="020B0604020202020204" pitchFamily="34" charset="0"/>
              </a:rPr>
              <a:t>Atenção aos Pacientes com Sequelas Pós Covid-19 na APS - avaliação e planejamento dos cuidados e encaminhamento por meio da Autorregulação Formativa Territorial, conforme protocolos</a:t>
            </a:r>
          </a:p>
          <a:p>
            <a:pPr marL="180000" indent="-180000">
              <a:spcBef>
                <a:spcPts val="700"/>
              </a:spcBef>
              <a:spcAft>
                <a:spcPts val="700"/>
              </a:spcAft>
              <a:buClr>
                <a:srgbClr val="0070C0"/>
              </a:buClr>
              <a:buFont typeface="Arial" panose="020B0604020202020204" pitchFamily="34" charset="0"/>
              <a:buChar char="•"/>
            </a:pPr>
            <a:r>
              <a:rPr lang="pt-BR" sz="1800" dirty="0">
                <a:effectLst/>
                <a:latin typeface="Calibri" pitchFamily="34" charset="0"/>
                <a:ea typeface="Arial" panose="020B0604020202020204" pitchFamily="34" charset="0"/>
              </a:rPr>
              <a:t>Atenção aos Pacientes com Sequelas Pós Covid-19 na Atenção Especializada Ambulatorial </a:t>
            </a:r>
            <a:r>
              <a:rPr lang="pt-BR" sz="1200" dirty="0">
                <a:effectLst/>
                <a:latin typeface="Calibri" pitchFamily="34" charset="0"/>
                <a:ea typeface="Arial" panose="020B0604020202020204" pitchFamily="34" charset="0"/>
              </a:rPr>
              <a:t>(cardiologia, pneumologia, neurologia, psiquiatria, endocrinologia, nefrologia e multiprofissional - Fisioterapia motora e cardiorrespiratória, fonoaudiologia, psicologia, nutrição, terapia ocupacional e educador físico)</a:t>
            </a:r>
            <a:endParaRPr lang="pt-BR" sz="1200" dirty="0">
              <a:latin typeface="Calibri" pitchFamily="34" charset="0"/>
            </a:endParaRPr>
          </a:p>
          <a:p>
            <a:pPr marL="180000" indent="-180000">
              <a:lnSpc>
                <a:spcPts val="3000"/>
              </a:lnSpc>
              <a:spcAft>
                <a:spcPts val="700"/>
              </a:spcAft>
              <a:buClr>
                <a:srgbClr val="0070C0"/>
              </a:buClr>
              <a:buFont typeface="Arial" panose="020B0604020202020204" pitchFamily="34" charset="0"/>
              <a:buChar char="•"/>
            </a:pPr>
            <a:endParaRPr lang="pt-BR" dirty="0">
              <a:latin typeface="Calibri" pitchFamily="34" charset="0"/>
            </a:endParaRPr>
          </a:p>
        </p:txBody>
      </p:sp>
      <p:graphicFrame>
        <p:nvGraphicFramePr>
          <p:cNvPr id="4" name="Tabela 3">
            <a:extLst>
              <a:ext uri="{FF2B5EF4-FFF2-40B4-BE49-F238E27FC236}">
                <a16:creationId xmlns:a16="http://schemas.microsoft.com/office/drawing/2014/main" id="{174EAD0F-7A4D-4229-8FCC-6502C5678671}"/>
              </a:ext>
            </a:extLst>
          </p:cNvPr>
          <p:cNvGraphicFramePr>
            <a:graphicFrameLocks noGrp="1"/>
          </p:cNvGraphicFramePr>
          <p:nvPr/>
        </p:nvGraphicFramePr>
        <p:xfrm>
          <a:off x="662881" y="4039022"/>
          <a:ext cx="7941567" cy="2231900"/>
        </p:xfrm>
        <a:graphic>
          <a:graphicData uri="http://schemas.openxmlformats.org/drawingml/2006/table">
            <a:tbl>
              <a:tblPr>
                <a:tableStyleId>{5C22544A-7EE6-4342-B048-85BDC9FD1C3A}</a:tableStyleId>
              </a:tblPr>
              <a:tblGrid>
                <a:gridCol w="2540967">
                  <a:extLst>
                    <a:ext uri="{9D8B030D-6E8A-4147-A177-3AD203B41FA5}">
                      <a16:colId xmlns:a16="http://schemas.microsoft.com/office/drawing/2014/main" val="211654875"/>
                    </a:ext>
                  </a:extLst>
                </a:gridCol>
                <a:gridCol w="2520280">
                  <a:extLst>
                    <a:ext uri="{9D8B030D-6E8A-4147-A177-3AD203B41FA5}">
                      <a16:colId xmlns:a16="http://schemas.microsoft.com/office/drawing/2014/main" val="3981410043"/>
                    </a:ext>
                  </a:extLst>
                </a:gridCol>
                <a:gridCol w="2880320">
                  <a:extLst>
                    <a:ext uri="{9D8B030D-6E8A-4147-A177-3AD203B41FA5}">
                      <a16:colId xmlns:a16="http://schemas.microsoft.com/office/drawing/2014/main" val="4200614336"/>
                    </a:ext>
                  </a:extLst>
                </a:gridCol>
              </a:tblGrid>
              <a:tr h="0">
                <a:tc>
                  <a:txBody>
                    <a:bodyPr/>
                    <a:lstStyle/>
                    <a:p>
                      <a:pPr algn="ctr">
                        <a:lnSpc>
                          <a:spcPct val="120000"/>
                        </a:lnSpc>
                        <a:spcAft>
                          <a:spcPts val="1000"/>
                        </a:spcAft>
                      </a:pPr>
                      <a:r>
                        <a:rPr lang="pt-BR" sz="1400" b="1" dirty="0">
                          <a:solidFill>
                            <a:schemeClr val="bg1"/>
                          </a:solidFill>
                          <a:effectLst/>
                          <a:latin typeface="Calibri" pitchFamily="34" charset="0"/>
                        </a:rPr>
                        <a:t>Região Metropolitana</a:t>
                      </a:r>
                      <a:endParaRPr lang="pt-BR" sz="1400" b="1" dirty="0">
                        <a:solidFill>
                          <a:schemeClr val="bg1"/>
                        </a:solidFill>
                        <a:effectLst/>
                        <a:latin typeface="Calibri" pitchFamily="34" charset="0"/>
                        <a:ea typeface="Times New Roman" panose="02020603050405020304" pitchFamily="18" charset="0"/>
                        <a:cs typeface="Times New Roman" panose="02020603050405020304" pitchFamily="18" charset="0"/>
                      </a:endParaRPr>
                    </a:p>
                  </a:txBody>
                  <a:tcPr marL="63500" marR="63500" marT="63500" marB="63500" anchor="ctr">
                    <a:solidFill>
                      <a:srgbClr val="0070C0"/>
                    </a:solidFill>
                  </a:tcPr>
                </a:tc>
                <a:tc>
                  <a:txBody>
                    <a:bodyPr/>
                    <a:lstStyle/>
                    <a:p>
                      <a:pPr algn="ctr">
                        <a:lnSpc>
                          <a:spcPct val="120000"/>
                        </a:lnSpc>
                        <a:spcAft>
                          <a:spcPts val="1000"/>
                        </a:spcAft>
                      </a:pPr>
                      <a:r>
                        <a:rPr lang="pt-BR" sz="1400" b="1" dirty="0">
                          <a:solidFill>
                            <a:schemeClr val="bg1"/>
                          </a:solidFill>
                          <a:effectLst/>
                          <a:latin typeface="Calibri" pitchFamily="34" charset="0"/>
                        </a:rPr>
                        <a:t>Região Central/Norte</a:t>
                      </a:r>
                      <a:endParaRPr lang="pt-BR" sz="1400" b="1" dirty="0">
                        <a:solidFill>
                          <a:schemeClr val="bg1"/>
                        </a:solidFill>
                        <a:effectLst/>
                        <a:latin typeface="Calibri" pitchFamily="34" charset="0"/>
                        <a:ea typeface="Times New Roman" panose="02020603050405020304" pitchFamily="18" charset="0"/>
                        <a:cs typeface="Times New Roman" panose="02020603050405020304" pitchFamily="18" charset="0"/>
                      </a:endParaRPr>
                    </a:p>
                  </a:txBody>
                  <a:tcPr marL="63500" marR="63500" marT="63500" marB="63500" anchor="ctr">
                    <a:solidFill>
                      <a:srgbClr val="0070C0"/>
                    </a:solidFill>
                  </a:tcPr>
                </a:tc>
                <a:tc>
                  <a:txBody>
                    <a:bodyPr/>
                    <a:lstStyle/>
                    <a:p>
                      <a:pPr algn="ctr">
                        <a:lnSpc>
                          <a:spcPct val="120000"/>
                        </a:lnSpc>
                        <a:spcAft>
                          <a:spcPts val="1000"/>
                        </a:spcAft>
                      </a:pPr>
                      <a:r>
                        <a:rPr lang="pt-BR" sz="1400" b="1" dirty="0">
                          <a:solidFill>
                            <a:schemeClr val="bg1"/>
                          </a:solidFill>
                          <a:effectLst/>
                          <a:latin typeface="Calibri" pitchFamily="34" charset="0"/>
                        </a:rPr>
                        <a:t>Região Sul</a:t>
                      </a:r>
                      <a:endParaRPr lang="pt-BR" sz="1400" b="1" dirty="0">
                        <a:solidFill>
                          <a:schemeClr val="bg1"/>
                        </a:solidFill>
                        <a:effectLst/>
                        <a:latin typeface="Calibri" pitchFamily="34" charset="0"/>
                        <a:ea typeface="Times New Roman" panose="02020603050405020304" pitchFamily="18" charset="0"/>
                        <a:cs typeface="Times New Roman" panose="02020603050405020304" pitchFamily="18" charset="0"/>
                      </a:endParaRPr>
                    </a:p>
                  </a:txBody>
                  <a:tcPr marL="63500" marR="63500" marT="63500" marB="63500" anchor="ctr">
                    <a:solidFill>
                      <a:srgbClr val="0070C0"/>
                    </a:solidFill>
                  </a:tcPr>
                </a:tc>
                <a:extLst>
                  <a:ext uri="{0D108BD9-81ED-4DB2-BD59-A6C34878D82A}">
                    <a16:rowId xmlns:a16="http://schemas.microsoft.com/office/drawing/2014/main" val="1749538856"/>
                  </a:ext>
                </a:extLst>
              </a:tr>
              <a:tr h="0">
                <a:tc>
                  <a:txBody>
                    <a:bodyPr/>
                    <a:lstStyle/>
                    <a:p>
                      <a:pPr>
                        <a:lnSpc>
                          <a:spcPct val="120000"/>
                        </a:lnSpc>
                        <a:spcAft>
                          <a:spcPts val="1000"/>
                        </a:spcAft>
                      </a:pPr>
                      <a:r>
                        <a:rPr lang="pt-BR" sz="1400" b="0" dirty="0">
                          <a:effectLst/>
                          <a:latin typeface="Calibri" pitchFamily="34" charset="0"/>
                        </a:rPr>
                        <a:t>CRE Cariacica</a:t>
                      </a:r>
                      <a:endParaRPr lang="pt-BR" sz="1400" b="0" dirty="0">
                        <a:effectLst/>
                        <a:latin typeface="Calibri" pitchFamily="34" charset="0"/>
                        <a:ea typeface="Times New Roman" panose="02020603050405020304" pitchFamily="18" charset="0"/>
                        <a:cs typeface="Times New Roman" panose="02020603050405020304" pitchFamily="18" charset="0"/>
                      </a:endParaRPr>
                    </a:p>
                  </a:txBody>
                  <a:tcPr marL="63500" marR="63500" marT="63500" marB="63500" anchor="ctr">
                    <a:solidFill>
                      <a:schemeClr val="bg1">
                        <a:lumMod val="95000"/>
                      </a:schemeClr>
                    </a:solidFill>
                  </a:tcPr>
                </a:tc>
                <a:tc>
                  <a:txBody>
                    <a:bodyPr/>
                    <a:lstStyle/>
                    <a:p>
                      <a:pPr>
                        <a:lnSpc>
                          <a:spcPct val="120000"/>
                        </a:lnSpc>
                        <a:spcAft>
                          <a:spcPts val="1000"/>
                        </a:spcAft>
                      </a:pPr>
                      <a:r>
                        <a:rPr lang="pt-BR" sz="1400" b="0" dirty="0">
                          <a:effectLst/>
                          <a:latin typeface="Calibri" pitchFamily="34" charset="0"/>
                        </a:rPr>
                        <a:t>CRE Colatina e CRE São Mateus</a:t>
                      </a:r>
                      <a:endParaRPr lang="pt-BR" sz="1400" b="0" dirty="0">
                        <a:effectLst/>
                        <a:latin typeface="Calibri" pitchFamily="34" charset="0"/>
                        <a:ea typeface="Times New Roman" panose="02020603050405020304" pitchFamily="18" charset="0"/>
                        <a:cs typeface="Times New Roman" panose="02020603050405020304" pitchFamily="18" charset="0"/>
                      </a:endParaRPr>
                    </a:p>
                  </a:txBody>
                  <a:tcPr marL="63500" marR="63500" marT="63500" marB="63500" anchor="ctr">
                    <a:solidFill>
                      <a:schemeClr val="bg1">
                        <a:lumMod val="95000"/>
                      </a:schemeClr>
                    </a:solidFill>
                  </a:tcPr>
                </a:tc>
                <a:tc>
                  <a:txBody>
                    <a:bodyPr/>
                    <a:lstStyle/>
                    <a:p>
                      <a:pPr>
                        <a:lnSpc>
                          <a:spcPct val="120000"/>
                        </a:lnSpc>
                        <a:spcAft>
                          <a:spcPts val="1000"/>
                        </a:spcAft>
                      </a:pPr>
                      <a:r>
                        <a:rPr lang="pt-BR" sz="1400" b="0" dirty="0">
                          <a:effectLst/>
                          <a:latin typeface="Calibri" pitchFamily="34" charset="0"/>
                        </a:rPr>
                        <a:t>CRE  Cachoeiro</a:t>
                      </a:r>
                      <a:endParaRPr lang="pt-BR" sz="1400" b="0" dirty="0">
                        <a:effectLst/>
                        <a:latin typeface="Calibri" pitchFamily="34" charset="0"/>
                        <a:ea typeface="Times New Roman" panose="02020603050405020304" pitchFamily="18" charset="0"/>
                        <a:cs typeface="Times New Roman" panose="02020603050405020304" pitchFamily="18" charset="0"/>
                      </a:endParaRPr>
                    </a:p>
                  </a:txBody>
                  <a:tcPr marL="63500" marR="63500" marT="63500" marB="63500" anchor="ctr">
                    <a:solidFill>
                      <a:schemeClr val="bg1">
                        <a:lumMod val="95000"/>
                      </a:schemeClr>
                    </a:solidFill>
                  </a:tcPr>
                </a:tc>
                <a:extLst>
                  <a:ext uri="{0D108BD9-81ED-4DB2-BD59-A6C34878D82A}">
                    <a16:rowId xmlns:a16="http://schemas.microsoft.com/office/drawing/2014/main" val="1809566339"/>
                  </a:ext>
                </a:extLst>
              </a:tr>
              <a:tr h="0">
                <a:tc>
                  <a:txBody>
                    <a:bodyPr/>
                    <a:lstStyle/>
                    <a:p>
                      <a:pPr>
                        <a:lnSpc>
                          <a:spcPct val="120000"/>
                        </a:lnSpc>
                        <a:spcAft>
                          <a:spcPts val="1000"/>
                        </a:spcAft>
                      </a:pPr>
                      <a:r>
                        <a:rPr lang="pt-BR" sz="1400" b="0" dirty="0">
                          <a:effectLst/>
                          <a:latin typeface="Calibri" pitchFamily="34" charset="0"/>
                        </a:rPr>
                        <a:t>Unidade Cuidar - Santa Teresa e  nova unidade em Domingos Martins</a:t>
                      </a:r>
                      <a:endParaRPr lang="pt-BR" sz="1400" b="0" dirty="0">
                        <a:effectLst/>
                        <a:latin typeface="Calibri" pitchFamily="34" charset="0"/>
                        <a:ea typeface="Times New Roman" panose="02020603050405020304" pitchFamily="18" charset="0"/>
                        <a:cs typeface="Times New Roman" panose="02020603050405020304" pitchFamily="18" charset="0"/>
                      </a:endParaRPr>
                    </a:p>
                  </a:txBody>
                  <a:tcPr marL="63500" marR="63500" marT="63500" marB="63500" anchor="ctr">
                    <a:solidFill>
                      <a:schemeClr val="bg1"/>
                    </a:solidFill>
                  </a:tcPr>
                </a:tc>
                <a:tc>
                  <a:txBody>
                    <a:bodyPr/>
                    <a:lstStyle/>
                    <a:p>
                      <a:pPr>
                        <a:lnSpc>
                          <a:spcPct val="120000"/>
                        </a:lnSpc>
                        <a:spcAft>
                          <a:spcPts val="1000"/>
                        </a:spcAft>
                      </a:pPr>
                      <a:r>
                        <a:rPr lang="pt-BR" sz="1400" b="0" dirty="0">
                          <a:effectLst/>
                          <a:latin typeface="Calibri" pitchFamily="34" charset="0"/>
                        </a:rPr>
                        <a:t>Unidade Cuidar - Nova Venécia e  Linhares</a:t>
                      </a:r>
                      <a:endParaRPr lang="pt-BR" sz="1400" b="0" dirty="0">
                        <a:effectLst/>
                        <a:latin typeface="Calibri" pitchFamily="34" charset="0"/>
                        <a:ea typeface="Times New Roman" panose="02020603050405020304" pitchFamily="18" charset="0"/>
                        <a:cs typeface="Times New Roman" panose="02020603050405020304" pitchFamily="18" charset="0"/>
                      </a:endParaRPr>
                    </a:p>
                  </a:txBody>
                  <a:tcPr marL="63500" marR="63500" marT="63500" marB="63500" anchor="ctr">
                    <a:solidFill>
                      <a:schemeClr val="bg1"/>
                    </a:solidFill>
                  </a:tcPr>
                </a:tc>
                <a:tc>
                  <a:txBody>
                    <a:bodyPr/>
                    <a:lstStyle/>
                    <a:p>
                      <a:pPr>
                        <a:lnSpc>
                          <a:spcPct val="120000"/>
                        </a:lnSpc>
                        <a:spcAft>
                          <a:spcPts val="1000"/>
                        </a:spcAft>
                      </a:pPr>
                      <a:r>
                        <a:rPr lang="pt-BR" sz="1400" b="0" dirty="0">
                          <a:effectLst/>
                          <a:latin typeface="Calibri" pitchFamily="34" charset="0"/>
                        </a:rPr>
                        <a:t>Unidade Cuidar - Guaçuí</a:t>
                      </a:r>
                      <a:endParaRPr lang="pt-BR" sz="1400" b="0" dirty="0">
                        <a:effectLst/>
                        <a:latin typeface="Calibri" pitchFamily="34" charset="0"/>
                        <a:ea typeface="Times New Roman" panose="02020603050405020304" pitchFamily="18" charset="0"/>
                        <a:cs typeface="Times New Roman" panose="02020603050405020304" pitchFamily="18" charset="0"/>
                      </a:endParaRPr>
                    </a:p>
                  </a:txBody>
                  <a:tcPr marL="63500" marR="63500" marT="63500" marB="63500" anchor="ctr">
                    <a:solidFill>
                      <a:schemeClr val="bg1"/>
                    </a:solidFill>
                  </a:tcPr>
                </a:tc>
                <a:extLst>
                  <a:ext uri="{0D108BD9-81ED-4DB2-BD59-A6C34878D82A}">
                    <a16:rowId xmlns:a16="http://schemas.microsoft.com/office/drawing/2014/main" val="2947689723"/>
                  </a:ext>
                </a:extLst>
              </a:tr>
              <a:tr h="0">
                <a:tc>
                  <a:txBody>
                    <a:bodyPr/>
                    <a:lstStyle/>
                    <a:p>
                      <a:pPr>
                        <a:lnSpc>
                          <a:spcPct val="120000"/>
                        </a:lnSpc>
                        <a:spcAft>
                          <a:spcPts val="1000"/>
                        </a:spcAft>
                      </a:pPr>
                      <a:r>
                        <a:rPr lang="pt-BR" sz="1400" b="0" dirty="0">
                          <a:effectLst/>
                          <a:latin typeface="Calibri" pitchFamily="34" charset="0"/>
                        </a:rPr>
                        <a:t>CER - CREFES Vila Velha e  Pestalozzi Guarapari</a:t>
                      </a:r>
                      <a:endParaRPr lang="pt-BR" sz="1400" b="0" dirty="0">
                        <a:effectLst/>
                        <a:latin typeface="Calibri" pitchFamily="34" charset="0"/>
                        <a:ea typeface="Times New Roman" panose="02020603050405020304" pitchFamily="18" charset="0"/>
                        <a:cs typeface="Times New Roman" panose="02020603050405020304" pitchFamily="18" charset="0"/>
                      </a:endParaRPr>
                    </a:p>
                  </a:txBody>
                  <a:tcPr marL="63500" marR="63500" marT="63500" marB="63500" anchor="ctr"/>
                </a:tc>
                <a:tc>
                  <a:txBody>
                    <a:bodyPr/>
                    <a:lstStyle/>
                    <a:p>
                      <a:pPr>
                        <a:lnSpc>
                          <a:spcPct val="120000"/>
                        </a:lnSpc>
                        <a:spcAft>
                          <a:spcPts val="1000"/>
                        </a:spcAft>
                      </a:pPr>
                      <a:r>
                        <a:rPr lang="pt-BR" sz="1400" b="0" dirty="0">
                          <a:effectLst/>
                          <a:latin typeface="Calibri" pitchFamily="34" charset="0"/>
                        </a:rPr>
                        <a:t>CER - APAE Colatina e APAE Nova Venécia</a:t>
                      </a:r>
                      <a:endParaRPr lang="pt-BR" sz="1400" b="0" dirty="0">
                        <a:effectLst/>
                        <a:latin typeface="Calibri" pitchFamily="34" charset="0"/>
                        <a:ea typeface="Times New Roman" panose="02020603050405020304" pitchFamily="18" charset="0"/>
                        <a:cs typeface="Times New Roman" panose="02020603050405020304" pitchFamily="18" charset="0"/>
                      </a:endParaRPr>
                    </a:p>
                  </a:txBody>
                  <a:tcPr marL="63500" marR="63500" marT="63500" marB="63500" anchor="ctr"/>
                </a:tc>
                <a:tc>
                  <a:txBody>
                    <a:bodyPr/>
                    <a:lstStyle/>
                    <a:p>
                      <a:pPr>
                        <a:lnSpc>
                          <a:spcPct val="120000"/>
                        </a:lnSpc>
                        <a:spcAft>
                          <a:spcPts val="1000"/>
                        </a:spcAft>
                      </a:pPr>
                      <a:r>
                        <a:rPr lang="pt-BR" sz="1400" b="0" dirty="0">
                          <a:effectLst/>
                          <a:latin typeface="Calibri" pitchFamily="34" charset="0"/>
                        </a:rPr>
                        <a:t>CER - APAE Cachoeiro de Itapemirim e  Pestalozzi Mimoso do Sul</a:t>
                      </a:r>
                      <a:endParaRPr lang="pt-BR" sz="1400" b="0" dirty="0">
                        <a:effectLst/>
                        <a:latin typeface="Calibri" pitchFamily="34" charset="0"/>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2408373701"/>
                  </a:ext>
                </a:extLst>
              </a:tr>
            </a:tbl>
          </a:graphicData>
        </a:graphic>
      </p:graphicFrame>
      <p:sp>
        <p:nvSpPr>
          <p:cNvPr id="3" name="CaixaDeTexto 2">
            <a:extLst>
              <a:ext uri="{FF2B5EF4-FFF2-40B4-BE49-F238E27FC236}">
                <a16:creationId xmlns:a16="http://schemas.microsoft.com/office/drawing/2014/main" id="{908AF3CC-2E31-4E34-8791-78D8464EF480}"/>
              </a:ext>
            </a:extLst>
          </p:cNvPr>
          <p:cNvSpPr txBox="1"/>
          <p:nvPr/>
        </p:nvSpPr>
        <p:spPr>
          <a:xfrm>
            <a:off x="579970" y="6623774"/>
            <a:ext cx="1399742" cy="261610"/>
          </a:xfrm>
          <a:prstGeom prst="rect">
            <a:avLst/>
          </a:prstGeom>
          <a:noFill/>
        </p:spPr>
        <p:txBody>
          <a:bodyPr wrap="none" rtlCol="0">
            <a:spAutoFit/>
          </a:bodyPr>
          <a:lstStyle/>
          <a:p>
            <a:r>
              <a:rPr lang="pt-BR" sz="1100" dirty="0">
                <a:solidFill>
                  <a:schemeClr val="bg1"/>
                </a:solidFill>
              </a:rPr>
              <a:t>Fonte : SSAS/Sesa</a:t>
            </a:r>
          </a:p>
        </p:txBody>
      </p:sp>
    </p:spTree>
    <p:extLst>
      <p:ext uri="{BB962C8B-B14F-4D97-AF65-F5344CB8AC3E}">
        <p14:creationId xmlns:p14="http://schemas.microsoft.com/office/powerpoint/2010/main" val="7274259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539280" y="1513888"/>
            <a:ext cx="8208912" cy="462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7175" indent="-257175">
              <a:lnSpc>
                <a:spcPct val="90000"/>
              </a:lnSpc>
              <a:spcBef>
                <a:spcPts val="700"/>
              </a:spcBef>
              <a:spcAft>
                <a:spcPts val="700"/>
              </a:spcAft>
              <a:buClr>
                <a:srgbClr val="0070C0"/>
              </a:buClr>
              <a:buFont typeface="Arial" panose="020B0604020202020204" pitchFamily="34" charset="0"/>
              <a:buChar char="•"/>
            </a:pPr>
            <a:endParaRPr lang="pt-BR" sz="1350" dirty="0">
              <a:solidFill>
                <a:schemeClr val="tx1"/>
              </a:solidFill>
            </a:endParaRPr>
          </a:p>
        </p:txBody>
      </p:sp>
      <p:sp>
        <p:nvSpPr>
          <p:cNvPr id="21" name="CustomShape 2">
            <a:extLst>
              <a:ext uri="{FF2B5EF4-FFF2-40B4-BE49-F238E27FC236}">
                <a16:creationId xmlns:a16="http://schemas.microsoft.com/office/drawing/2014/main" id="{968430FD-DCC9-429C-8F4C-95AFC8DD51F3}"/>
              </a:ext>
            </a:extLst>
          </p:cNvPr>
          <p:cNvSpPr/>
          <p:nvPr/>
        </p:nvSpPr>
        <p:spPr>
          <a:xfrm>
            <a:off x="455872" y="116632"/>
            <a:ext cx="8364600" cy="12845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ts val="3000"/>
              </a:lnSpc>
            </a:pPr>
            <a:r>
              <a:rPr lang="pt-BR" sz="3600" b="1" strike="noStrike" spc="-1" dirty="0">
                <a:solidFill>
                  <a:srgbClr val="0070C0"/>
                </a:solidFill>
                <a:latin typeface="Calibri"/>
                <a:ea typeface="DejaVu Sans"/>
              </a:rPr>
              <a:t>Covid-19</a:t>
            </a:r>
            <a:br>
              <a:rPr dirty="0"/>
            </a:br>
            <a:r>
              <a:rPr lang="pt-BR" altLang="pt-BR" sz="2400" dirty="0">
                <a:solidFill>
                  <a:srgbClr val="0070C0"/>
                </a:solidFill>
                <a:latin typeface="Calibri" pitchFamily="34" charset="0"/>
                <a:ea typeface="Segoe UI Black" panose="020B0A02040204020203" pitchFamily="34" charset="0"/>
                <a:cs typeface="Open Sans ExtraBold"/>
                <a:sym typeface="Open Sans ExtraBold"/>
              </a:rPr>
              <a:t>Cenários da Pandemia</a:t>
            </a:r>
          </a:p>
        </p:txBody>
      </p:sp>
      <p:pic>
        <p:nvPicPr>
          <p:cNvPr id="22" name="Imagem 6"/>
          <p:cNvPicPr/>
          <p:nvPr/>
        </p:nvPicPr>
        <p:blipFill>
          <a:blip r:embed="rId2" cstate="print"/>
          <a:srcRect l="12634" r="15820"/>
          <a:stretch/>
        </p:blipFill>
        <p:spPr>
          <a:xfrm>
            <a:off x="7886968" y="168793"/>
            <a:ext cx="717480" cy="717480"/>
          </a:xfrm>
          <a:prstGeom prst="rect">
            <a:avLst/>
          </a:prstGeom>
          <a:ln>
            <a:noFill/>
          </a:ln>
        </p:spPr>
      </p:pic>
      <p:sp>
        <p:nvSpPr>
          <p:cNvPr id="23" name="Line 3"/>
          <p:cNvSpPr/>
          <p:nvPr/>
        </p:nvSpPr>
        <p:spPr>
          <a:xfrm flipV="1">
            <a:off x="539280" y="969073"/>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4" name="CustomShape 1"/>
          <p:cNvSpPr/>
          <p:nvPr/>
        </p:nvSpPr>
        <p:spPr>
          <a:xfrm>
            <a:off x="0" y="6555264"/>
            <a:ext cx="9141480" cy="330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2" name="Retângulo 1"/>
          <p:cNvSpPr/>
          <p:nvPr/>
        </p:nvSpPr>
        <p:spPr>
          <a:xfrm>
            <a:off x="545992" y="1299438"/>
            <a:ext cx="8058456" cy="3462486"/>
          </a:xfrm>
          <a:prstGeom prst="rect">
            <a:avLst/>
          </a:prstGeom>
        </p:spPr>
        <p:txBody>
          <a:bodyPr wrap="square">
            <a:spAutoFit/>
          </a:bodyPr>
          <a:lstStyle/>
          <a:p>
            <a:pPr>
              <a:spcBef>
                <a:spcPts val="1200"/>
              </a:spcBef>
              <a:spcAft>
                <a:spcPts val="600"/>
              </a:spcAft>
            </a:pPr>
            <a:r>
              <a:rPr lang="pt-BR" sz="2100" b="1" dirty="0">
                <a:latin typeface="Calibri" pitchFamily="34" charset="0"/>
                <a:ea typeface="Arial" panose="020B0604020202020204" pitchFamily="34" charset="0"/>
                <a:cs typeface="Times New Roman" panose="02020603050405020304" pitchFamily="18" charset="0"/>
              </a:rPr>
              <a:t>Linha de Cuidado Para Pacientes com Sequelas Advindas da </a:t>
            </a:r>
            <a:r>
              <a:rPr lang="pt-BR" sz="2100" b="1" dirty="0" err="1">
                <a:latin typeface="Calibri" pitchFamily="34" charset="0"/>
                <a:ea typeface="Arial" panose="020B0604020202020204" pitchFamily="34" charset="0"/>
                <a:cs typeface="Times New Roman" panose="02020603050405020304" pitchFamily="18" charset="0"/>
              </a:rPr>
              <a:t>Covid</a:t>
            </a:r>
            <a:r>
              <a:rPr lang="pt-BR" sz="2100" b="1" dirty="0">
                <a:latin typeface="Calibri" pitchFamily="34" charset="0"/>
                <a:ea typeface="Arial" panose="020B0604020202020204" pitchFamily="34" charset="0"/>
                <a:cs typeface="Times New Roman" panose="02020603050405020304" pitchFamily="18" charset="0"/>
              </a:rPr>
              <a:t>-19</a:t>
            </a:r>
            <a:endParaRPr lang="pt-BR" sz="800" dirty="0">
              <a:latin typeface="Calibri" panose="020F0502020204030204" pitchFamily="34" charset="0"/>
              <a:ea typeface="Arial" panose="020B0604020202020204" pitchFamily="34" charset="0"/>
            </a:endParaRPr>
          </a:p>
          <a:p>
            <a:pPr>
              <a:spcBef>
                <a:spcPts val="700"/>
              </a:spcBef>
              <a:spcAft>
                <a:spcPts val="1500"/>
              </a:spcAft>
              <a:buClr>
                <a:srgbClr val="0070C0"/>
              </a:buClr>
            </a:pPr>
            <a:r>
              <a:rPr lang="pt-BR" sz="2000" dirty="0">
                <a:effectLst/>
                <a:latin typeface="Calibri" panose="020F0502020204030204" pitchFamily="34" charset="0"/>
                <a:ea typeface="Arial" panose="020B0604020202020204" pitchFamily="34" charset="0"/>
              </a:rPr>
              <a:t>Atenção aos Pacientes com Sequelas Pós Covid-19 na Atenção Especializada: </a:t>
            </a:r>
          </a:p>
          <a:p>
            <a:pPr marL="180000" indent="-180000">
              <a:spcBef>
                <a:spcPts val="700"/>
              </a:spcBef>
              <a:spcAft>
                <a:spcPts val="1500"/>
              </a:spcAft>
              <a:buClr>
                <a:srgbClr val="0070C0"/>
              </a:buClr>
              <a:buFont typeface="Arial" panose="020B0604020202020204" pitchFamily="34" charset="0"/>
              <a:buChar char="•"/>
            </a:pPr>
            <a:r>
              <a:rPr lang="pt-BR" sz="2000" dirty="0">
                <a:effectLst/>
                <a:latin typeface="Calibri" panose="020F0502020204030204" pitchFamily="34" charset="0"/>
                <a:ea typeface="Arial" panose="020B0604020202020204" pitchFamily="34" charset="0"/>
              </a:rPr>
              <a:t>Hospitalar – Leitos de Cuidados Prolongados</a:t>
            </a:r>
          </a:p>
          <a:p>
            <a:pPr marL="180000" indent="-180000">
              <a:lnSpc>
                <a:spcPct val="150000"/>
              </a:lnSpc>
              <a:buClr>
                <a:srgbClr val="0070C0"/>
              </a:buClr>
              <a:buFont typeface="Arial" panose="020B0604020202020204" pitchFamily="34" charset="0"/>
              <a:buChar char="•"/>
            </a:pPr>
            <a:r>
              <a:rPr lang="pt-BR" sz="2000" dirty="0">
                <a:latin typeface="Calibri" pitchFamily="34" charset="0"/>
              </a:rPr>
              <a:t>Atenção Domiciliar – Equipes do Programa Melhor em Casa</a:t>
            </a:r>
          </a:p>
          <a:p>
            <a:pPr marL="180000" indent="-180000">
              <a:lnSpc>
                <a:spcPct val="150000"/>
              </a:lnSpc>
              <a:buClr>
                <a:srgbClr val="0070C0"/>
              </a:buClr>
              <a:buFont typeface="Arial" panose="020B0604020202020204" pitchFamily="34" charset="0"/>
              <a:buChar char="•"/>
            </a:pPr>
            <a:r>
              <a:rPr lang="pt-BR" sz="2000" dirty="0">
                <a:latin typeface="Calibri" pitchFamily="34" charset="0"/>
              </a:rPr>
              <a:t>Reabilitação</a:t>
            </a:r>
          </a:p>
          <a:p>
            <a:pPr marL="180000" indent="-180000">
              <a:spcBef>
                <a:spcPts val="700"/>
              </a:spcBef>
              <a:spcAft>
                <a:spcPts val="1500"/>
              </a:spcAft>
              <a:buClr>
                <a:srgbClr val="0070C0"/>
              </a:buClr>
              <a:buFont typeface="Arial" panose="020B0604020202020204" pitchFamily="34" charset="0"/>
              <a:buChar char="•"/>
            </a:pPr>
            <a:endParaRPr lang="pt-BR" sz="2000" dirty="0">
              <a:latin typeface="Calibri" pitchFamily="34" charset="0"/>
            </a:endParaRPr>
          </a:p>
          <a:p>
            <a:pPr marL="285750" indent="-285750">
              <a:buClr>
                <a:srgbClr val="0070C0"/>
              </a:buClr>
              <a:buFont typeface="Arial" panose="020B0604020202020204" pitchFamily="34" charset="0"/>
              <a:buChar char="•"/>
            </a:pPr>
            <a:endParaRPr lang="pt-BR" dirty="0">
              <a:latin typeface="Calibri" pitchFamily="34" charset="0"/>
            </a:endParaRPr>
          </a:p>
        </p:txBody>
      </p:sp>
      <p:graphicFrame>
        <p:nvGraphicFramePr>
          <p:cNvPr id="3" name="Tabela 2">
            <a:extLst>
              <a:ext uri="{FF2B5EF4-FFF2-40B4-BE49-F238E27FC236}">
                <a16:creationId xmlns:a16="http://schemas.microsoft.com/office/drawing/2014/main" id="{C8D75CF8-F1F2-464B-B41B-F11E22DD6EB6}"/>
              </a:ext>
            </a:extLst>
          </p:cNvPr>
          <p:cNvGraphicFramePr>
            <a:graphicFrameLocks noGrp="1"/>
          </p:cNvGraphicFramePr>
          <p:nvPr/>
        </p:nvGraphicFramePr>
        <p:xfrm>
          <a:off x="673708" y="4149080"/>
          <a:ext cx="7930740" cy="1097538"/>
        </p:xfrm>
        <a:graphic>
          <a:graphicData uri="http://schemas.openxmlformats.org/drawingml/2006/table">
            <a:tbl>
              <a:tblPr>
                <a:tableStyleId>{5C22544A-7EE6-4342-B048-85BDC9FD1C3A}</a:tableStyleId>
              </a:tblPr>
              <a:tblGrid>
                <a:gridCol w="2318589">
                  <a:extLst>
                    <a:ext uri="{9D8B030D-6E8A-4147-A177-3AD203B41FA5}">
                      <a16:colId xmlns:a16="http://schemas.microsoft.com/office/drawing/2014/main" val="3755546006"/>
                    </a:ext>
                  </a:extLst>
                </a:gridCol>
                <a:gridCol w="2946239">
                  <a:extLst>
                    <a:ext uri="{9D8B030D-6E8A-4147-A177-3AD203B41FA5}">
                      <a16:colId xmlns:a16="http://schemas.microsoft.com/office/drawing/2014/main" val="2819250819"/>
                    </a:ext>
                  </a:extLst>
                </a:gridCol>
                <a:gridCol w="2665912">
                  <a:extLst>
                    <a:ext uri="{9D8B030D-6E8A-4147-A177-3AD203B41FA5}">
                      <a16:colId xmlns:a16="http://schemas.microsoft.com/office/drawing/2014/main" val="3317027491"/>
                    </a:ext>
                  </a:extLst>
                </a:gridCol>
              </a:tblGrid>
              <a:tr h="404880">
                <a:tc>
                  <a:txBody>
                    <a:bodyPr/>
                    <a:lstStyle/>
                    <a:p>
                      <a:pPr algn="ctr">
                        <a:lnSpc>
                          <a:spcPct val="120000"/>
                        </a:lnSpc>
                        <a:spcAft>
                          <a:spcPts val="1000"/>
                        </a:spcAft>
                      </a:pPr>
                      <a:r>
                        <a:rPr lang="pt-BR" sz="1400" b="1" dirty="0">
                          <a:solidFill>
                            <a:schemeClr val="bg1"/>
                          </a:solidFill>
                          <a:effectLst/>
                          <a:latin typeface="Calibri" panose="020F0502020204030204" pitchFamily="34" charset="0"/>
                          <a:cs typeface="Calibri" panose="020F0502020204030204" pitchFamily="34" charset="0"/>
                        </a:rPr>
                        <a:t>Metropolitana</a:t>
                      </a:r>
                      <a:endParaRPr lang="pt-BR"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3500" marR="63500" marT="63500" marB="63500">
                    <a:solidFill>
                      <a:srgbClr val="0070C0"/>
                    </a:solidFill>
                  </a:tcPr>
                </a:tc>
                <a:tc>
                  <a:txBody>
                    <a:bodyPr/>
                    <a:lstStyle/>
                    <a:p>
                      <a:pPr algn="ctr">
                        <a:lnSpc>
                          <a:spcPct val="120000"/>
                        </a:lnSpc>
                        <a:spcAft>
                          <a:spcPts val="1000"/>
                        </a:spcAft>
                      </a:pPr>
                      <a:r>
                        <a:rPr lang="pt-BR" sz="1400" b="1" dirty="0">
                          <a:solidFill>
                            <a:schemeClr val="bg1"/>
                          </a:solidFill>
                          <a:effectLst/>
                          <a:latin typeface="Calibri" panose="020F0502020204030204" pitchFamily="34" charset="0"/>
                          <a:cs typeface="Calibri" panose="020F0502020204030204" pitchFamily="34" charset="0"/>
                        </a:rPr>
                        <a:t>Central Norte</a:t>
                      </a:r>
                      <a:endParaRPr lang="pt-BR"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3500" marR="63500" marT="63500" marB="63500">
                    <a:solidFill>
                      <a:srgbClr val="0070C0"/>
                    </a:solidFill>
                  </a:tcPr>
                </a:tc>
                <a:tc>
                  <a:txBody>
                    <a:bodyPr/>
                    <a:lstStyle/>
                    <a:p>
                      <a:pPr algn="ctr">
                        <a:lnSpc>
                          <a:spcPct val="120000"/>
                        </a:lnSpc>
                        <a:spcAft>
                          <a:spcPts val="1000"/>
                        </a:spcAft>
                      </a:pPr>
                      <a:r>
                        <a:rPr lang="pt-BR" sz="1400" b="1" dirty="0">
                          <a:solidFill>
                            <a:schemeClr val="bg1"/>
                          </a:solidFill>
                          <a:effectLst/>
                          <a:latin typeface="Calibri" panose="020F0502020204030204" pitchFamily="34" charset="0"/>
                          <a:cs typeface="Calibri" panose="020F0502020204030204" pitchFamily="34" charset="0"/>
                        </a:rPr>
                        <a:t>Sul</a:t>
                      </a:r>
                      <a:endParaRPr lang="pt-BR"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3500" marR="63500" marT="63500" marB="63500">
                    <a:solidFill>
                      <a:srgbClr val="0070C0"/>
                    </a:solidFill>
                  </a:tcPr>
                </a:tc>
                <a:extLst>
                  <a:ext uri="{0D108BD9-81ED-4DB2-BD59-A6C34878D82A}">
                    <a16:rowId xmlns:a16="http://schemas.microsoft.com/office/drawing/2014/main" val="3085734650"/>
                  </a:ext>
                </a:extLst>
              </a:tr>
              <a:tr h="512069">
                <a:tc>
                  <a:txBody>
                    <a:bodyPr/>
                    <a:lstStyle/>
                    <a:p>
                      <a:pPr>
                        <a:lnSpc>
                          <a:spcPct val="120000"/>
                        </a:lnSpc>
                        <a:spcAft>
                          <a:spcPts val="1000"/>
                        </a:spcAft>
                      </a:pPr>
                      <a:r>
                        <a:rPr lang="pt-BR" sz="1600" b="0" dirty="0">
                          <a:effectLst/>
                          <a:latin typeface="Calibri" panose="020F0502020204030204" pitchFamily="34" charset="0"/>
                          <a:cs typeface="Calibri" panose="020F0502020204030204" pitchFamily="34" charset="0"/>
                        </a:rPr>
                        <a:t>HEAC e  CREFES (leitos)</a:t>
                      </a:r>
                      <a:endParaRPr lang="pt-BR"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3500" marR="63500" marT="63500" marB="63500"/>
                </a:tc>
                <a:tc>
                  <a:txBody>
                    <a:bodyPr/>
                    <a:lstStyle/>
                    <a:p>
                      <a:pPr>
                        <a:lnSpc>
                          <a:spcPct val="120000"/>
                        </a:lnSpc>
                        <a:spcAft>
                          <a:spcPts val="1000"/>
                        </a:spcAft>
                      </a:pPr>
                      <a:r>
                        <a:rPr lang="pt-BR" sz="1600" b="0" dirty="0">
                          <a:effectLst/>
                          <a:latin typeface="Calibri" panose="020F0502020204030204" pitchFamily="34" charset="0"/>
                          <a:cs typeface="Calibri" panose="020F0502020204030204" pitchFamily="34" charset="0"/>
                        </a:rPr>
                        <a:t> Hospital  João Santos Neves – </a:t>
                      </a:r>
                      <a:r>
                        <a:rPr lang="pt-BR" sz="1600" b="0" baseline="0" dirty="0">
                          <a:effectLst/>
                          <a:latin typeface="Calibri" panose="020F0502020204030204" pitchFamily="34" charset="0"/>
                          <a:cs typeface="Calibri" panose="020F0502020204030204" pitchFamily="34" charset="0"/>
                        </a:rPr>
                        <a:t>      </a:t>
                      </a:r>
                      <a:r>
                        <a:rPr lang="pt-BR" sz="1600" b="0" dirty="0">
                          <a:effectLst/>
                          <a:latin typeface="Calibri" panose="020F0502020204030204" pitchFamily="34" charset="0"/>
                          <a:cs typeface="Calibri" panose="020F0502020204030204" pitchFamily="34" charset="0"/>
                        </a:rPr>
                        <a:t>Baixo Guandu</a:t>
                      </a:r>
                      <a:endParaRPr lang="pt-BR"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3500" marR="63500" marT="63500" marB="63500"/>
                </a:tc>
                <a:tc>
                  <a:txBody>
                    <a:bodyPr/>
                    <a:lstStyle/>
                    <a:p>
                      <a:pPr>
                        <a:lnSpc>
                          <a:spcPct val="120000"/>
                        </a:lnSpc>
                        <a:spcAft>
                          <a:spcPts val="1000"/>
                        </a:spcAft>
                      </a:pPr>
                      <a:r>
                        <a:rPr lang="pt-BR" sz="1600" b="0" dirty="0">
                          <a:effectLst/>
                          <a:latin typeface="Calibri" panose="020F0502020204030204" pitchFamily="34" charset="0"/>
                          <a:cs typeface="Calibri" panose="020F0502020204030204" pitchFamily="34" charset="0"/>
                        </a:rPr>
                        <a:t> UIJM Jerônimo Monteiro</a:t>
                      </a:r>
                      <a:endParaRPr lang="pt-BR"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3500" marR="63500" marT="63500" marB="63500"/>
                </a:tc>
                <a:extLst>
                  <a:ext uri="{0D108BD9-81ED-4DB2-BD59-A6C34878D82A}">
                    <a16:rowId xmlns:a16="http://schemas.microsoft.com/office/drawing/2014/main" val="953218183"/>
                  </a:ext>
                </a:extLst>
              </a:tr>
            </a:tbl>
          </a:graphicData>
        </a:graphic>
      </p:graphicFrame>
      <p:sp>
        <p:nvSpPr>
          <p:cNvPr id="4" name="CaixaDeTexto 3">
            <a:extLst>
              <a:ext uri="{FF2B5EF4-FFF2-40B4-BE49-F238E27FC236}">
                <a16:creationId xmlns:a16="http://schemas.microsoft.com/office/drawing/2014/main" id="{2AC052C9-186D-421B-875D-41E87B06C3E5}"/>
              </a:ext>
            </a:extLst>
          </p:cNvPr>
          <p:cNvSpPr txBox="1"/>
          <p:nvPr/>
        </p:nvSpPr>
        <p:spPr>
          <a:xfrm>
            <a:off x="899592" y="6610563"/>
            <a:ext cx="1399742" cy="261610"/>
          </a:xfrm>
          <a:prstGeom prst="rect">
            <a:avLst/>
          </a:prstGeom>
          <a:noFill/>
        </p:spPr>
        <p:txBody>
          <a:bodyPr wrap="none" rtlCol="0">
            <a:spAutoFit/>
          </a:bodyPr>
          <a:lstStyle/>
          <a:p>
            <a:r>
              <a:rPr lang="pt-BR" sz="1100" dirty="0">
                <a:solidFill>
                  <a:schemeClr val="bg1"/>
                </a:solidFill>
              </a:rPr>
              <a:t>Fonte : SSAS/Sesa</a:t>
            </a:r>
          </a:p>
        </p:txBody>
      </p:sp>
    </p:spTree>
    <p:extLst>
      <p:ext uri="{BB962C8B-B14F-4D97-AF65-F5344CB8AC3E}">
        <p14:creationId xmlns:p14="http://schemas.microsoft.com/office/powerpoint/2010/main" val="387728734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539280" y="1513888"/>
            <a:ext cx="8208912" cy="462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7175" indent="-257175">
              <a:lnSpc>
                <a:spcPct val="90000"/>
              </a:lnSpc>
              <a:spcBef>
                <a:spcPts val="700"/>
              </a:spcBef>
              <a:spcAft>
                <a:spcPts val="700"/>
              </a:spcAft>
              <a:buClr>
                <a:srgbClr val="0070C0"/>
              </a:buClr>
              <a:buFont typeface="Arial" panose="020B0604020202020204" pitchFamily="34" charset="0"/>
              <a:buChar char="•"/>
            </a:pPr>
            <a:endParaRPr lang="pt-BR" sz="1350" dirty="0">
              <a:solidFill>
                <a:schemeClr val="tx1"/>
              </a:solidFill>
            </a:endParaRPr>
          </a:p>
        </p:txBody>
      </p:sp>
      <p:sp>
        <p:nvSpPr>
          <p:cNvPr id="21" name="CustomShape 2">
            <a:extLst>
              <a:ext uri="{FF2B5EF4-FFF2-40B4-BE49-F238E27FC236}">
                <a16:creationId xmlns:a16="http://schemas.microsoft.com/office/drawing/2014/main" id="{968430FD-DCC9-429C-8F4C-95AFC8DD51F3}"/>
              </a:ext>
            </a:extLst>
          </p:cNvPr>
          <p:cNvSpPr/>
          <p:nvPr/>
        </p:nvSpPr>
        <p:spPr>
          <a:xfrm>
            <a:off x="455872" y="116632"/>
            <a:ext cx="8364600" cy="12845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ts val="3000"/>
              </a:lnSpc>
            </a:pPr>
            <a:r>
              <a:rPr lang="pt-BR" sz="3600" b="1" strike="noStrike" spc="-1" dirty="0">
                <a:solidFill>
                  <a:srgbClr val="0070C0"/>
                </a:solidFill>
                <a:latin typeface="Calibri"/>
                <a:ea typeface="DejaVu Sans"/>
              </a:rPr>
              <a:t>Covid-19 </a:t>
            </a:r>
            <a:endParaRPr lang="pt-BR" sz="3600" b="1" strike="noStrike" spc="-1" dirty="0">
              <a:solidFill>
                <a:srgbClr val="FF0000"/>
              </a:solidFill>
              <a:latin typeface="Calibri"/>
              <a:ea typeface="DejaVu Sans"/>
            </a:endParaRPr>
          </a:p>
          <a:p>
            <a:pPr>
              <a:lnSpc>
                <a:spcPts val="3000"/>
              </a:lnSpc>
            </a:pPr>
            <a:r>
              <a:rPr lang="pt-BR" altLang="pt-BR" sz="2400" dirty="0">
                <a:solidFill>
                  <a:srgbClr val="0070C0"/>
                </a:solidFill>
                <a:latin typeface="Calibri" pitchFamily="34" charset="0"/>
                <a:ea typeface="Segoe UI Black" panose="020B0A02040204020203" pitchFamily="34" charset="0"/>
                <a:cs typeface="Open Sans ExtraBold"/>
                <a:sym typeface="Open Sans ExtraBold"/>
              </a:rPr>
              <a:t>Testagem Ampliada</a:t>
            </a:r>
          </a:p>
        </p:txBody>
      </p:sp>
      <p:pic>
        <p:nvPicPr>
          <p:cNvPr id="22" name="Imagem 6"/>
          <p:cNvPicPr/>
          <p:nvPr/>
        </p:nvPicPr>
        <p:blipFill>
          <a:blip r:embed="rId2" cstate="print"/>
          <a:srcRect l="12634" r="15820"/>
          <a:stretch/>
        </p:blipFill>
        <p:spPr>
          <a:xfrm>
            <a:off x="7886968" y="168793"/>
            <a:ext cx="717480" cy="717480"/>
          </a:xfrm>
          <a:prstGeom prst="rect">
            <a:avLst/>
          </a:prstGeom>
          <a:ln>
            <a:noFill/>
          </a:ln>
        </p:spPr>
      </p:pic>
      <p:sp>
        <p:nvSpPr>
          <p:cNvPr id="23" name="Line 3"/>
          <p:cNvSpPr/>
          <p:nvPr/>
        </p:nvSpPr>
        <p:spPr>
          <a:xfrm flipV="1">
            <a:off x="539280" y="969073"/>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4" name="CustomShape 1"/>
          <p:cNvSpPr/>
          <p:nvPr/>
        </p:nvSpPr>
        <p:spPr>
          <a:xfrm>
            <a:off x="0" y="6555264"/>
            <a:ext cx="9141480" cy="330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2" name="Retângulo 1"/>
          <p:cNvSpPr/>
          <p:nvPr/>
        </p:nvSpPr>
        <p:spPr>
          <a:xfrm>
            <a:off x="521072" y="1340768"/>
            <a:ext cx="7939360" cy="5225148"/>
          </a:xfrm>
          <a:prstGeom prst="rect">
            <a:avLst/>
          </a:prstGeom>
        </p:spPr>
        <p:txBody>
          <a:bodyPr wrap="square">
            <a:spAutoFit/>
          </a:bodyPr>
          <a:lstStyle/>
          <a:p>
            <a:pPr marL="285750" indent="-285750">
              <a:lnSpc>
                <a:spcPts val="3000"/>
              </a:lnSpc>
              <a:spcBef>
                <a:spcPts val="700"/>
              </a:spcBef>
              <a:spcAft>
                <a:spcPts val="1500"/>
              </a:spcAft>
              <a:buClr>
                <a:srgbClr val="0070C0"/>
              </a:buClr>
              <a:buFont typeface="Arial" panose="020B0604020202020204" pitchFamily="34" charset="0"/>
              <a:buChar char="•"/>
            </a:pPr>
            <a:r>
              <a:rPr lang="pt-BR" sz="2400" dirty="0">
                <a:latin typeface="Calibri" panose="020F0502020204030204" pitchFamily="34" charset="0"/>
                <a:cs typeface="Calibri" panose="020F0502020204030204" pitchFamily="34" charset="0"/>
              </a:rPr>
              <a:t>Entre 2020 e 2021 - </a:t>
            </a:r>
            <a:r>
              <a:rPr lang="pt-BR" sz="2400" b="1" dirty="0">
                <a:latin typeface="Calibri" panose="020F0502020204030204" pitchFamily="34" charset="0"/>
                <a:cs typeface="Calibri" panose="020F0502020204030204" pitchFamily="34" charset="0"/>
              </a:rPr>
              <a:t>2,147</a:t>
            </a:r>
            <a:r>
              <a:rPr lang="pt-BR" sz="2400" dirty="0">
                <a:latin typeface="Calibri" panose="020F0502020204030204" pitchFamily="34" charset="0"/>
                <a:cs typeface="Calibri" panose="020F0502020204030204" pitchFamily="34" charset="0"/>
              </a:rPr>
              <a:t> milhões de notificações/ </a:t>
            </a:r>
            <a:r>
              <a:rPr lang="pt-BR" sz="2400" b="1" dirty="0">
                <a:latin typeface="Calibri" panose="020F0502020204030204" pitchFamily="34" charset="0"/>
                <a:cs typeface="Calibri" panose="020F0502020204030204" pitchFamily="34" charset="0"/>
              </a:rPr>
              <a:t>2,130 </a:t>
            </a:r>
            <a:r>
              <a:rPr lang="pt-BR" sz="2400" dirty="0">
                <a:latin typeface="Calibri" panose="020F0502020204030204" pitchFamily="34" charset="0"/>
                <a:cs typeface="Calibri" panose="020F0502020204030204" pitchFamily="34" charset="0"/>
              </a:rPr>
              <a:t>milhões de testes </a:t>
            </a:r>
            <a:r>
              <a:rPr lang="pt-BR" dirty="0">
                <a:latin typeface="Calibri" panose="020F0502020204030204" pitchFamily="34" charset="0"/>
                <a:cs typeface="Calibri" panose="020F0502020204030204" pitchFamily="34" charset="0"/>
              </a:rPr>
              <a:t>(RT-PCR, Teste Rápido, IGG e IGM) - </a:t>
            </a:r>
            <a:r>
              <a:rPr lang="pt-BR" sz="2400" b="1" dirty="0">
                <a:latin typeface="Calibri" panose="020F0502020204030204" pitchFamily="34" charset="0"/>
                <a:cs typeface="Calibri" panose="020F0502020204030204" pitchFamily="34" charset="0"/>
              </a:rPr>
              <a:t>99,2% dos notificados foram testados.</a:t>
            </a:r>
          </a:p>
          <a:p>
            <a:pPr marL="285750" indent="-285750">
              <a:lnSpc>
                <a:spcPts val="3000"/>
              </a:lnSpc>
              <a:spcBef>
                <a:spcPts val="700"/>
              </a:spcBef>
              <a:spcAft>
                <a:spcPts val="1500"/>
              </a:spcAft>
              <a:buClr>
                <a:srgbClr val="0070C0"/>
              </a:buClr>
              <a:buFont typeface="Arial" panose="020B0604020202020204" pitchFamily="34" charset="0"/>
              <a:buChar char="•"/>
            </a:pPr>
            <a:r>
              <a:rPr lang="pt-BR" sz="2400" b="1" dirty="0">
                <a:latin typeface="Calibri" pitchFamily="34" charset="0"/>
                <a:cs typeface="Segoe UI" pitchFamily="34" charset="0"/>
              </a:rPr>
              <a:t>Testagem ampliada – </a:t>
            </a:r>
            <a:r>
              <a:rPr lang="pt-BR" sz="2400" dirty="0">
                <a:latin typeface="Calibri" pitchFamily="34" charset="0"/>
                <a:cs typeface="Segoe UI" pitchFamily="34" charset="0"/>
              </a:rPr>
              <a:t>testagem no aeroporto e terminais transporte coletivo, CEASA, UFES, Rodoviária Colatina</a:t>
            </a:r>
          </a:p>
          <a:p>
            <a:pPr marL="285750" indent="-285750">
              <a:lnSpc>
                <a:spcPts val="3000"/>
              </a:lnSpc>
              <a:spcBef>
                <a:spcPts val="700"/>
              </a:spcBef>
              <a:spcAft>
                <a:spcPts val="1500"/>
              </a:spcAft>
              <a:buClr>
                <a:srgbClr val="0070C0"/>
              </a:buClr>
              <a:buFont typeface="Arial" panose="020B0604020202020204" pitchFamily="34" charset="0"/>
              <a:buChar char="•"/>
            </a:pPr>
            <a:r>
              <a:rPr lang="pt-BR" sz="2400" b="1" dirty="0">
                <a:latin typeface="Calibri" pitchFamily="34" charset="0"/>
                <a:cs typeface="Segoe UI" pitchFamily="34" charset="0"/>
              </a:rPr>
              <a:t>Testagem hospitalar – </a:t>
            </a:r>
            <a:r>
              <a:rPr lang="pt-BR" sz="2400" dirty="0">
                <a:latin typeface="Calibri" pitchFamily="34" charset="0"/>
                <a:cs typeface="Segoe UI" pitchFamily="34" charset="0"/>
              </a:rPr>
              <a:t>HESJN, HEC, HIFA</a:t>
            </a:r>
          </a:p>
          <a:p>
            <a:pPr marL="285750" indent="-285750">
              <a:lnSpc>
                <a:spcPts val="3000"/>
              </a:lnSpc>
              <a:spcBef>
                <a:spcPts val="700"/>
              </a:spcBef>
              <a:spcAft>
                <a:spcPts val="1500"/>
              </a:spcAft>
              <a:buClr>
                <a:srgbClr val="0070C0"/>
              </a:buClr>
              <a:buFont typeface="Arial" panose="020B0604020202020204" pitchFamily="34" charset="0"/>
              <a:buChar char="•"/>
            </a:pPr>
            <a:r>
              <a:rPr lang="pt-BR" sz="2400" b="1" dirty="0">
                <a:latin typeface="Calibri" pitchFamily="34" charset="0"/>
                <a:cs typeface="Segoe UI" pitchFamily="34" charset="0"/>
              </a:rPr>
              <a:t>Testagem por agendamento</a:t>
            </a:r>
            <a:endParaRPr lang="pt-BR" sz="1400" b="1" dirty="0">
              <a:latin typeface="Segoe UI" pitchFamily="34" charset="0"/>
              <a:cs typeface="Segoe UI" pitchFamily="34" charset="0"/>
            </a:endParaRPr>
          </a:p>
          <a:p>
            <a:pPr marL="285750" indent="-285750">
              <a:lnSpc>
                <a:spcPts val="3000"/>
              </a:lnSpc>
              <a:spcBef>
                <a:spcPts val="700"/>
              </a:spcBef>
              <a:spcAft>
                <a:spcPts val="1500"/>
              </a:spcAft>
              <a:buClr>
                <a:srgbClr val="0070C0"/>
              </a:buClr>
              <a:buFont typeface="Arial" panose="020B0604020202020204" pitchFamily="34" charset="0"/>
              <a:buChar char="•"/>
            </a:pPr>
            <a:r>
              <a:rPr lang="pt-BR" sz="2400" b="1" dirty="0">
                <a:latin typeface="Calibri" pitchFamily="34" charset="0"/>
              </a:rPr>
              <a:t>Novo sistema de agendamento/registro de vacina                            </a:t>
            </a:r>
            <a:r>
              <a:rPr lang="pt-BR" sz="2400" dirty="0">
                <a:latin typeface="Calibri" pitchFamily="34" charset="0"/>
              </a:rPr>
              <a:t>(</a:t>
            </a:r>
            <a:r>
              <a:rPr lang="pt-BR" sz="2000" dirty="0">
                <a:latin typeface="Calibri" pitchFamily="34" charset="0"/>
              </a:rPr>
              <a:t>a partir de  julho)</a:t>
            </a:r>
          </a:p>
          <a:p>
            <a:pPr marL="285750" indent="-285750">
              <a:lnSpc>
                <a:spcPts val="3000"/>
              </a:lnSpc>
              <a:buClr>
                <a:srgbClr val="0070C0"/>
              </a:buClr>
              <a:buFont typeface="Arial" panose="020B0604020202020204" pitchFamily="34" charset="0"/>
              <a:buChar char="•"/>
            </a:pPr>
            <a:endParaRPr lang="pt-BR" dirty="0">
              <a:latin typeface="Calibri" pitchFamily="34" charset="0"/>
            </a:endParaRPr>
          </a:p>
        </p:txBody>
      </p:sp>
      <p:sp>
        <p:nvSpPr>
          <p:cNvPr id="3" name="CaixaDeTexto 2">
            <a:extLst>
              <a:ext uri="{FF2B5EF4-FFF2-40B4-BE49-F238E27FC236}">
                <a16:creationId xmlns:a16="http://schemas.microsoft.com/office/drawing/2014/main" id="{A621D6B0-75EA-4828-B249-9243CD3ECD44}"/>
              </a:ext>
            </a:extLst>
          </p:cNvPr>
          <p:cNvSpPr txBox="1"/>
          <p:nvPr/>
        </p:nvSpPr>
        <p:spPr>
          <a:xfrm>
            <a:off x="507962" y="6562799"/>
            <a:ext cx="1399742" cy="538609"/>
          </a:xfrm>
          <a:prstGeom prst="rect">
            <a:avLst/>
          </a:prstGeom>
          <a:noFill/>
        </p:spPr>
        <p:txBody>
          <a:bodyPr wrap="none" rtlCol="0">
            <a:spAutoFit/>
          </a:bodyPr>
          <a:lstStyle/>
          <a:p>
            <a:r>
              <a:rPr lang="pt-BR" sz="1100" dirty="0">
                <a:solidFill>
                  <a:schemeClr val="bg1"/>
                </a:solidFill>
              </a:rPr>
              <a:t>Fonte : SSVS/Sesa</a:t>
            </a:r>
          </a:p>
          <a:p>
            <a:endParaRPr lang="pt-BR" dirty="0"/>
          </a:p>
        </p:txBody>
      </p:sp>
    </p:spTree>
    <p:extLst>
      <p:ext uri="{BB962C8B-B14F-4D97-AF65-F5344CB8AC3E}">
        <p14:creationId xmlns:p14="http://schemas.microsoft.com/office/powerpoint/2010/main" val="172694544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539280" y="1513888"/>
            <a:ext cx="8208912" cy="462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7175" indent="-257175">
              <a:lnSpc>
                <a:spcPct val="90000"/>
              </a:lnSpc>
              <a:spcBef>
                <a:spcPts val="700"/>
              </a:spcBef>
              <a:spcAft>
                <a:spcPts val="700"/>
              </a:spcAft>
              <a:buClr>
                <a:srgbClr val="0070C0"/>
              </a:buClr>
              <a:buFont typeface="Arial" panose="020B0604020202020204" pitchFamily="34" charset="0"/>
              <a:buChar char="•"/>
            </a:pPr>
            <a:endParaRPr lang="pt-BR" sz="1350" dirty="0">
              <a:solidFill>
                <a:schemeClr val="tx1"/>
              </a:solidFill>
            </a:endParaRPr>
          </a:p>
        </p:txBody>
      </p:sp>
      <p:sp>
        <p:nvSpPr>
          <p:cNvPr id="21" name="CustomShape 2">
            <a:extLst>
              <a:ext uri="{FF2B5EF4-FFF2-40B4-BE49-F238E27FC236}">
                <a16:creationId xmlns:a16="http://schemas.microsoft.com/office/drawing/2014/main" id="{968430FD-DCC9-429C-8F4C-95AFC8DD51F3}"/>
              </a:ext>
            </a:extLst>
          </p:cNvPr>
          <p:cNvSpPr/>
          <p:nvPr/>
        </p:nvSpPr>
        <p:spPr>
          <a:xfrm>
            <a:off x="455872" y="116632"/>
            <a:ext cx="8364600" cy="12845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ts val="3000"/>
              </a:lnSpc>
            </a:pPr>
            <a:r>
              <a:rPr lang="pt-BR" sz="3600" b="1" strike="noStrike" spc="-1" dirty="0">
                <a:solidFill>
                  <a:srgbClr val="0070C0"/>
                </a:solidFill>
                <a:latin typeface="Calibri"/>
                <a:ea typeface="DejaVu Sans"/>
              </a:rPr>
              <a:t>Covid-19 </a:t>
            </a:r>
            <a:endParaRPr lang="pt-BR" sz="3600" b="1" strike="noStrike" spc="-1" dirty="0">
              <a:solidFill>
                <a:srgbClr val="FF0000"/>
              </a:solidFill>
              <a:latin typeface="Calibri"/>
              <a:ea typeface="DejaVu Sans"/>
            </a:endParaRPr>
          </a:p>
          <a:p>
            <a:pPr>
              <a:lnSpc>
                <a:spcPts val="3000"/>
              </a:lnSpc>
            </a:pPr>
            <a:r>
              <a:rPr lang="pt-BR" altLang="pt-BR" sz="2400" dirty="0">
                <a:solidFill>
                  <a:srgbClr val="0070C0"/>
                </a:solidFill>
                <a:latin typeface="Calibri" pitchFamily="34" charset="0"/>
                <a:ea typeface="Segoe UI Black" panose="020B0A02040204020203" pitchFamily="34" charset="0"/>
                <a:cs typeface="Open Sans ExtraBold"/>
                <a:sym typeface="Open Sans ExtraBold"/>
              </a:rPr>
              <a:t>Cenários da Pandemia - 2021-2022</a:t>
            </a:r>
          </a:p>
        </p:txBody>
      </p:sp>
      <p:pic>
        <p:nvPicPr>
          <p:cNvPr id="22" name="Imagem 6"/>
          <p:cNvPicPr/>
          <p:nvPr/>
        </p:nvPicPr>
        <p:blipFill>
          <a:blip r:embed="rId2" cstate="print"/>
          <a:srcRect l="12634" r="15820"/>
          <a:stretch/>
        </p:blipFill>
        <p:spPr>
          <a:xfrm>
            <a:off x="7886968" y="168793"/>
            <a:ext cx="717480" cy="717480"/>
          </a:xfrm>
          <a:prstGeom prst="rect">
            <a:avLst/>
          </a:prstGeom>
          <a:ln>
            <a:noFill/>
          </a:ln>
        </p:spPr>
      </p:pic>
      <p:sp>
        <p:nvSpPr>
          <p:cNvPr id="23" name="Line 3"/>
          <p:cNvSpPr/>
          <p:nvPr/>
        </p:nvSpPr>
        <p:spPr>
          <a:xfrm flipV="1">
            <a:off x="539280" y="969073"/>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 name="Retângulo 1"/>
          <p:cNvSpPr/>
          <p:nvPr/>
        </p:nvSpPr>
        <p:spPr>
          <a:xfrm>
            <a:off x="507962" y="1056398"/>
            <a:ext cx="7448414" cy="6212598"/>
          </a:xfrm>
          <a:prstGeom prst="rect">
            <a:avLst/>
          </a:prstGeom>
        </p:spPr>
        <p:txBody>
          <a:bodyPr wrap="square">
            <a:spAutoFit/>
          </a:bodyPr>
          <a:lstStyle/>
          <a:p>
            <a:pPr marL="285750" indent="-285750">
              <a:lnSpc>
                <a:spcPts val="3000"/>
              </a:lnSpc>
              <a:buClr>
                <a:srgbClr val="0070C0"/>
              </a:buClr>
              <a:buFont typeface="Arial" panose="020B0604020202020204" pitchFamily="34" charset="0"/>
              <a:buChar char="•"/>
            </a:pPr>
            <a:r>
              <a:rPr lang="pt-BR" b="1" dirty="0">
                <a:latin typeface="Calibri" pitchFamily="34" charset="0"/>
              </a:rPr>
              <a:t>Imunização</a:t>
            </a:r>
            <a:r>
              <a:rPr lang="pt-BR" dirty="0">
                <a:latin typeface="Calibri" pitchFamily="34" charset="0"/>
              </a:rPr>
              <a:t> - menores de 12 anos;</a:t>
            </a:r>
          </a:p>
          <a:p>
            <a:pPr>
              <a:lnSpc>
                <a:spcPts val="3000"/>
              </a:lnSpc>
              <a:buClr>
                <a:srgbClr val="0070C0"/>
              </a:buClr>
            </a:pPr>
            <a:r>
              <a:rPr lang="pt-BR" dirty="0">
                <a:latin typeface="Calibri" pitchFamily="34" charset="0"/>
              </a:rPr>
              <a:t>                           - reforço na população adulta;</a:t>
            </a:r>
          </a:p>
          <a:p>
            <a:pPr>
              <a:lnSpc>
                <a:spcPts val="3000"/>
              </a:lnSpc>
              <a:buClr>
                <a:srgbClr val="0070C0"/>
              </a:buClr>
            </a:pPr>
            <a:r>
              <a:rPr lang="pt-BR" dirty="0">
                <a:latin typeface="Calibri" pitchFamily="34" charset="0"/>
              </a:rPr>
              <a:t>                           - população sem retorno para 2ª dose;</a:t>
            </a:r>
          </a:p>
          <a:p>
            <a:pPr>
              <a:lnSpc>
                <a:spcPts val="3000"/>
              </a:lnSpc>
              <a:buClr>
                <a:srgbClr val="0070C0"/>
              </a:buClr>
            </a:pPr>
            <a:endParaRPr lang="pt-BR" dirty="0">
              <a:latin typeface="Calibri" pitchFamily="34" charset="0"/>
            </a:endParaRPr>
          </a:p>
          <a:p>
            <a:pPr marL="285750" indent="-285750">
              <a:lnSpc>
                <a:spcPts val="3000"/>
              </a:lnSpc>
              <a:buClr>
                <a:srgbClr val="0070C0"/>
              </a:buClr>
              <a:buFont typeface="Arial" panose="020B0604020202020204" pitchFamily="34" charset="0"/>
              <a:buChar char="•"/>
            </a:pPr>
            <a:r>
              <a:rPr lang="pt-BR" b="1" dirty="0">
                <a:latin typeface="Calibri" pitchFamily="34" charset="0"/>
              </a:rPr>
              <a:t>Resgate da “desassistência” nas condições crônicas de saúde -</a:t>
            </a:r>
            <a:r>
              <a:rPr lang="pt-BR" dirty="0">
                <a:latin typeface="Calibri" pitchFamily="34" charset="0"/>
              </a:rPr>
              <a:t> neoplasias, doenças cardiovasculares, DST, hanseníase/tuberculose, </a:t>
            </a:r>
            <a:r>
              <a:rPr lang="pt-BR" dirty="0" err="1">
                <a:latin typeface="Calibri" pitchFamily="34" charset="0"/>
              </a:rPr>
              <a:t>etc</a:t>
            </a:r>
            <a:endParaRPr lang="pt-BR" dirty="0">
              <a:latin typeface="Calibri" pitchFamily="34" charset="0"/>
            </a:endParaRPr>
          </a:p>
          <a:p>
            <a:pPr>
              <a:lnSpc>
                <a:spcPts val="3000"/>
              </a:lnSpc>
              <a:buClr>
                <a:srgbClr val="0070C0"/>
              </a:buClr>
            </a:pPr>
            <a:r>
              <a:rPr lang="pt-BR" dirty="0">
                <a:latin typeface="Calibri" pitchFamily="34" charset="0"/>
              </a:rPr>
              <a:t>                         </a:t>
            </a:r>
          </a:p>
          <a:p>
            <a:pPr marL="285750" indent="-285750">
              <a:lnSpc>
                <a:spcPts val="3000"/>
              </a:lnSpc>
              <a:buClr>
                <a:srgbClr val="0070C0"/>
              </a:buClr>
              <a:buFont typeface="Arial" panose="020B0604020202020204" pitchFamily="34" charset="0"/>
              <a:buChar char="•"/>
            </a:pPr>
            <a:r>
              <a:rPr lang="pt-BR" b="1" dirty="0">
                <a:latin typeface="Calibri" pitchFamily="34" charset="0"/>
              </a:rPr>
              <a:t>Riscos de novas ondas -</a:t>
            </a:r>
            <a:r>
              <a:rPr lang="pt-BR" dirty="0">
                <a:latin typeface="Calibri" pitchFamily="34" charset="0"/>
              </a:rPr>
              <a:t> cobertura vacinal adequada </a:t>
            </a:r>
            <a:r>
              <a:rPr lang="pt-BR" sz="1400" dirty="0">
                <a:latin typeface="Calibri" pitchFamily="34" charset="0"/>
              </a:rPr>
              <a:t>x</a:t>
            </a:r>
            <a:r>
              <a:rPr lang="pt-BR" dirty="0">
                <a:latin typeface="Calibri" pitchFamily="34" charset="0"/>
              </a:rPr>
              <a:t> ideal</a:t>
            </a:r>
          </a:p>
          <a:p>
            <a:pPr>
              <a:lnSpc>
                <a:spcPts val="3000"/>
              </a:lnSpc>
              <a:buClr>
                <a:srgbClr val="0070C0"/>
              </a:buClr>
            </a:pPr>
            <a:r>
              <a:rPr lang="pt-BR" dirty="0">
                <a:latin typeface="Calibri" pitchFamily="34" charset="0"/>
              </a:rPr>
              <a:t>                                              - heterogeneidade da cobertura vacinal nos continentes/países;</a:t>
            </a:r>
          </a:p>
          <a:p>
            <a:pPr>
              <a:lnSpc>
                <a:spcPts val="3000"/>
              </a:lnSpc>
              <a:buClr>
                <a:srgbClr val="0070C0"/>
              </a:buClr>
            </a:pPr>
            <a:r>
              <a:rPr lang="pt-BR" dirty="0">
                <a:latin typeface="Calibri" pitchFamily="34" charset="0"/>
              </a:rPr>
              <a:t>                                              - novas regulamentações dos cuidados individuais              (distanciamento, máscaras, álcool...);</a:t>
            </a:r>
          </a:p>
          <a:p>
            <a:pPr>
              <a:lnSpc>
                <a:spcPts val="3000"/>
              </a:lnSpc>
              <a:buClr>
                <a:srgbClr val="0070C0"/>
              </a:buClr>
            </a:pPr>
            <a:r>
              <a:rPr lang="pt-BR" dirty="0">
                <a:latin typeface="Calibri" pitchFamily="34" charset="0"/>
              </a:rPr>
              <a:t>                                              - novas cepas;</a:t>
            </a:r>
          </a:p>
          <a:p>
            <a:pPr>
              <a:lnSpc>
                <a:spcPts val="3000"/>
              </a:lnSpc>
              <a:buClr>
                <a:srgbClr val="0070C0"/>
              </a:buClr>
            </a:pPr>
            <a:r>
              <a:rPr lang="pt-BR" dirty="0">
                <a:latin typeface="Calibri" pitchFamily="34" charset="0"/>
              </a:rPr>
              <a:t>                                              populações específicas e imunidade pós-vacinal;</a:t>
            </a:r>
          </a:p>
          <a:p>
            <a:pPr>
              <a:lnSpc>
                <a:spcPts val="3000"/>
              </a:lnSpc>
              <a:buClr>
                <a:srgbClr val="0070C0"/>
              </a:buClr>
            </a:pPr>
            <a:endParaRPr lang="pt-BR" dirty="0">
              <a:latin typeface="Calibri" pitchFamily="34" charset="0"/>
            </a:endParaRPr>
          </a:p>
          <a:p>
            <a:pPr marL="285750" indent="-285750">
              <a:lnSpc>
                <a:spcPts val="3000"/>
              </a:lnSpc>
              <a:buClr>
                <a:srgbClr val="0070C0"/>
              </a:buClr>
              <a:buFont typeface="Arial" panose="020B0604020202020204" pitchFamily="34" charset="0"/>
              <a:buChar char="•"/>
            </a:pPr>
            <a:endParaRPr lang="pt-BR" dirty="0">
              <a:latin typeface="Calibri" pitchFamily="34" charset="0"/>
            </a:endParaRPr>
          </a:p>
        </p:txBody>
      </p:sp>
      <p:sp>
        <p:nvSpPr>
          <p:cNvPr id="3" name="CaixaDeTexto 2">
            <a:extLst>
              <a:ext uri="{FF2B5EF4-FFF2-40B4-BE49-F238E27FC236}">
                <a16:creationId xmlns:a16="http://schemas.microsoft.com/office/drawing/2014/main" id="{A621D6B0-75EA-4828-B249-9243CD3ECD44}"/>
              </a:ext>
            </a:extLst>
          </p:cNvPr>
          <p:cNvSpPr txBox="1"/>
          <p:nvPr/>
        </p:nvSpPr>
        <p:spPr>
          <a:xfrm>
            <a:off x="507962" y="6562799"/>
            <a:ext cx="1399742" cy="538609"/>
          </a:xfrm>
          <a:prstGeom prst="rect">
            <a:avLst/>
          </a:prstGeom>
          <a:noFill/>
        </p:spPr>
        <p:txBody>
          <a:bodyPr wrap="none" rtlCol="0">
            <a:spAutoFit/>
          </a:bodyPr>
          <a:lstStyle/>
          <a:p>
            <a:r>
              <a:rPr lang="pt-BR" sz="1100" dirty="0">
                <a:solidFill>
                  <a:schemeClr val="bg1"/>
                </a:solidFill>
              </a:rPr>
              <a:t>Fonte : SSVS/Sesa</a:t>
            </a:r>
          </a:p>
          <a:p>
            <a:endParaRPr lang="pt-BR" dirty="0"/>
          </a:p>
        </p:txBody>
      </p:sp>
    </p:spTree>
    <p:extLst>
      <p:ext uri="{BB962C8B-B14F-4D97-AF65-F5344CB8AC3E}">
        <p14:creationId xmlns:p14="http://schemas.microsoft.com/office/powerpoint/2010/main" val="224550356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539280" y="1513888"/>
            <a:ext cx="8208912" cy="462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7175" indent="-257175">
              <a:lnSpc>
                <a:spcPct val="90000"/>
              </a:lnSpc>
              <a:spcBef>
                <a:spcPts val="700"/>
              </a:spcBef>
              <a:spcAft>
                <a:spcPts val="700"/>
              </a:spcAft>
              <a:buClr>
                <a:srgbClr val="0070C0"/>
              </a:buClr>
              <a:buFont typeface="Arial" panose="020B0604020202020204" pitchFamily="34" charset="0"/>
              <a:buChar char="•"/>
            </a:pPr>
            <a:endParaRPr lang="pt-BR" sz="1350" dirty="0">
              <a:solidFill>
                <a:schemeClr val="tx1"/>
              </a:solidFill>
            </a:endParaRPr>
          </a:p>
        </p:txBody>
      </p:sp>
      <p:sp>
        <p:nvSpPr>
          <p:cNvPr id="21" name="CustomShape 2">
            <a:extLst>
              <a:ext uri="{FF2B5EF4-FFF2-40B4-BE49-F238E27FC236}">
                <a16:creationId xmlns:a16="http://schemas.microsoft.com/office/drawing/2014/main" id="{968430FD-DCC9-429C-8F4C-95AFC8DD51F3}"/>
              </a:ext>
            </a:extLst>
          </p:cNvPr>
          <p:cNvSpPr/>
          <p:nvPr/>
        </p:nvSpPr>
        <p:spPr>
          <a:xfrm>
            <a:off x="455872" y="116632"/>
            <a:ext cx="8364600" cy="12845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ts val="3000"/>
              </a:lnSpc>
            </a:pPr>
            <a:r>
              <a:rPr lang="pt-BR" sz="3600" b="1" strike="noStrike" spc="-1" dirty="0">
                <a:solidFill>
                  <a:srgbClr val="0070C0"/>
                </a:solidFill>
                <a:latin typeface="Calibri"/>
                <a:ea typeface="DejaVu Sans"/>
              </a:rPr>
              <a:t>Covid-19 </a:t>
            </a:r>
            <a:endParaRPr lang="pt-BR" sz="3600" b="1" strike="noStrike" spc="-1" dirty="0">
              <a:solidFill>
                <a:srgbClr val="FF0000"/>
              </a:solidFill>
              <a:latin typeface="Calibri"/>
              <a:ea typeface="DejaVu Sans"/>
            </a:endParaRPr>
          </a:p>
          <a:p>
            <a:pPr>
              <a:lnSpc>
                <a:spcPts val="3000"/>
              </a:lnSpc>
            </a:pPr>
            <a:r>
              <a:rPr lang="pt-BR" altLang="pt-BR" sz="2400" dirty="0">
                <a:solidFill>
                  <a:srgbClr val="0070C0"/>
                </a:solidFill>
                <a:latin typeface="Calibri" pitchFamily="34" charset="0"/>
                <a:ea typeface="Segoe UI Black" panose="020B0A02040204020203" pitchFamily="34" charset="0"/>
                <a:cs typeface="Open Sans ExtraBold"/>
                <a:sym typeface="Open Sans ExtraBold"/>
              </a:rPr>
              <a:t>Cenários da Pandemia - 2021-2022</a:t>
            </a:r>
          </a:p>
        </p:txBody>
      </p:sp>
      <p:pic>
        <p:nvPicPr>
          <p:cNvPr id="22" name="Imagem 6"/>
          <p:cNvPicPr/>
          <p:nvPr/>
        </p:nvPicPr>
        <p:blipFill>
          <a:blip r:embed="rId2" cstate="print"/>
          <a:srcRect l="12634" r="15820"/>
          <a:stretch/>
        </p:blipFill>
        <p:spPr>
          <a:xfrm>
            <a:off x="7886968" y="168793"/>
            <a:ext cx="717480" cy="717480"/>
          </a:xfrm>
          <a:prstGeom prst="rect">
            <a:avLst/>
          </a:prstGeom>
          <a:ln>
            <a:noFill/>
          </a:ln>
        </p:spPr>
      </p:pic>
      <p:sp>
        <p:nvSpPr>
          <p:cNvPr id="23" name="Line 3"/>
          <p:cNvSpPr/>
          <p:nvPr/>
        </p:nvSpPr>
        <p:spPr>
          <a:xfrm flipV="1">
            <a:off x="539280" y="969073"/>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 name="Retângulo 1"/>
          <p:cNvSpPr/>
          <p:nvPr/>
        </p:nvSpPr>
        <p:spPr>
          <a:xfrm>
            <a:off x="507962" y="1056398"/>
            <a:ext cx="7448414" cy="4288995"/>
          </a:xfrm>
          <a:prstGeom prst="rect">
            <a:avLst/>
          </a:prstGeom>
        </p:spPr>
        <p:txBody>
          <a:bodyPr wrap="square">
            <a:spAutoFit/>
          </a:bodyPr>
          <a:lstStyle/>
          <a:p>
            <a:pPr>
              <a:lnSpc>
                <a:spcPts val="3000"/>
              </a:lnSpc>
              <a:buClr>
                <a:srgbClr val="0070C0"/>
              </a:buClr>
            </a:pPr>
            <a:endParaRPr lang="pt-BR" dirty="0">
              <a:latin typeface="Calibri" pitchFamily="34" charset="0"/>
            </a:endParaRPr>
          </a:p>
          <a:p>
            <a:pPr marL="285750" indent="-285750">
              <a:lnSpc>
                <a:spcPts val="3000"/>
              </a:lnSpc>
              <a:buClr>
                <a:srgbClr val="0070C0"/>
              </a:buClr>
              <a:buFont typeface="Arial" panose="020B0604020202020204" pitchFamily="34" charset="0"/>
              <a:buChar char="•"/>
            </a:pPr>
            <a:r>
              <a:rPr lang="pt-BR" b="1" dirty="0">
                <a:latin typeface="Calibri" pitchFamily="34" charset="0"/>
              </a:rPr>
              <a:t>Sequelas de curto prazo e tardias</a:t>
            </a:r>
            <a:r>
              <a:rPr lang="pt-BR" dirty="0">
                <a:latin typeface="Calibri" pitchFamily="34" charset="0"/>
              </a:rPr>
              <a:t> da COVID 19;</a:t>
            </a:r>
          </a:p>
          <a:p>
            <a:pPr marL="285750" indent="-285750">
              <a:lnSpc>
                <a:spcPts val="3000"/>
              </a:lnSpc>
              <a:buClr>
                <a:srgbClr val="0070C0"/>
              </a:buClr>
              <a:buFont typeface="Arial" panose="020B0604020202020204" pitchFamily="34" charset="0"/>
              <a:buChar char="•"/>
            </a:pPr>
            <a:endParaRPr lang="pt-BR" dirty="0">
              <a:latin typeface="Calibri" pitchFamily="34" charset="0"/>
            </a:endParaRPr>
          </a:p>
          <a:p>
            <a:pPr marL="285750" indent="-285750">
              <a:lnSpc>
                <a:spcPts val="3000"/>
              </a:lnSpc>
              <a:buClr>
                <a:srgbClr val="0070C0"/>
              </a:buClr>
              <a:buFont typeface="Arial" panose="020B0604020202020204" pitchFamily="34" charset="0"/>
              <a:buChar char="•"/>
            </a:pPr>
            <a:r>
              <a:rPr lang="pt-BR" b="1" dirty="0">
                <a:latin typeface="Calibri" pitchFamily="34" charset="0"/>
              </a:rPr>
              <a:t>Mapa de risco </a:t>
            </a:r>
            <a:r>
              <a:rPr lang="pt-BR" dirty="0">
                <a:latin typeface="Calibri" pitchFamily="34" charset="0"/>
              </a:rPr>
              <a:t>– microrregiões de risco muito baixo;</a:t>
            </a:r>
          </a:p>
          <a:p>
            <a:pPr marL="285750" indent="-285750">
              <a:lnSpc>
                <a:spcPts val="3000"/>
              </a:lnSpc>
              <a:buClr>
                <a:srgbClr val="0070C0"/>
              </a:buClr>
              <a:buFont typeface="Arial" panose="020B0604020202020204" pitchFamily="34" charset="0"/>
              <a:buChar char="•"/>
            </a:pPr>
            <a:endParaRPr lang="pt-BR" dirty="0">
              <a:latin typeface="Calibri" pitchFamily="34" charset="0"/>
            </a:endParaRPr>
          </a:p>
          <a:p>
            <a:pPr marL="285750" indent="-285750">
              <a:lnSpc>
                <a:spcPts val="3000"/>
              </a:lnSpc>
              <a:buClr>
                <a:srgbClr val="0070C0"/>
              </a:buClr>
              <a:buFont typeface="Arial" panose="020B0604020202020204" pitchFamily="34" charset="0"/>
              <a:buChar char="•"/>
            </a:pPr>
            <a:r>
              <a:rPr lang="pt-BR" b="1" dirty="0">
                <a:latin typeface="Calibri" pitchFamily="34" charset="0"/>
              </a:rPr>
              <a:t>Retorno gradativo das atividades econômicas, do ensino e sociais</a:t>
            </a:r>
            <a:r>
              <a:rPr lang="pt-BR" dirty="0">
                <a:latin typeface="Calibri" pitchFamily="34" charset="0"/>
              </a:rPr>
              <a:t>;</a:t>
            </a:r>
          </a:p>
          <a:p>
            <a:pPr marL="285750" indent="-285750">
              <a:lnSpc>
                <a:spcPts val="3000"/>
              </a:lnSpc>
              <a:buClr>
                <a:srgbClr val="0070C0"/>
              </a:buClr>
              <a:buFont typeface="Arial" panose="020B0604020202020204" pitchFamily="34" charset="0"/>
              <a:buChar char="•"/>
            </a:pPr>
            <a:endParaRPr lang="pt-BR" dirty="0">
              <a:latin typeface="Calibri" pitchFamily="34" charset="0"/>
            </a:endParaRPr>
          </a:p>
          <a:p>
            <a:pPr marL="285750" indent="-285750">
              <a:lnSpc>
                <a:spcPts val="3000"/>
              </a:lnSpc>
              <a:buClr>
                <a:srgbClr val="0070C0"/>
              </a:buClr>
              <a:buFont typeface="Arial" panose="020B0604020202020204" pitchFamily="34" charset="0"/>
              <a:buChar char="•"/>
            </a:pPr>
            <a:r>
              <a:rPr lang="pt-BR" b="1" dirty="0">
                <a:latin typeface="Calibri" pitchFamily="34" charset="0"/>
              </a:rPr>
              <a:t>A “</a:t>
            </a:r>
            <a:r>
              <a:rPr lang="pt-BR" b="1" dirty="0" err="1">
                <a:latin typeface="Calibri" pitchFamily="34" charset="0"/>
              </a:rPr>
              <a:t>endemização</a:t>
            </a:r>
            <a:r>
              <a:rPr lang="pt-BR" b="1" dirty="0">
                <a:latin typeface="Calibri" pitchFamily="34" charset="0"/>
              </a:rPr>
              <a:t>” da COVID 19.</a:t>
            </a:r>
          </a:p>
          <a:p>
            <a:pPr marL="285750" indent="-285750">
              <a:lnSpc>
                <a:spcPts val="3000"/>
              </a:lnSpc>
              <a:buClr>
                <a:srgbClr val="0070C0"/>
              </a:buClr>
              <a:buFont typeface="Arial" panose="020B0604020202020204" pitchFamily="34" charset="0"/>
              <a:buChar char="•"/>
            </a:pPr>
            <a:endParaRPr lang="pt-BR" b="1" dirty="0">
              <a:latin typeface="Calibri" pitchFamily="34" charset="0"/>
            </a:endParaRPr>
          </a:p>
          <a:p>
            <a:pPr marL="285750" indent="-285750">
              <a:lnSpc>
                <a:spcPts val="3000"/>
              </a:lnSpc>
              <a:buClr>
                <a:srgbClr val="0070C0"/>
              </a:buClr>
              <a:buFont typeface="Arial" panose="020B0604020202020204" pitchFamily="34" charset="0"/>
              <a:buChar char="•"/>
            </a:pPr>
            <a:endParaRPr lang="pt-BR" dirty="0">
              <a:latin typeface="Calibri" pitchFamily="34" charset="0"/>
            </a:endParaRPr>
          </a:p>
          <a:p>
            <a:pPr marL="285750" indent="-285750">
              <a:lnSpc>
                <a:spcPts val="3000"/>
              </a:lnSpc>
              <a:buClr>
                <a:srgbClr val="0070C0"/>
              </a:buClr>
              <a:buFont typeface="Arial" panose="020B0604020202020204" pitchFamily="34" charset="0"/>
              <a:buChar char="•"/>
            </a:pPr>
            <a:endParaRPr lang="pt-BR" dirty="0">
              <a:latin typeface="Calibri" pitchFamily="34" charset="0"/>
            </a:endParaRPr>
          </a:p>
        </p:txBody>
      </p:sp>
      <p:sp>
        <p:nvSpPr>
          <p:cNvPr id="3" name="CaixaDeTexto 2">
            <a:extLst>
              <a:ext uri="{FF2B5EF4-FFF2-40B4-BE49-F238E27FC236}">
                <a16:creationId xmlns:a16="http://schemas.microsoft.com/office/drawing/2014/main" id="{A621D6B0-75EA-4828-B249-9243CD3ECD44}"/>
              </a:ext>
            </a:extLst>
          </p:cNvPr>
          <p:cNvSpPr txBox="1"/>
          <p:nvPr/>
        </p:nvSpPr>
        <p:spPr>
          <a:xfrm>
            <a:off x="507962" y="6562799"/>
            <a:ext cx="1399742" cy="538609"/>
          </a:xfrm>
          <a:prstGeom prst="rect">
            <a:avLst/>
          </a:prstGeom>
          <a:noFill/>
        </p:spPr>
        <p:txBody>
          <a:bodyPr wrap="none" rtlCol="0">
            <a:spAutoFit/>
          </a:bodyPr>
          <a:lstStyle/>
          <a:p>
            <a:r>
              <a:rPr lang="pt-BR" sz="1100" dirty="0">
                <a:solidFill>
                  <a:schemeClr val="bg1"/>
                </a:solidFill>
              </a:rPr>
              <a:t>Fonte : SSVS/Sesa</a:t>
            </a:r>
          </a:p>
          <a:p>
            <a:endParaRPr lang="pt-BR" dirty="0"/>
          </a:p>
        </p:txBody>
      </p:sp>
    </p:spTree>
    <p:extLst>
      <p:ext uri="{BB962C8B-B14F-4D97-AF65-F5344CB8AC3E}">
        <p14:creationId xmlns:p14="http://schemas.microsoft.com/office/powerpoint/2010/main" val="3034026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0" y="6525344"/>
            <a:ext cx="9144000" cy="3326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Imagem 14" descr="brasao_so_estrela.jpg"/>
          <p:cNvPicPr>
            <a:picLocks noChangeAspect="1"/>
          </p:cNvPicPr>
          <p:nvPr/>
        </p:nvPicPr>
        <p:blipFill>
          <a:blip r:embed="rId2" cstate="print"/>
          <a:srcRect l="12633" r="15830"/>
          <a:stretch>
            <a:fillRect/>
          </a:stretch>
        </p:blipFill>
        <p:spPr>
          <a:xfrm>
            <a:off x="7884368" y="180401"/>
            <a:ext cx="720080" cy="720080"/>
          </a:xfrm>
          <a:prstGeom prst="rect">
            <a:avLst/>
          </a:prstGeom>
        </p:spPr>
      </p:pic>
      <p:sp>
        <p:nvSpPr>
          <p:cNvPr id="21510" name="CaixaDeTexto 8"/>
          <p:cNvSpPr txBox="1">
            <a:spLocks noChangeArrowheads="1"/>
          </p:cNvSpPr>
          <p:nvPr/>
        </p:nvSpPr>
        <p:spPr bwMode="auto">
          <a:xfrm>
            <a:off x="395536" y="6547378"/>
            <a:ext cx="6130011" cy="276999"/>
          </a:xfrm>
          <a:prstGeom prst="rect">
            <a:avLst/>
          </a:prstGeom>
          <a:noFill/>
          <a:ln w="9525">
            <a:noFill/>
            <a:miter lim="800000"/>
            <a:headEnd/>
            <a:tailEnd/>
          </a:ln>
        </p:spPr>
        <p:txBody>
          <a:bodyPr wrap="none">
            <a:spAutoFit/>
          </a:bodyPr>
          <a:lstStyle/>
          <a:p>
            <a:r>
              <a:rPr lang="pt-BR" sz="1200" dirty="0">
                <a:solidFill>
                  <a:schemeClr val="bg1"/>
                </a:solidFill>
                <a:latin typeface="Calibri" panose="020F0502020204030204" pitchFamily="34" charset="0"/>
                <a:cs typeface="Calibri" panose="020F0502020204030204" pitchFamily="34" charset="0"/>
              </a:rPr>
              <a:t>Fonte:</a:t>
            </a:r>
            <a:r>
              <a:rPr lang="pt-BR" sz="1200" b="1" dirty="0">
                <a:solidFill>
                  <a:schemeClr val="bg1"/>
                </a:solidFill>
                <a:latin typeface="Calibri" panose="020F0502020204030204" pitchFamily="34" charset="0"/>
                <a:cs typeface="Calibri" panose="020F0502020204030204" pitchFamily="34" charset="0"/>
              </a:rPr>
              <a:t> </a:t>
            </a:r>
            <a:r>
              <a:rPr lang="pt-BR" sz="1200" dirty="0">
                <a:solidFill>
                  <a:schemeClr val="bg1"/>
                </a:solidFill>
                <a:latin typeface="Calibri" panose="020F0502020204030204" pitchFamily="34" charset="0"/>
                <a:cs typeface="Calibri" panose="020F0502020204030204" pitchFamily="34" charset="0"/>
              </a:rPr>
              <a:t>TABNET/SESA/SIM .  Acesso em 15/10/2021 - </a:t>
            </a:r>
            <a:r>
              <a:rPr lang="pt-BR" sz="1200" b="0" strike="noStrike" spc="-1" dirty="0">
                <a:solidFill>
                  <a:srgbClr val="FFFFFF"/>
                </a:solidFill>
                <a:latin typeface="Calibri"/>
                <a:ea typeface="DejaVu Sans"/>
              </a:rPr>
              <a:t>– Dados preliminares, sujeitos a alterações</a:t>
            </a:r>
            <a:endParaRPr lang="pt-BR" sz="1200" dirty="0">
              <a:solidFill>
                <a:schemeClr val="bg1"/>
              </a:solidFill>
              <a:latin typeface="Calibri" panose="020F0502020204030204" pitchFamily="34" charset="0"/>
              <a:cs typeface="Calibri" panose="020F0502020204030204" pitchFamily="34" charset="0"/>
            </a:endParaRPr>
          </a:p>
        </p:txBody>
      </p:sp>
      <p:sp>
        <p:nvSpPr>
          <p:cNvPr id="10" name="Título 4"/>
          <p:cNvSpPr txBox="1">
            <a:spLocks/>
          </p:cNvSpPr>
          <p:nvPr/>
        </p:nvSpPr>
        <p:spPr>
          <a:xfrm>
            <a:off x="395536" y="105048"/>
            <a:ext cx="8761412" cy="720725"/>
          </a:xfrm>
          <a:prstGeom prst="rect">
            <a:avLst/>
          </a:prstGeom>
        </p:spPr>
        <p:txBody>
          <a:bodyPr>
            <a:noAutofit/>
          </a:bodyPr>
          <a:lstStyle/>
          <a:p>
            <a:pPr>
              <a:lnSpc>
                <a:spcPct val="85000"/>
              </a:lnSpc>
              <a:defRPr/>
            </a:pPr>
            <a:r>
              <a:rPr lang="pt-BR" sz="3600" b="1" spc="-50" dirty="0">
                <a:solidFill>
                  <a:srgbClr val="0070C0"/>
                </a:solidFill>
                <a:latin typeface="Calibri" panose="020F0502020204030204" pitchFamily="34" charset="0"/>
                <a:ea typeface="+mj-ea"/>
                <a:cs typeface="Calibri" panose="020F0502020204030204" pitchFamily="34" charset="0"/>
              </a:rPr>
              <a:t>Principais Causas de Óbito</a:t>
            </a:r>
            <a:endParaRPr lang="pt-BR" sz="2400" spc="-50" dirty="0">
              <a:solidFill>
                <a:srgbClr val="0070C0"/>
              </a:solidFill>
              <a:highlight>
                <a:srgbClr val="FFFF00"/>
              </a:highlight>
              <a:latin typeface="Calibri" panose="020F0502020204030204" pitchFamily="34" charset="0"/>
              <a:ea typeface="+mj-ea"/>
              <a:cs typeface="Calibri" panose="020F0502020204030204" pitchFamily="34" charset="0"/>
            </a:endParaRPr>
          </a:p>
          <a:p>
            <a:pPr>
              <a:lnSpc>
                <a:spcPct val="85000"/>
              </a:lnSpc>
              <a:defRPr/>
            </a:pPr>
            <a:r>
              <a:rPr lang="pt-BR" sz="2400" spc="-50" dirty="0">
                <a:solidFill>
                  <a:srgbClr val="0070C0"/>
                </a:solidFill>
                <a:latin typeface="Calibri" panose="020F0502020204030204" pitchFamily="34" charset="0"/>
                <a:ea typeface="+mj-ea"/>
                <a:cs typeface="Calibri" panose="020F0502020204030204" pitchFamily="34" charset="0"/>
              </a:rPr>
              <a:t>N° Absolutos de Óbitos no 2° Quad. da Série Histórica</a:t>
            </a:r>
          </a:p>
          <a:p>
            <a:pPr>
              <a:lnSpc>
                <a:spcPct val="85000"/>
              </a:lnSpc>
              <a:defRPr/>
            </a:pPr>
            <a:r>
              <a:rPr lang="pt-BR" sz="3600" b="1" spc="-50" dirty="0">
                <a:solidFill>
                  <a:srgbClr val="FF0000"/>
                </a:solidFill>
                <a:latin typeface="Calibri" panose="020F0502020204030204" pitchFamily="34" charset="0"/>
                <a:ea typeface="+mj-ea"/>
                <a:cs typeface="Calibri" panose="020F0502020204030204" pitchFamily="34" charset="0"/>
              </a:rPr>
              <a:t>  </a:t>
            </a:r>
            <a:endParaRPr lang="pt-BR" sz="3600" spc="-50" dirty="0">
              <a:solidFill>
                <a:srgbClr val="FF0000"/>
              </a:solidFill>
              <a:latin typeface="Calibri" panose="020F0502020204030204" pitchFamily="34" charset="0"/>
              <a:ea typeface="+mj-ea"/>
              <a:cs typeface="Calibri" panose="020F0502020204030204" pitchFamily="34" charset="0"/>
            </a:endParaRPr>
          </a:p>
        </p:txBody>
      </p:sp>
      <p:sp>
        <p:nvSpPr>
          <p:cNvPr id="12" name="Retângulo 11"/>
          <p:cNvSpPr/>
          <p:nvPr/>
        </p:nvSpPr>
        <p:spPr>
          <a:xfrm>
            <a:off x="2268116" y="4509368"/>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4" name="Retângulo 13"/>
          <p:cNvSpPr/>
          <p:nvPr/>
        </p:nvSpPr>
        <p:spPr>
          <a:xfrm>
            <a:off x="3924300" y="4509368"/>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6" name="Retângulo 15"/>
          <p:cNvSpPr/>
          <p:nvPr/>
        </p:nvSpPr>
        <p:spPr>
          <a:xfrm>
            <a:off x="5436468" y="4509368"/>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7" name="Retângulo 16"/>
          <p:cNvSpPr/>
          <p:nvPr/>
        </p:nvSpPr>
        <p:spPr>
          <a:xfrm>
            <a:off x="6372225" y="4076700"/>
            <a:ext cx="647700" cy="431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8" name="Retângulo 17"/>
          <p:cNvSpPr/>
          <p:nvPr/>
        </p:nvSpPr>
        <p:spPr>
          <a:xfrm>
            <a:off x="6948141" y="4509120"/>
            <a:ext cx="6477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9" name="Conector reto 18"/>
          <p:cNvCxnSpPr/>
          <p:nvPr/>
        </p:nvCxnSpPr>
        <p:spPr>
          <a:xfrm flipV="1">
            <a:off x="539552" y="980729"/>
            <a:ext cx="7992888" cy="8239"/>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20" name="Gráfico 19">
            <a:extLst>
              <a:ext uri="{FF2B5EF4-FFF2-40B4-BE49-F238E27FC236}">
                <a16:creationId xmlns:a16="http://schemas.microsoft.com/office/drawing/2014/main" id="{A4A50531-0CC9-466F-9A9D-84A84D37906A}"/>
              </a:ext>
            </a:extLst>
          </p:cNvPr>
          <p:cNvGraphicFramePr>
            <a:graphicFrameLocks/>
          </p:cNvGraphicFramePr>
          <p:nvPr>
            <p:extLst>
              <p:ext uri="{D42A27DB-BD31-4B8C-83A1-F6EECF244321}">
                <p14:modId xmlns:p14="http://schemas.microsoft.com/office/powerpoint/2010/main" val="3235104282"/>
              </p:ext>
            </p:extLst>
          </p:nvPr>
        </p:nvGraphicFramePr>
        <p:xfrm>
          <a:off x="191294" y="1219893"/>
          <a:ext cx="8761412" cy="52307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091320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363" name="Imagem 6"/>
          <p:cNvPicPr/>
          <p:nvPr/>
        </p:nvPicPr>
        <p:blipFill>
          <a:blip r:embed="rId3" cstate="print"/>
          <a:stretch/>
        </p:blipFill>
        <p:spPr>
          <a:xfrm>
            <a:off x="0" y="0"/>
            <a:ext cx="9142560" cy="6856560"/>
          </a:xfrm>
          <a:prstGeom prst="rect">
            <a:avLst/>
          </a:prstGeom>
          <a:ln w="9360">
            <a:noFill/>
          </a:ln>
        </p:spPr>
      </p:pic>
      <p:sp>
        <p:nvSpPr>
          <p:cNvPr id="364" name="CustomShape 1"/>
          <p:cNvSpPr/>
          <p:nvPr/>
        </p:nvSpPr>
        <p:spPr>
          <a:xfrm>
            <a:off x="0" y="1989000"/>
            <a:ext cx="9142560" cy="1308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pt-BR" sz="1800" b="0" strike="noStrike" spc="-1">
              <a:latin typeface="Arial"/>
            </a:endParaRPr>
          </a:p>
          <a:p>
            <a:pPr algn="ctr">
              <a:lnSpc>
                <a:spcPct val="100000"/>
              </a:lnSpc>
            </a:pPr>
            <a:endParaRPr lang="pt-BR" sz="1800" b="0" strike="noStrike" spc="-1">
              <a:latin typeface="Arial"/>
            </a:endParaRPr>
          </a:p>
        </p:txBody>
      </p:sp>
      <p:sp>
        <p:nvSpPr>
          <p:cNvPr id="365" name="CustomShape 2"/>
          <p:cNvSpPr/>
          <p:nvPr/>
        </p:nvSpPr>
        <p:spPr>
          <a:xfrm>
            <a:off x="0" y="2565000"/>
            <a:ext cx="9142560" cy="224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ts val="8501"/>
              </a:lnSpc>
            </a:pPr>
            <a:r>
              <a:rPr lang="pt-BR" sz="6600" b="1" spc="-41" dirty="0">
                <a:solidFill>
                  <a:srgbClr val="FFFFFF"/>
                </a:solidFill>
                <a:latin typeface="Calibri"/>
              </a:rPr>
              <a:t>Relações Institucionais</a:t>
            </a:r>
            <a:endParaRPr lang="pt-BR" sz="6600" b="0" strike="noStrike" spc="-1" dirty="0">
              <a:latin typeface="Arial"/>
            </a:endParaRPr>
          </a:p>
        </p:txBody>
      </p:sp>
      <p:pic>
        <p:nvPicPr>
          <p:cNvPr id="366" name="Imagem 6"/>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1074473164"/>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362"/>
                                        </p:tgtEl>
                                        <p:attrNameLst>
                                          <p:attrName>style.visibility</p:attrName>
                                        </p:attrNameLst>
                                      </p:cBhvr>
                                      <p:to>
                                        <p:strVal val="visible"/>
                                      </p:to>
                                    </p:set>
                                    <p:anim calcmode="lin" valueType="num">
                                      <p:cBhvr additive="repl">
                                        <p:cTn id="7" dur="500" fill="hold"/>
                                        <p:tgtEl>
                                          <p:spTgt spid="362"/>
                                        </p:tgtEl>
                                        <p:attrNameLst>
                                          <p:attrName>ppt_x</p:attrName>
                                        </p:attrNameLst>
                                      </p:cBhvr>
                                      <p:tavLst>
                                        <p:tav tm="0">
                                          <p:val>
                                            <p:strVal val="0-#ppt_w/2"/>
                                          </p:val>
                                        </p:tav>
                                        <p:tav tm="100000">
                                          <p:val>
                                            <p:strVal val="#ppt_x"/>
                                          </p:val>
                                        </p:tav>
                                      </p:tavLst>
                                    </p:anim>
                                    <p:anim calcmode="lin" valueType="num">
                                      <p:cBhvr additive="repl">
                                        <p:cTn id="8" dur="500" fill="hold"/>
                                        <p:tgtEl>
                                          <p:spTgt spid="3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endParaRPr lang="pt-BR" dirty="0"/>
          </a:p>
        </p:txBody>
      </p:sp>
      <p:pic>
        <p:nvPicPr>
          <p:cNvPr id="374" name="Imagem 6"/>
          <p:cNvPicPr/>
          <p:nvPr/>
        </p:nvPicPr>
        <p:blipFill>
          <a:blip r:embed="rId2" cstate="print"/>
          <a:srcRect l="12634" r="15820"/>
          <a:stretch/>
        </p:blipFill>
        <p:spPr>
          <a:xfrm>
            <a:off x="7885888" y="180360"/>
            <a:ext cx="718560" cy="718560"/>
          </a:xfrm>
          <a:prstGeom prst="rect">
            <a:avLst/>
          </a:prstGeom>
          <a:ln>
            <a:noFill/>
          </a:ln>
        </p:spPr>
      </p:pic>
      <p:sp>
        <p:nvSpPr>
          <p:cNvPr id="375" name="CustomShape 2"/>
          <p:cNvSpPr/>
          <p:nvPr/>
        </p:nvSpPr>
        <p:spPr>
          <a:xfrm>
            <a:off x="388980" y="350149"/>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 </a:t>
            </a:r>
            <a:endParaRPr lang="pt-BR" sz="3600" b="0" strike="noStrike" spc="-1" dirty="0">
              <a:solidFill>
                <a:srgbClr val="FF0000"/>
              </a:solidFill>
              <a:latin typeface="Arial"/>
            </a:endParaRPr>
          </a:p>
        </p:txBody>
      </p:sp>
      <p:sp>
        <p:nvSpPr>
          <p:cNvPr id="377" name="CustomShape 4"/>
          <p:cNvSpPr/>
          <p:nvPr/>
        </p:nvSpPr>
        <p:spPr>
          <a:xfrm>
            <a:off x="435464" y="6550200"/>
            <a:ext cx="2912400" cy="27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FFFFFF"/>
                </a:solidFill>
                <a:latin typeface="Calibri"/>
                <a:ea typeface="DejaVu Sans"/>
              </a:rPr>
              <a:t>Fonte: GPEDI/SSPLANTS</a:t>
            </a:r>
            <a:endParaRPr lang="pt-BR" sz="1200" b="0" strike="noStrike" spc="-1" dirty="0">
              <a:latin typeface="Arial"/>
            </a:endParaRPr>
          </a:p>
        </p:txBody>
      </p:sp>
      <p:sp>
        <p:nvSpPr>
          <p:cNvPr id="378"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ED710BE0-21C8-4475-9DEE-C154D780224C}"/>
              </a:ext>
            </a:extLst>
          </p:cNvPr>
          <p:cNvSpPr txBox="1"/>
          <p:nvPr/>
        </p:nvSpPr>
        <p:spPr>
          <a:xfrm>
            <a:off x="346188" y="369739"/>
            <a:ext cx="7593745" cy="523220"/>
          </a:xfrm>
          <a:prstGeom prst="rect">
            <a:avLst/>
          </a:prstGeom>
          <a:noFill/>
        </p:spPr>
        <p:txBody>
          <a:bodyPr wrap="none" rtlCol="0">
            <a:spAutoFit/>
          </a:bodyPr>
          <a:lstStyle/>
          <a:p>
            <a:r>
              <a:rPr lang="pt-BR" sz="2800" b="1" dirty="0">
                <a:solidFill>
                  <a:srgbClr val="0070C0"/>
                </a:solidFill>
              </a:rPr>
              <a:t>Emenda da Bancada Capixaba Nº 71090010</a:t>
            </a:r>
          </a:p>
        </p:txBody>
      </p:sp>
      <p:graphicFrame>
        <p:nvGraphicFramePr>
          <p:cNvPr id="3" name="Tabela 3">
            <a:extLst>
              <a:ext uri="{FF2B5EF4-FFF2-40B4-BE49-F238E27FC236}">
                <a16:creationId xmlns:a16="http://schemas.microsoft.com/office/drawing/2014/main" id="{19E80D28-668E-4DF5-B70B-F875205003AB}"/>
              </a:ext>
            </a:extLst>
          </p:cNvPr>
          <p:cNvGraphicFramePr>
            <a:graphicFrameLocks noGrp="1"/>
          </p:cNvGraphicFramePr>
          <p:nvPr>
            <p:extLst>
              <p:ext uri="{D42A27DB-BD31-4B8C-83A1-F6EECF244321}">
                <p14:modId xmlns:p14="http://schemas.microsoft.com/office/powerpoint/2010/main" val="807728975"/>
              </p:ext>
            </p:extLst>
          </p:nvPr>
        </p:nvGraphicFramePr>
        <p:xfrm>
          <a:off x="539280" y="1397000"/>
          <a:ext cx="7993080" cy="4211320"/>
        </p:xfrm>
        <a:graphic>
          <a:graphicData uri="http://schemas.openxmlformats.org/drawingml/2006/table">
            <a:tbl>
              <a:tblPr firstRow="1" bandRow="1">
                <a:tableStyleId>{5C22544A-7EE6-4342-B048-85BDC9FD1C3A}</a:tableStyleId>
              </a:tblPr>
              <a:tblGrid>
                <a:gridCol w="4896816">
                  <a:extLst>
                    <a:ext uri="{9D8B030D-6E8A-4147-A177-3AD203B41FA5}">
                      <a16:colId xmlns:a16="http://schemas.microsoft.com/office/drawing/2014/main" val="1197862065"/>
                    </a:ext>
                  </a:extLst>
                </a:gridCol>
                <a:gridCol w="3096264">
                  <a:extLst>
                    <a:ext uri="{9D8B030D-6E8A-4147-A177-3AD203B41FA5}">
                      <a16:colId xmlns:a16="http://schemas.microsoft.com/office/drawing/2014/main" val="3794198173"/>
                    </a:ext>
                  </a:extLst>
                </a:gridCol>
              </a:tblGrid>
              <a:tr h="370840">
                <a:tc>
                  <a:txBody>
                    <a:bodyPr/>
                    <a:lstStyle/>
                    <a:p>
                      <a:pPr algn="ctr"/>
                      <a:r>
                        <a:rPr lang="pt-BR" dirty="0"/>
                        <a:t>Destinação </a:t>
                      </a:r>
                    </a:p>
                  </a:txBody>
                  <a:tcPr/>
                </a:tc>
                <a:tc>
                  <a:txBody>
                    <a:bodyPr/>
                    <a:lstStyle/>
                    <a:p>
                      <a:pPr algn="ctr"/>
                      <a:r>
                        <a:rPr lang="pt-BR" dirty="0"/>
                        <a:t>Valor R$</a:t>
                      </a:r>
                    </a:p>
                  </a:txBody>
                  <a:tcPr/>
                </a:tc>
                <a:extLst>
                  <a:ext uri="{0D108BD9-81ED-4DB2-BD59-A6C34878D82A}">
                    <a16:rowId xmlns:a16="http://schemas.microsoft.com/office/drawing/2014/main" val="2328193339"/>
                  </a:ext>
                </a:extLst>
              </a:tr>
              <a:tr h="370840">
                <a:tc>
                  <a:txBody>
                    <a:bodyPr/>
                    <a:lstStyle/>
                    <a:p>
                      <a:pPr algn="ctr"/>
                      <a:r>
                        <a:rPr lang="pt-BR" b="1" dirty="0"/>
                        <a:t>PAB</a:t>
                      </a:r>
                    </a:p>
                    <a:p>
                      <a:pPr algn="ctr"/>
                      <a:endParaRPr lang="pt-BR" b="1" dirty="0"/>
                    </a:p>
                  </a:txBody>
                  <a:tcPr/>
                </a:tc>
                <a:tc>
                  <a:txBody>
                    <a:bodyPr/>
                    <a:lstStyle/>
                    <a:p>
                      <a:pPr algn="ctr"/>
                      <a:r>
                        <a:rPr lang="pt-BR" b="1" dirty="0"/>
                        <a:t>440.000,00</a:t>
                      </a:r>
                    </a:p>
                  </a:txBody>
                  <a:tcPr/>
                </a:tc>
                <a:extLst>
                  <a:ext uri="{0D108BD9-81ED-4DB2-BD59-A6C34878D82A}">
                    <a16:rowId xmlns:a16="http://schemas.microsoft.com/office/drawing/2014/main" val="2788975871"/>
                  </a:ext>
                </a:extLst>
              </a:tr>
              <a:tr h="370840">
                <a:tc>
                  <a:txBody>
                    <a:bodyPr/>
                    <a:lstStyle/>
                    <a:p>
                      <a:pPr algn="ctr"/>
                      <a:r>
                        <a:rPr lang="pt-BR" b="1" dirty="0"/>
                        <a:t>MAC Municipal</a:t>
                      </a:r>
                    </a:p>
                    <a:p>
                      <a:pPr algn="ctr"/>
                      <a:endParaRPr lang="pt-BR" b="1" dirty="0"/>
                    </a:p>
                  </a:txBody>
                  <a:tcPr/>
                </a:tc>
                <a:tc>
                  <a:txBody>
                    <a:bodyPr/>
                    <a:lstStyle/>
                    <a:p>
                      <a:pPr algn="ctr"/>
                      <a:r>
                        <a:rPr lang="pt-BR" b="1" dirty="0"/>
                        <a:t>1.200.000,00</a:t>
                      </a:r>
                    </a:p>
                  </a:txBody>
                  <a:tcPr/>
                </a:tc>
                <a:extLst>
                  <a:ext uri="{0D108BD9-81ED-4DB2-BD59-A6C34878D82A}">
                    <a16:rowId xmlns:a16="http://schemas.microsoft.com/office/drawing/2014/main" val="1756599522"/>
                  </a:ext>
                </a:extLst>
              </a:tr>
              <a:tr h="370840">
                <a:tc>
                  <a:txBody>
                    <a:bodyPr/>
                    <a:lstStyle/>
                    <a:p>
                      <a:pPr algn="ctr"/>
                      <a:r>
                        <a:rPr lang="pt-BR" b="1" dirty="0"/>
                        <a:t>MAC – Hospitais sob gestão municipal</a:t>
                      </a:r>
                    </a:p>
                    <a:p>
                      <a:pPr algn="ctr"/>
                      <a:endParaRPr lang="pt-BR" b="1" dirty="0"/>
                    </a:p>
                  </a:txBody>
                  <a:tcPr/>
                </a:tc>
                <a:tc>
                  <a:txBody>
                    <a:bodyPr/>
                    <a:lstStyle/>
                    <a:p>
                      <a:pPr algn="ctr"/>
                      <a:r>
                        <a:rPr lang="pt-BR" b="1" dirty="0"/>
                        <a:t>5.317.534,03</a:t>
                      </a:r>
                    </a:p>
                  </a:txBody>
                  <a:tcPr/>
                </a:tc>
                <a:extLst>
                  <a:ext uri="{0D108BD9-81ED-4DB2-BD59-A6C34878D82A}">
                    <a16:rowId xmlns:a16="http://schemas.microsoft.com/office/drawing/2014/main" val="1885900748"/>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b="1" dirty="0"/>
                        <a:t>MAC – Hospitais sob gestão estadual</a:t>
                      </a:r>
                    </a:p>
                    <a:p>
                      <a:pPr algn="ctr"/>
                      <a:endParaRPr lang="pt-BR" b="1" dirty="0"/>
                    </a:p>
                  </a:txBody>
                  <a:tcPr/>
                </a:tc>
                <a:tc>
                  <a:txBody>
                    <a:bodyPr/>
                    <a:lstStyle/>
                    <a:p>
                      <a:pPr algn="ctr"/>
                      <a:r>
                        <a:rPr lang="pt-BR" b="1" dirty="0"/>
                        <a:t>14.192.736,97</a:t>
                      </a:r>
                    </a:p>
                  </a:txBody>
                  <a:tcPr/>
                </a:tc>
                <a:extLst>
                  <a:ext uri="{0D108BD9-81ED-4DB2-BD59-A6C34878D82A}">
                    <a16:rowId xmlns:a16="http://schemas.microsoft.com/office/drawing/2014/main" val="3840769246"/>
                  </a:ext>
                </a:extLst>
              </a:tr>
              <a:tr h="370840">
                <a:tc>
                  <a:txBody>
                    <a:bodyPr/>
                    <a:lstStyle/>
                    <a:p>
                      <a:pPr algn="ctr"/>
                      <a:r>
                        <a:rPr lang="pt-BR" b="1" dirty="0"/>
                        <a:t>Investimentos</a:t>
                      </a:r>
                    </a:p>
                    <a:p>
                      <a:pPr algn="ctr"/>
                      <a:endParaRPr lang="pt-BR" b="1" dirty="0"/>
                    </a:p>
                  </a:txBody>
                  <a:tcPr/>
                </a:tc>
                <a:tc>
                  <a:txBody>
                    <a:bodyPr/>
                    <a:lstStyle/>
                    <a:p>
                      <a:pPr algn="ctr"/>
                      <a:r>
                        <a:rPr lang="pt-BR" b="1" dirty="0"/>
                        <a:t>1.840.000,00</a:t>
                      </a:r>
                    </a:p>
                  </a:txBody>
                  <a:tcPr/>
                </a:tc>
                <a:extLst>
                  <a:ext uri="{0D108BD9-81ED-4DB2-BD59-A6C34878D82A}">
                    <a16:rowId xmlns:a16="http://schemas.microsoft.com/office/drawing/2014/main" val="441219681"/>
                  </a:ext>
                </a:extLst>
              </a:tr>
              <a:tr h="370840">
                <a:tc>
                  <a:txBody>
                    <a:bodyPr/>
                    <a:lstStyle/>
                    <a:p>
                      <a:pPr algn="ctr"/>
                      <a:r>
                        <a:rPr lang="pt-BR" b="1" dirty="0"/>
                        <a:t>TOTAL</a:t>
                      </a:r>
                    </a:p>
                    <a:p>
                      <a:pPr algn="ctr"/>
                      <a:endParaRPr lang="pt-BR" b="1" dirty="0"/>
                    </a:p>
                  </a:txBody>
                  <a:tcPr/>
                </a:tc>
                <a:tc>
                  <a:txBody>
                    <a:bodyPr/>
                    <a:lstStyle/>
                    <a:p>
                      <a:pPr algn="ctr"/>
                      <a:r>
                        <a:rPr lang="pt-BR" b="1" dirty="0">
                          <a:solidFill>
                            <a:schemeClr val="tx1"/>
                          </a:solidFill>
                        </a:rPr>
                        <a:t>22.990.271,00</a:t>
                      </a:r>
                    </a:p>
                  </a:txBody>
                  <a:tcPr/>
                </a:tc>
                <a:extLst>
                  <a:ext uri="{0D108BD9-81ED-4DB2-BD59-A6C34878D82A}">
                    <a16:rowId xmlns:a16="http://schemas.microsoft.com/office/drawing/2014/main" val="1080935111"/>
                  </a:ext>
                </a:extLst>
              </a:tr>
            </a:tbl>
          </a:graphicData>
        </a:graphic>
      </p:graphicFrame>
      <p:sp>
        <p:nvSpPr>
          <p:cNvPr id="4" name="CaixaDeTexto 3">
            <a:extLst>
              <a:ext uri="{FF2B5EF4-FFF2-40B4-BE49-F238E27FC236}">
                <a16:creationId xmlns:a16="http://schemas.microsoft.com/office/drawing/2014/main" id="{1492D492-EC8D-417D-9985-4E6A75D409DC}"/>
              </a:ext>
            </a:extLst>
          </p:cNvPr>
          <p:cNvSpPr txBox="1"/>
          <p:nvPr/>
        </p:nvSpPr>
        <p:spPr>
          <a:xfrm>
            <a:off x="2267744" y="5749183"/>
            <a:ext cx="3300904" cy="646331"/>
          </a:xfrm>
          <a:prstGeom prst="rect">
            <a:avLst/>
          </a:prstGeom>
          <a:noFill/>
        </p:spPr>
        <p:txBody>
          <a:bodyPr wrap="none" rtlCol="0">
            <a:spAutoFit/>
          </a:bodyPr>
          <a:lstStyle/>
          <a:p>
            <a:r>
              <a:rPr lang="pt-BR" dirty="0"/>
              <a:t>Beneficiados:  Municípios - </a:t>
            </a:r>
            <a:r>
              <a:rPr lang="pt-BR" dirty="0" err="1"/>
              <a:t>xx</a:t>
            </a:r>
            <a:r>
              <a:rPr lang="pt-BR" dirty="0"/>
              <a:t> </a:t>
            </a:r>
          </a:p>
          <a:p>
            <a:r>
              <a:rPr lang="pt-BR" dirty="0"/>
              <a:t>                        Entidades - </a:t>
            </a:r>
            <a:r>
              <a:rPr lang="pt-BR" dirty="0" err="1"/>
              <a:t>yy</a:t>
            </a:r>
            <a:endParaRPr lang="pt-BR" dirty="0"/>
          </a:p>
        </p:txBody>
      </p:sp>
    </p:spTree>
    <p:extLst>
      <p:ext uri="{BB962C8B-B14F-4D97-AF65-F5344CB8AC3E}">
        <p14:creationId xmlns:p14="http://schemas.microsoft.com/office/powerpoint/2010/main" val="4506051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endParaRPr lang="pt-BR" dirty="0"/>
          </a:p>
        </p:txBody>
      </p:sp>
      <p:pic>
        <p:nvPicPr>
          <p:cNvPr id="374" name="Imagem 6"/>
          <p:cNvPicPr/>
          <p:nvPr/>
        </p:nvPicPr>
        <p:blipFill>
          <a:blip r:embed="rId2" cstate="print"/>
          <a:srcRect l="12634" r="15820"/>
          <a:stretch/>
        </p:blipFill>
        <p:spPr>
          <a:xfrm>
            <a:off x="7885888" y="180360"/>
            <a:ext cx="718560" cy="718560"/>
          </a:xfrm>
          <a:prstGeom prst="rect">
            <a:avLst/>
          </a:prstGeom>
          <a:ln>
            <a:noFill/>
          </a:ln>
        </p:spPr>
      </p:pic>
      <p:sp>
        <p:nvSpPr>
          <p:cNvPr id="375" name="CustomShape 2"/>
          <p:cNvSpPr/>
          <p:nvPr/>
        </p:nvSpPr>
        <p:spPr>
          <a:xfrm>
            <a:off x="388980" y="350149"/>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 </a:t>
            </a:r>
            <a:endParaRPr lang="pt-BR" sz="3600" b="0" strike="noStrike" spc="-1" dirty="0">
              <a:solidFill>
                <a:srgbClr val="FF0000"/>
              </a:solidFill>
              <a:latin typeface="Arial"/>
            </a:endParaRPr>
          </a:p>
        </p:txBody>
      </p:sp>
      <p:sp>
        <p:nvSpPr>
          <p:cNvPr id="377" name="CustomShape 4"/>
          <p:cNvSpPr/>
          <p:nvPr/>
        </p:nvSpPr>
        <p:spPr>
          <a:xfrm>
            <a:off x="435464" y="6550200"/>
            <a:ext cx="2912400" cy="27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FFFFFF"/>
                </a:solidFill>
                <a:latin typeface="Calibri"/>
                <a:ea typeface="DejaVu Sans"/>
              </a:rPr>
              <a:t>Fonte: </a:t>
            </a:r>
            <a:r>
              <a:rPr lang="pt-BR" sz="1200" spc="-1" dirty="0">
                <a:solidFill>
                  <a:srgbClr val="FFFFFF"/>
                </a:solidFill>
                <a:latin typeface="Calibri"/>
                <a:ea typeface="DejaVu Sans"/>
              </a:rPr>
              <a:t>GFES/SESA</a:t>
            </a:r>
            <a:endParaRPr lang="pt-BR" sz="1200" b="0" strike="noStrike" spc="-1" dirty="0">
              <a:latin typeface="Arial"/>
            </a:endParaRPr>
          </a:p>
        </p:txBody>
      </p:sp>
      <p:sp>
        <p:nvSpPr>
          <p:cNvPr id="378"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4" name="CaixaDeTexto 3">
            <a:extLst>
              <a:ext uri="{FF2B5EF4-FFF2-40B4-BE49-F238E27FC236}">
                <a16:creationId xmlns:a16="http://schemas.microsoft.com/office/drawing/2014/main" id="{BED89C83-BD01-437E-8B53-8677E191ED96}"/>
              </a:ext>
            </a:extLst>
          </p:cNvPr>
          <p:cNvSpPr txBox="1"/>
          <p:nvPr/>
        </p:nvSpPr>
        <p:spPr>
          <a:xfrm>
            <a:off x="539280" y="465839"/>
            <a:ext cx="6879410" cy="523220"/>
          </a:xfrm>
          <a:prstGeom prst="rect">
            <a:avLst/>
          </a:prstGeom>
          <a:noFill/>
        </p:spPr>
        <p:txBody>
          <a:bodyPr wrap="square" rtlCol="0">
            <a:spAutoFit/>
          </a:bodyPr>
          <a:lstStyle/>
          <a:p>
            <a:r>
              <a:rPr lang="pt-BR" sz="2800" b="1" dirty="0">
                <a:solidFill>
                  <a:srgbClr val="0070C0"/>
                </a:solidFill>
              </a:rPr>
              <a:t>Emendas Parlamentares Estaduais</a:t>
            </a:r>
          </a:p>
        </p:txBody>
      </p:sp>
      <p:graphicFrame>
        <p:nvGraphicFramePr>
          <p:cNvPr id="5" name="Tabela 5">
            <a:extLst>
              <a:ext uri="{FF2B5EF4-FFF2-40B4-BE49-F238E27FC236}">
                <a16:creationId xmlns:a16="http://schemas.microsoft.com/office/drawing/2014/main" id="{BC1EA870-2588-419E-914D-4CE52DD342AD}"/>
              </a:ext>
            </a:extLst>
          </p:cNvPr>
          <p:cNvGraphicFramePr>
            <a:graphicFrameLocks noGrp="1"/>
          </p:cNvGraphicFramePr>
          <p:nvPr>
            <p:extLst>
              <p:ext uri="{D42A27DB-BD31-4B8C-83A1-F6EECF244321}">
                <p14:modId xmlns:p14="http://schemas.microsoft.com/office/powerpoint/2010/main" val="2617943782"/>
              </p:ext>
            </p:extLst>
          </p:nvPr>
        </p:nvGraphicFramePr>
        <p:xfrm>
          <a:off x="1115616" y="1367598"/>
          <a:ext cx="6096000" cy="2239778"/>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885895923"/>
                    </a:ext>
                  </a:extLst>
                </a:gridCol>
                <a:gridCol w="3048000">
                  <a:extLst>
                    <a:ext uri="{9D8B030D-6E8A-4147-A177-3AD203B41FA5}">
                      <a16:colId xmlns:a16="http://schemas.microsoft.com/office/drawing/2014/main" val="3757010553"/>
                    </a:ext>
                  </a:extLst>
                </a:gridCol>
              </a:tblGrid>
              <a:tr h="385578">
                <a:tc>
                  <a:txBody>
                    <a:bodyPr/>
                    <a:lstStyle/>
                    <a:p>
                      <a:pPr algn="ctr"/>
                      <a:r>
                        <a:rPr lang="pt-BR" dirty="0"/>
                        <a:t>Destinação</a:t>
                      </a:r>
                    </a:p>
                  </a:txBody>
                  <a:tcPr/>
                </a:tc>
                <a:tc>
                  <a:txBody>
                    <a:bodyPr/>
                    <a:lstStyle/>
                    <a:p>
                      <a:pPr algn="ctr"/>
                      <a:r>
                        <a:rPr lang="pt-BR" dirty="0"/>
                        <a:t>Valor R$</a:t>
                      </a:r>
                    </a:p>
                  </a:txBody>
                  <a:tcPr/>
                </a:tc>
                <a:extLst>
                  <a:ext uri="{0D108BD9-81ED-4DB2-BD59-A6C34878D82A}">
                    <a16:rowId xmlns:a16="http://schemas.microsoft.com/office/drawing/2014/main" val="970558391"/>
                  </a:ext>
                </a:extLst>
              </a:tr>
              <a:tr h="370840">
                <a:tc>
                  <a:txBody>
                    <a:bodyPr/>
                    <a:lstStyle/>
                    <a:p>
                      <a:pPr algn="ctr" fontAlgn="b"/>
                      <a:r>
                        <a:rPr lang="pt-BR" sz="1800" u="none" strike="noStrike" dirty="0">
                          <a:effectLst/>
                          <a:latin typeface="+mn-lt"/>
                        </a:rPr>
                        <a:t>Estado</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u="none" strike="noStrike" dirty="0">
                          <a:effectLst/>
                          <a:latin typeface="+mn-lt"/>
                        </a:rPr>
                        <a:t> 490.000,00</a:t>
                      </a:r>
                      <a:endParaRPr lang="pt-BR"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28817845"/>
                  </a:ext>
                </a:extLst>
              </a:tr>
              <a:tr h="370840">
                <a:tc>
                  <a:txBody>
                    <a:bodyPr/>
                    <a:lstStyle/>
                    <a:p>
                      <a:pPr algn="ctr" fontAlgn="b"/>
                      <a:r>
                        <a:rPr lang="pt-BR" sz="1800" u="none" strike="noStrike" dirty="0">
                          <a:effectLst/>
                          <a:latin typeface="+mn-lt"/>
                        </a:rPr>
                        <a:t>Entidades</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u="none" strike="noStrike" dirty="0">
                          <a:effectLst/>
                          <a:latin typeface="+mn-lt"/>
                        </a:rPr>
                        <a:t> 3.875.000,00</a:t>
                      </a:r>
                      <a:endParaRPr lang="pt-BR"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599747881"/>
                  </a:ext>
                </a:extLst>
              </a:tr>
              <a:tr h="370840">
                <a:tc>
                  <a:txBody>
                    <a:bodyPr/>
                    <a:lstStyle/>
                    <a:p>
                      <a:pPr algn="ctr" fontAlgn="b"/>
                      <a:r>
                        <a:rPr lang="pt-BR" sz="1800" u="none" strike="noStrike" dirty="0">
                          <a:effectLst/>
                          <a:latin typeface="+mn-lt"/>
                        </a:rPr>
                        <a:t>Municípios</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u="none" strike="noStrike" dirty="0">
                          <a:effectLst/>
                          <a:latin typeface="+mn-lt"/>
                        </a:rPr>
                        <a:t> 3.357.000,00</a:t>
                      </a:r>
                      <a:endParaRPr lang="pt-BR"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26259898"/>
                  </a:ext>
                </a:extLst>
              </a:tr>
              <a:tr h="370840">
                <a:tc>
                  <a:txBody>
                    <a:bodyPr/>
                    <a:lstStyle/>
                    <a:p>
                      <a:pPr algn="ctr" fontAlgn="b"/>
                      <a:r>
                        <a:rPr lang="pt-BR" sz="1800" u="none" strike="noStrike" dirty="0">
                          <a:effectLst/>
                          <a:latin typeface="+mn-lt"/>
                        </a:rPr>
                        <a:t>União</a:t>
                      </a:r>
                      <a:endParaRPr lang="pt-BR" sz="1800" b="0" i="0" u="none" strike="noStrike" dirty="0">
                        <a:solidFill>
                          <a:srgbClr val="000000"/>
                        </a:solidFill>
                        <a:effectLst/>
                        <a:latin typeface="+mn-lt"/>
                      </a:endParaRPr>
                    </a:p>
                  </a:txBody>
                  <a:tcPr marL="9525" marR="9525" marT="9525" marB="0" anchor="b"/>
                </a:tc>
                <a:tc>
                  <a:txBody>
                    <a:bodyPr/>
                    <a:lstStyle/>
                    <a:p>
                      <a:pPr algn="ctr" fontAlgn="b"/>
                      <a:r>
                        <a:rPr lang="pt-BR" sz="1800" u="none" strike="noStrike" dirty="0">
                          <a:effectLst/>
                          <a:latin typeface="+mn-lt"/>
                        </a:rPr>
                        <a:t> 30.000,00</a:t>
                      </a:r>
                      <a:endParaRPr lang="pt-BR"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254003508"/>
                  </a:ext>
                </a:extLst>
              </a:tr>
              <a:tr h="370840">
                <a:tc>
                  <a:txBody>
                    <a:bodyPr/>
                    <a:lstStyle/>
                    <a:p>
                      <a:pPr algn="ctr" fontAlgn="b"/>
                      <a:r>
                        <a:rPr lang="pt-BR" sz="1800" b="0" i="0" u="none" strike="noStrike" dirty="0">
                          <a:solidFill>
                            <a:srgbClr val="000000"/>
                          </a:solidFill>
                          <a:effectLst/>
                          <a:latin typeface="+mn-lt"/>
                        </a:rPr>
                        <a:t>TOTAL</a:t>
                      </a:r>
                    </a:p>
                  </a:txBody>
                  <a:tcPr marL="9525" marR="9525" marT="9525" marB="0" anchor="b"/>
                </a:tc>
                <a:tc>
                  <a:txBody>
                    <a:bodyPr/>
                    <a:lstStyle/>
                    <a:p>
                      <a:pPr algn="ctr" fontAlgn="b"/>
                      <a:r>
                        <a:rPr lang="pt-BR" sz="1800" b="0" i="0" u="none" strike="noStrike" dirty="0">
                          <a:solidFill>
                            <a:srgbClr val="000000"/>
                          </a:solidFill>
                          <a:effectLst/>
                          <a:latin typeface="+mn-lt"/>
                        </a:rPr>
                        <a:t>7.752.000,00</a:t>
                      </a:r>
                    </a:p>
                  </a:txBody>
                  <a:tcPr marL="9525" marR="9525" marT="9525" marB="0" anchor="b"/>
                </a:tc>
                <a:extLst>
                  <a:ext uri="{0D108BD9-81ED-4DB2-BD59-A6C34878D82A}">
                    <a16:rowId xmlns:a16="http://schemas.microsoft.com/office/drawing/2014/main" val="871511690"/>
                  </a:ext>
                </a:extLst>
              </a:tr>
            </a:tbl>
          </a:graphicData>
        </a:graphic>
      </p:graphicFrame>
      <p:graphicFrame>
        <p:nvGraphicFramePr>
          <p:cNvPr id="6" name="Tabela 6">
            <a:extLst>
              <a:ext uri="{FF2B5EF4-FFF2-40B4-BE49-F238E27FC236}">
                <a16:creationId xmlns:a16="http://schemas.microsoft.com/office/drawing/2014/main" id="{7EBF0C3A-8376-4181-A419-62F39D24B5C4}"/>
              </a:ext>
            </a:extLst>
          </p:cNvPr>
          <p:cNvGraphicFramePr>
            <a:graphicFrameLocks noGrp="1"/>
          </p:cNvGraphicFramePr>
          <p:nvPr>
            <p:extLst>
              <p:ext uri="{D42A27DB-BD31-4B8C-83A1-F6EECF244321}">
                <p14:modId xmlns:p14="http://schemas.microsoft.com/office/powerpoint/2010/main" val="2447401342"/>
              </p:ext>
            </p:extLst>
          </p:nvPr>
        </p:nvGraphicFramePr>
        <p:xfrm>
          <a:off x="1115616" y="4069555"/>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064663975"/>
                    </a:ext>
                  </a:extLst>
                </a:gridCol>
                <a:gridCol w="3048000">
                  <a:extLst>
                    <a:ext uri="{9D8B030D-6E8A-4147-A177-3AD203B41FA5}">
                      <a16:colId xmlns:a16="http://schemas.microsoft.com/office/drawing/2014/main" val="1091671399"/>
                    </a:ext>
                  </a:extLst>
                </a:gridCol>
              </a:tblGrid>
              <a:tr h="370840">
                <a:tc>
                  <a:txBody>
                    <a:bodyPr/>
                    <a:lstStyle/>
                    <a:p>
                      <a:r>
                        <a:rPr lang="pt-BR" dirty="0"/>
                        <a:t>Natureza da Despesa</a:t>
                      </a:r>
                    </a:p>
                  </a:txBody>
                  <a:tcPr/>
                </a:tc>
                <a:tc>
                  <a:txBody>
                    <a:bodyPr/>
                    <a:lstStyle/>
                    <a:p>
                      <a:pPr algn="ctr"/>
                      <a:r>
                        <a:rPr lang="pt-BR" dirty="0"/>
                        <a:t>Valor R$</a:t>
                      </a:r>
                    </a:p>
                  </a:txBody>
                  <a:tcPr/>
                </a:tc>
                <a:extLst>
                  <a:ext uri="{0D108BD9-81ED-4DB2-BD59-A6C34878D82A}">
                    <a16:rowId xmlns:a16="http://schemas.microsoft.com/office/drawing/2014/main" val="3453838663"/>
                  </a:ext>
                </a:extLst>
              </a:tr>
              <a:tr h="370840">
                <a:tc>
                  <a:txBody>
                    <a:bodyPr/>
                    <a:lstStyle/>
                    <a:p>
                      <a:r>
                        <a:rPr lang="pt-BR" dirty="0"/>
                        <a:t>Custeio</a:t>
                      </a:r>
                    </a:p>
                  </a:txBody>
                  <a:tcPr/>
                </a:tc>
                <a:tc>
                  <a:txBody>
                    <a:bodyPr/>
                    <a:lstStyle/>
                    <a:p>
                      <a:pPr algn="ctr" fontAlgn="b"/>
                      <a:r>
                        <a:rPr lang="pt-BR" sz="1800" u="none" strike="noStrike" dirty="0">
                          <a:effectLst/>
                        </a:rPr>
                        <a:t> 2.650.000,00</a:t>
                      </a:r>
                      <a:endParaRPr lang="pt-B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01353111"/>
                  </a:ext>
                </a:extLst>
              </a:tr>
              <a:tr h="370840">
                <a:tc>
                  <a:txBody>
                    <a:bodyPr/>
                    <a:lstStyle/>
                    <a:p>
                      <a:r>
                        <a:rPr lang="pt-BR" dirty="0"/>
                        <a:t>Investimento</a:t>
                      </a:r>
                    </a:p>
                  </a:txBody>
                  <a:tcPr/>
                </a:tc>
                <a:tc>
                  <a:txBody>
                    <a:bodyPr/>
                    <a:lstStyle/>
                    <a:p>
                      <a:pPr algn="ctr" fontAlgn="b"/>
                      <a:r>
                        <a:rPr lang="pt-BR" sz="1800" u="none" strike="noStrike" dirty="0">
                          <a:effectLst/>
                        </a:rPr>
                        <a:t> 5.102.000,00</a:t>
                      </a:r>
                      <a:endParaRPr lang="pt-B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49645690"/>
                  </a:ext>
                </a:extLst>
              </a:tr>
              <a:tr h="370840">
                <a:tc>
                  <a:txBody>
                    <a:bodyPr/>
                    <a:lstStyle/>
                    <a:p>
                      <a:r>
                        <a:rPr lang="pt-BR" dirty="0"/>
                        <a:t>TOTAL</a:t>
                      </a:r>
                    </a:p>
                  </a:txBody>
                  <a:tcPr/>
                </a:tc>
                <a:tc>
                  <a:txBody>
                    <a:bodyPr/>
                    <a:lstStyle/>
                    <a:p>
                      <a:pPr algn="ctr"/>
                      <a:r>
                        <a:rPr lang="pt-BR" sz="1800" dirty="0"/>
                        <a:t>7.752.000,00</a:t>
                      </a:r>
                    </a:p>
                  </a:txBody>
                  <a:tcPr/>
                </a:tc>
                <a:extLst>
                  <a:ext uri="{0D108BD9-81ED-4DB2-BD59-A6C34878D82A}">
                    <a16:rowId xmlns:a16="http://schemas.microsoft.com/office/drawing/2014/main" val="1034787449"/>
                  </a:ext>
                </a:extLst>
              </a:tr>
            </a:tbl>
          </a:graphicData>
        </a:graphic>
      </p:graphicFrame>
    </p:spTree>
    <p:extLst>
      <p:ext uri="{BB962C8B-B14F-4D97-AF65-F5344CB8AC3E}">
        <p14:creationId xmlns:p14="http://schemas.microsoft.com/office/powerpoint/2010/main" val="350468885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endParaRPr lang="pt-BR" dirty="0"/>
          </a:p>
        </p:txBody>
      </p:sp>
      <p:pic>
        <p:nvPicPr>
          <p:cNvPr id="374" name="Imagem 6"/>
          <p:cNvPicPr/>
          <p:nvPr/>
        </p:nvPicPr>
        <p:blipFill>
          <a:blip r:embed="rId2" cstate="print"/>
          <a:srcRect l="12634" r="15820"/>
          <a:stretch/>
        </p:blipFill>
        <p:spPr>
          <a:xfrm>
            <a:off x="7885888" y="180360"/>
            <a:ext cx="718560" cy="718560"/>
          </a:xfrm>
          <a:prstGeom prst="rect">
            <a:avLst/>
          </a:prstGeom>
          <a:ln>
            <a:noFill/>
          </a:ln>
        </p:spPr>
      </p:pic>
      <p:sp>
        <p:nvSpPr>
          <p:cNvPr id="375" name="CustomShape 2"/>
          <p:cNvSpPr/>
          <p:nvPr/>
        </p:nvSpPr>
        <p:spPr>
          <a:xfrm>
            <a:off x="388980" y="350149"/>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 </a:t>
            </a:r>
            <a:endParaRPr lang="pt-BR" sz="3600" b="0" strike="noStrike" spc="-1" dirty="0">
              <a:solidFill>
                <a:srgbClr val="FF0000"/>
              </a:solidFill>
              <a:latin typeface="Arial"/>
            </a:endParaRPr>
          </a:p>
        </p:txBody>
      </p:sp>
      <p:sp>
        <p:nvSpPr>
          <p:cNvPr id="377" name="CustomShape 4"/>
          <p:cNvSpPr/>
          <p:nvPr/>
        </p:nvSpPr>
        <p:spPr>
          <a:xfrm>
            <a:off x="435464" y="6550200"/>
            <a:ext cx="2912400" cy="27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FFFFFF"/>
                </a:solidFill>
                <a:latin typeface="Calibri"/>
                <a:ea typeface="DejaVu Sans"/>
              </a:rPr>
              <a:t>Fonte: </a:t>
            </a:r>
            <a:r>
              <a:rPr lang="pt-BR" sz="1200" b="0" strike="noStrike" spc="-1" dirty="0" err="1">
                <a:solidFill>
                  <a:srgbClr val="FFFFFF"/>
                </a:solidFill>
                <a:latin typeface="Calibri"/>
                <a:ea typeface="DejaVu Sans"/>
              </a:rPr>
              <a:t>xxxx</a:t>
            </a:r>
            <a:endParaRPr lang="pt-BR" sz="1200" b="0" strike="noStrike" spc="-1" dirty="0">
              <a:latin typeface="Arial"/>
            </a:endParaRPr>
          </a:p>
        </p:txBody>
      </p:sp>
      <p:sp>
        <p:nvSpPr>
          <p:cNvPr id="378"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ED710BE0-21C8-4475-9DEE-C154D780224C}"/>
              </a:ext>
            </a:extLst>
          </p:cNvPr>
          <p:cNvSpPr txBox="1"/>
          <p:nvPr/>
        </p:nvSpPr>
        <p:spPr>
          <a:xfrm>
            <a:off x="619521" y="480729"/>
            <a:ext cx="5161991" cy="461665"/>
          </a:xfrm>
          <a:prstGeom prst="rect">
            <a:avLst/>
          </a:prstGeom>
          <a:noFill/>
        </p:spPr>
        <p:txBody>
          <a:bodyPr wrap="none" rtlCol="0">
            <a:spAutoFit/>
          </a:bodyPr>
          <a:lstStyle/>
          <a:p>
            <a:r>
              <a:rPr lang="pt-BR" sz="2400" b="1" dirty="0">
                <a:solidFill>
                  <a:srgbClr val="0070C0"/>
                </a:solidFill>
              </a:rPr>
              <a:t>Relações institucionais/ Parcerias</a:t>
            </a:r>
          </a:p>
        </p:txBody>
      </p:sp>
      <p:sp>
        <p:nvSpPr>
          <p:cNvPr id="4" name="CaixaDeTexto 3">
            <a:extLst>
              <a:ext uri="{FF2B5EF4-FFF2-40B4-BE49-F238E27FC236}">
                <a16:creationId xmlns:a16="http://schemas.microsoft.com/office/drawing/2014/main" id="{DDC51EC9-CCEF-4B6C-BEC0-CCA396234F62}"/>
              </a:ext>
            </a:extLst>
          </p:cNvPr>
          <p:cNvSpPr txBox="1"/>
          <p:nvPr/>
        </p:nvSpPr>
        <p:spPr>
          <a:xfrm>
            <a:off x="6156176" y="2270339"/>
            <a:ext cx="473206" cy="1477328"/>
          </a:xfrm>
          <a:prstGeom prst="rect">
            <a:avLst/>
          </a:prstGeom>
          <a:noFill/>
        </p:spPr>
        <p:txBody>
          <a:bodyPr wrap="none" rtlCol="0">
            <a:spAutoFit/>
          </a:bodyPr>
          <a:lstStyle/>
          <a:p>
            <a:pPr marL="285750" indent="-285750">
              <a:buFont typeface="Wingdings" panose="05000000000000000000" pitchFamily="2" charset="2"/>
              <a:buChar char="ü"/>
            </a:pPr>
            <a:endParaRPr lang="pt-BR" b="1" dirty="0"/>
          </a:p>
          <a:p>
            <a:pPr marL="285750" indent="-285750">
              <a:buFont typeface="Wingdings" panose="05000000000000000000" pitchFamily="2" charset="2"/>
              <a:buChar char="ü"/>
            </a:pPr>
            <a:endParaRPr lang="pt-BR" b="1" dirty="0"/>
          </a:p>
          <a:p>
            <a:pPr marL="285750" indent="-285750">
              <a:buFont typeface="Wingdings" panose="05000000000000000000" pitchFamily="2" charset="2"/>
              <a:buChar char="ü"/>
            </a:pPr>
            <a:endParaRPr lang="pt-BR" b="1" dirty="0"/>
          </a:p>
          <a:p>
            <a:pPr marL="285750" indent="-285750">
              <a:buFont typeface="Wingdings" panose="05000000000000000000" pitchFamily="2" charset="2"/>
              <a:buChar char="ü"/>
            </a:pPr>
            <a:endParaRPr lang="pt-BR" b="1" dirty="0"/>
          </a:p>
          <a:p>
            <a:pPr marL="285750" indent="-285750">
              <a:buFont typeface="Wingdings" panose="05000000000000000000" pitchFamily="2" charset="2"/>
              <a:buChar char="ü"/>
            </a:pPr>
            <a:endParaRPr lang="pt-BR" b="1" dirty="0"/>
          </a:p>
        </p:txBody>
      </p:sp>
      <p:pic>
        <p:nvPicPr>
          <p:cNvPr id="6" name="Imagem 5">
            <a:extLst>
              <a:ext uri="{FF2B5EF4-FFF2-40B4-BE49-F238E27FC236}">
                <a16:creationId xmlns:a16="http://schemas.microsoft.com/office/drawing/2014/main" id="{81C2CEF7-8C08-4939-A5CA-2E5E67AF9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20" y="5278780"/>
            <a:ext cx="1725124" cy="873480"/>
          </a:xfrm>
          <a:prstGeom prst="rect">
            <a:avLst/>
          </a:prstGeom>
        </p:spPr>
      </p:pic>
      <p:pic>
        <p:nvPicPr>
          <p:cNvPr id="8" name="Imagem 7">
            <a:extLst>
              <a:ext uri="{FF2B5EF4-FFF2-40B4-BE49-F238E27FC236}">
                <a16:creationId xmlns:a16="http://schemas.microsoft.com/office/drawing/2014/main" id="{01F32A15-7691-438E-BD3B-D3253DD04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30" y="2616556"/>
            <a:ext cx="2357331" cy="814269"/>
          </a:xfrm>
          <a:prstGeom prst="rect">
            <a:avLst/>
          </a:prstGeom>
        </p:spPr>
      </p:pic>
      <p:pic>
        <p:nvPicPr>
          <p:cNvPr id="11" name="Imagem 10">
            <a:extLst>
              <a:ext uri="{FF2B5EF4-FFF2-40B4-BE49-F238E27FC236}">
                <a16:creationId xmlns:a16="http://schemas.microsoft.com/office/drawing/2014/main" id="{3772D6D9-72DB-4E17-B847-85CC026D9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085" y="993731"/>
            <a:ext cx="2083965" cy="1019260"/>
          </a:xfrm>
          <a:prstGeom prst="rect">
            <a:avLst/>
          </a:prstGeom>
        </p:spPr>
      </p:pic>
      <p:pic>
        <p:nvPicPr>
          <p:cNvPr id="13" name="Imagem 12">
            <a:extLst>
              <a:ext uri="{FF2B5EF4-FFF2-40B4-BE49-F238E27FC236}">
                <a16:creationId xmlns:a16="http://schemas.microsoft.com/office/drawing/2014/main" id="{E357DF23-2E5E-4081-B7BD-A26FC565CE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8370" y="1067578"/>
            <a:ext cx="1558560" cy="1425917"/>
          </a:xfrm>
          <a:prstGeom prst="rect">
            <a:avLst/>
          </a:prstGeom>
        </p:spPr>
      </p:pic>
      <p:pic>
        <p:nvPicPr>
          <p:cNvPr id="15" name="Imagem 14">
            <a:extLst>
              <a:ext uri="{FF2B5EF4-FFF2-40B4-BE49-F238E27FC236}">
                <a16:creationId xmlns:a16="http://schemas.microsoft.com/office/drawing/2014/main" id="{6A7CD8D6-8989-4BD3-BE74-3D093C3813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994" y="3802354"/>
            <a:ext cx="1724893" cy="1143679"/>
          </a:xfrm>
          <a:prstGeom prst="rect">
            <a:avLst/>
          </a:prstGeom>
        </p:spPr>
      </p:pic>
      <p:pic>
        <p:nvPicPr>
          <p:cNvPr id="17" name="Imagem 16">
            <a:extLst>
              <a:ext uri="{FF2B5EF4-FFF2-40B4-BE49-F238E27FC236}">
                <a16:creationId xmlns:a16="http://schemas.microsoft.com/office/drawing/2014/main" id="{076CBAB1-46CA-4BAC-9B82-7520839614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8907" y="1106160"/>
            <a:ext cx="1659648" cy="1659648"/>
          </a:xfrm>
          <a:prstGeom prst="rect">
            <a:avLst/>
          </a:prstGeom>
        </p:spPr>
      </p:pic>
      <p:pic>
        <p:nvPicPr>
          <p:cNvPr id="16" name="Google Shape;98;p14">
            <a:extLst>
              <a:ext uri="{FF2B5EF4-FFF2-40B4-BE49-F238E27FC236}">
                <a16:creationId xmlns:a16="http://schemas.microsoft.com/office/drawing/2014/main" id="{B904C705-1B55-4D3B-A351-B19683AEED5E}"/>
              </a:ext>
            </a:extLst>
          </p:cNvPr>
          <p:cNvPicPr preferRelativeResize="0"/>
          <p:nvPr/>
        </p:nvPicPr>
        <p:blipFill rotWithShape="1">
          <a:blip r:embed="rId9">
            <a:alphaModFix/>
          </a:blip>
          <a:srcRect l="11207" t="8620" r="7757" b="12930"/>
          <a:stretch/>
        </p:blipFill>
        <p:spPr>
          <a:xfrm>
            <a:off x="4703314" y="2849389"/>
            <a:ext cx="1619039" cy="1355284"/>
          </a:xfrm>
          <a:prstGeom prst="rect">
            <a:avLst/>
          </a:prstGeom>
          <a:noFill/>
          <a:ln>
            <a:noFill/>
          </a:ln>
        </p:spPr>
      </p:pic>
      <p:pic>
        <p:nvPicPr>
          <p:cNvPr id="18" name="Google Shape;96;p14" descr="Programas de Saúde Pública e Epidemiologia | ENSP/Fiocruz | RETS - Rede  Internacional de Educação de Técnicos em Saúde">
            <a:extLst>
              <a:ext uri="{FF2B5EF4-FFF2-40B4-BE49-F238E27FC236}">
                <a16:creationId xmlns:a16="http://schemas.microsoft.com/office/drawing/2014/main" id="{CD07F528-A96E-4296-94A6-769D4C3DE167}"/>
              </a:ext>
            </a:extLst>
          </p:cNvPr>
          <p:cNvPicPr preferRelativeResize="0"/>
          <p:nvPr/>
        </p:nvPicPr>
        <p:blipFill rotWithShape="1">
          <a:blip r:embed="rId10">
            <a:alphaModFix/>
          </a:blip>
          <a:srcRect/>
          <a:stretch/>
        </p:blipFill>
        <p:spPr>
          <a:xfrm>
            <a:off x="2930955" y="2691468"/>
            <a:ext cx="1520591" cy="1238450"/>
          </a:xfrm>
          <a:prstGeom prst="rect">
            <a:avLst/>
          </a:prstGeom>
          <a:noFill/>
          <a:ln>
            <a:noFill/>
          </a:ln>
        </p:spPr>
      </p:pic>
      <p:pic>
        <p:nvPicPr>
          <p:cNvPr id="19" name="Google Shape;100;p14" descr="Texto">
            <a:extLst>
              <a:ext uri="{FF2B5EF4-FFF2-40B4-BE49-F238E27FC236}">
                <a16:creationId xmlns:a16="http://schemas.microsoft.com/office/drawing/2014/main" id="{D9C7B689-31BC-4375-896C-6F4459582FEA}"/>
              </a:ext>
            </a:extLst>
          </p:cNvPr>
          <p:cNvPicPr preferRelativeResize="0"/>
          <p:nvPr/>
        </p:nvPicPr>
        <p:blipFill rotWithShape="1">
          <a:blip r:embed="rId11">
            <a:alphaModFix/>
          </a:blip>
          <a:srcRect/>
          <a:stretch/>
        </p:blipFill>
        <p:spPr>
          <a:xfrm>
            <a:off x="435464" y="1225462"/>
            <a:ext cx="1184208" cy="1221902"/>
          </a:xfrm>
          <a:prstGeom prst="rect">
            <a:avLst/>
          </a:prstGeom>
          <a:noFill/>
          <a:ln>
            <a:noFill/>
          </a:ln>
        </p:spPr>
      </p:pic>
      <p:pic>
        <p:nvPicPr>
          <p:cNvPr id="20" name="Google Shape;95;p14" descr="Universidade Federal do Espírito Santo – Wikipédia, a enciclopédia livre">
            <a:extLst>
              <a:ext uri="{FF2B5EF4-FFF2-40B4-BE49-F238E27FC236}">
                <a16:creationId xmlns:a16="http://schemas.microsoft.com/office/drawing/2014/main" id="{25EAFC35-4C15-4F50-97AA-569CCD7B0601}"/>
              </a:ext>
            </a:extLst>
          </p:cNvPr>
          <p:cNvPicPr preferRelativeResize="0"/>
          <p:nvPr/>
        </p:nvPicPr>
        <p:blipFill rotWithShape="1">
          <a:blip r:embed="rId12">
            <a:alphaModFix/>
          </a:blip>
          <a:srcRect/>
          <a:stretch/>
        </p:blipFill>
        <p:spPr>
          <a:xfrm>
            <a:off x="6928370" y="2533594"/>
            <a:ext cx="957518" cy="1268760"/>
          </a:xfrm>
          <a:prstGeom prst="rect">
            <a:avLst/>
          </a:prstGeom>
          <a:noFill/>
          <a:ln>
            <a:noFill/>
          </a:ln>
        </p:spPr>
      </p:pic>
      <p:pic>
        <p:nvPicPr>
          <p:cNvPr id="5" name="Imagem 4">
            <a:extLst>
              <a:ext uri="{FF2B5EF4-FFF2-40B4-BE49-F238E27FC236}">
                <a16:creationId xmlns:a16="http://schemas.microsoft.com/office/drawing/2014/main" id="{957BF706-9DBF-49D1-B557-D9174F5DCB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5045" y="4666034"/>
            <a:ext cx="1414792" cy="1414792"/>
          </a:xfrm>
          <a:prstGeom prst="rect">
            <a:avLst/>
          </a:prstGeom>
        </p:spPr>
      </p:pic>
      <p:pic>
        <p:nvPicPr>
          <p:cNvPr id="9" name="Imagem 8">
            <a:extLst>
              <a:ext uri="{FF2B5EF4-FFF2-40B4-BE49-F238E27FC236}">
                <a16:creationId xmlns:a16="http://schemas.microsoft.com/office/drawing/2014/main" id="{B73D9F29-653B-4556-A2F4-2BE820EE59D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90421" y="4301391"/>
            <a:ext cx="2326192" cy="1735697"/>
          </a:xfrm>
          <a:prstGeom prst="rect">
            <a:avLst/>
          </a:prstGeom>
        </p:spPr>
      </p:pic>
      <p:pic>
        <p:nvPicPr>
          <p:cNvPr id="12" name="Imagem 11">
            <a:extLst>
              <a:ext uri="{FF2B5EF4-FFF2-40B4-BE49-F238E27FC236}">
                <a16:creationId xmlns:a16="http://schemas.microsoft.com/office/drawing/2014/main" id="{4DCE9A5C-6EE7-4624-9DB0-C35E78C18EF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16471" y="4520189"/>
            <a:ext cx="2536216" cy="1425917"/>
          </a:xfrm>
          <a:prstGeom prst="rect">
            <a:avLst/>
          </a:prstGeom>
        </p:spPr>
      </p:pic>
    </p:spTree>
    <p:extLst>
      <p:ext uri="{BB962C8B-B14F-4D97-AF65-F5344CB8AC3E}">
        <p14:creationId xmlns:p14="http://schemas.microsoft.com/office/powerpoint/2010/main" val="10199177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363" name="Imagem 6"/>
          <p:cNvPicPr/>
          <p:nvPr/>
        </p:nvPicPr>
        <p:blipFill>
          <a:blip r:embed="rId3" cstate="print"/>
          <a:stretch/>
        </p:blipFill>
        <p:spPr>
          <a:xfrm>
            <a:off x="0" y="0"/>
            <a:ext cx="9142560" cy="6856560"/>
          </a:xfrm>
          <a:prstGeom prst="rect">
            <a:avLst/>
          </a:prstGeom>
          <a:ln w="9360">
            <a:noFill/>
          </a:ln>
        </p:spPr>
      </p:pic>
      <p:sp>
        <p:nvSpPr>
          <p:cNvPr id="364" name="CustomShape 1"/>
          <p:cNvSpPr/>
          <p:nvPr/>
        </p:nvSpPr>
        <p:spPr>
          <a:xfrm>
            <a:off x="0" y="1989000"/>
            <a:ext cx="9142560" cy="1308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pt-BR" sz="1800" b="0" strike="noStrike" spc="-1">
              <a:latin typeface="Arial"/>
            </a:endParaRPr>
          </a:p>
          <a:p>
            <a:pPr algn="ctr">
              <a:lnSpc>
                <a:spcPct val="100000"/>
              </a:lnSpc>
            </a:pPr>
            <a:endParaRPr lang="pt-BR" sz="1800" b="0" strike="noStrike" spc="-1">
              <a:latin typeface="Arial"/>
            </a:endParaRPr>
          </a:p>
        </p:txBody>
      </p:sp>
      <p:sp>
        <p:nvSpPr>
          <p:cNvPr id="365" name="CustomShape 2"/>
          <p:cNvSpPr/>
          <p:nvPr/>
        </p:nvSpPr>
        <p:spPr>
          <a:xfrm>
            <a:off x="0" y="2565000"/>
            <a:ext cx="9142560" cy="224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ts val="8501"/>
              </a:lnSpc>
            </a:pPr>
            <a:endParaRPr lang="pt-BR" sz="6600" b="0" strike="noStrike" spc="-1" dirty="0">
              <a:latin typeface="Arial"/>
            </a:endParaRPr>
          </a:p>
        </p:txBody>
      </p:sp>
      <p:pic>
        <p:nvPicPr>
          <p:cNvPr id="366" name="Imagem 6"/>
          <p:cNvPicPr/>
          <p:nvPr/>
        </p:nvPicPr>
        <p:blipFill>
          <a:blip r:embed="rId4" cstate="print"/>
          <a:stretch/>
        </p:blipFill>
        <p:spPr>
          <a:xfrm>
            <a:off x="2692080" y="260640"/>
            <a:ext cx="3750480" cy="1711440"/>
          </a:xfrm>
          <a:prstGeom prst="rect">
            <a:avLst/>
          </a:prstGeom>
          <a:ln>
            <a:noFill/>
          </a:ln>
        </p:spPr>
      </p:pic>
      <p:sp>
        <p:nvSpPr>
          <p:cNvPr id="2" name="Rectangle 1">
            <a:extLst>
              <a:ext uri="{FF2B5EF4-FFF2-40B4-BE49-F238E27FC236}">
                <a16:creationId xmlns:a16="http://schemas.microsoft.com/office/drawing/2014/main" id="{88E4ABE1-32F8-4983-80A4-127BFA148BE3}"/>
              </a:ext>
            </a:extLst>
          </p:cNvPr>
          <p:cNvSpPr/>
          <p:nvPr/>
        </p:nvSpPr>
        <p:spPr>
          <a:xfrm>
            <a:off x="390856" y="2132856"/>
            <a:ext cx="8352928" cy="4154984"/>
          </a:xfrm>
          <a:prstGeom prst="rect">
            <a:avLst/>
          </a:prstGeom>
        </p:spPr>
        <p:txBody>
          <a:bodyPr wrap="square">
            <a:spAutoFit/>
          </a:bodyPr>
          <a:lstStyle/>
          <a:p>
            <a:pPr algn="ctr"/>
            <a:r>
              <a:rPr lang="pt-BR" sz="6600" b="1" dirty="0">
                <a:solidFill>
                  <a:schemeClr val="bg1"/>
                </a:solidFill>
                <a:latin typeface="Calibri" panose="020F0502020204030204" pitchFamily="34" charset="0"/>
                <a:cs typeface="Calibri" panose="020F0502020204030204" pitchFamily="34" charset="0"/>
              </a:rPr>
              <a:t>RELANÇAMENTO DA ATENÇÃO PRIMÁRIA À SAÚDE NO ESPÍRITO SANTO</a:t>
            </a:r>
          </a:p>
        </p:txBody>
      </p:sp>
    </p:spTree>
    <p:extLst>
      <p:ext uri="{BB962C8B-B14F-4D97-AF65-F5344CB8AC3E}">
        <p14:creationId xmlns:p14="http://schemas.microsoft.com/office/powerpoint/2010/main" val="3538618831"/>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362"/>
                                        </p:tgtEl>
                                        <p:attrNameLst>
                                          <p:attrName>style.visibility</p:attrName>
                                        </p:attrNameLst>
                                      </p:cBhvr>
                                      <p:to>
                                        <p:strVal val="visible"/>
                                      </p:to>
                                    </p:set>
                                    <p:anim calcmode="lin" valueType="num">
                                      <p:cBhvr additive="repl">
                                        <p:cTn id="7" dur="500" fill="hold"/>
                                        <p:tgtEl>
                                          <p:spTgt spid="362"/>
                                        </p:tgtEl>
                                        <p:attrNameLst>
                                          <p:attrName>ppt_x</p:attrName>
                                        </p:attrNameLst>
                                      </p:cBhvr>
                                      <p:tavLst>
                                        <p:tav tm="0">
                                          <p:val>
                                            <p:strVal val="0-#ppt_w/2"/>
                                          </p:val>
                                        </p:tav>
                                        <p:tav tm="100000">
                                          <p:val>
                                            <p:strVal val="#ppt_x"/>
                                          </p:val>
                                        </p:tav>
                                      </p:tavLst>
                                    </p:anim>
                                    <p:anim calcmode="lin" valueType="num">
                                      <p:cBhvr additive="repl">
                                        <p:cTn id="8" dur="500" fill="hold"/>
                                        <p:tgtEl>
                                          <p:spTgt spid="3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385" name="Imagem 6"/>
          <p:cNvPicPr/>
          <p:nvPr/>
        </p:nvPicPr>
        <p:blipFill>
          <a:blip r:embed="rId3" cstate="print"/>
          <a:stretch/>
        </p:blipFill>
        <p:spPr>
          <a:xfrm>
            <a:off x="0" y="0"/>
            <a:ext cx="9142560" cy="6858000"/>
          </a:xfrm>
          <a:prstGeom prst="rect">
            <a:avLst/>
          </a:prstGeom>
          <a:ln w="9360">
            <a:noFill/>
          </a:ln>
        </p:spPr>
      </p:pic>
      <p:sp>
        <p:nvSpPr>
          <p:cNvPr id="386" name="CustomShape 1"/>
          <p:cNvSpPr/>
          <p:nvPr/>
        </p:nvSpPr>
        <p:spPr>
          <a:xfrm>
            <a:off x="0" y="1989000"/>
            <a:ext cx="9142560" cy="1308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pt-BR" sz="1800" b="0" strike="noStrike" spc="-1" dirty="0">
              <a:latin typeface="Arial"/>
            </a:endParaRPr>
          </a:p>
          <a:p>
            <a:pPr algn="ctr">
              <a:lnSpc>
                <a:spcPct val="100000"/>
              </a:lnSpc>
            </a:pPr>
            <a:endParaRPr lang="pt-BR" sz="1800" b="0" strike="noStrike" spc="-1" dirty="0">
              <a:latin typeface="Arial"/>
            </a:endParaRPr>
          </a:p>
        </p:txBody>
      </p:sp>
      <p:sp>
        <p:nvSpPr>
          <p:cNvPr id="387" name="CustomShape 2"/>
          <p:cNvSpPr/>
          <p:nvPr/>
        </p:nvSpPr>
        <p:spPr>
          <a:xfrm>
            <a:off x="0" y="3069000"/>
            <a:ext cx="9142560" cy="109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85000"/>
              </a:lnSpc>
            </a:pPr>
            <a:r>
              <a:rPr lang="pt-BR" sz="6600" b="1" strike="noStrike" spc="-41" dirty="0">
                <a:solidFill>
                  <a:srgbClr val="FFFFFF"/>
                </a:solidFill>
                <a:latin typeface="Calibri"/>
                <a:ea typeface="DejaVu Sans"/>
              </a:rPr>
              <a:t>OBRIGADO!</a:t>
            </a:r>
          </a:p>
          <a:p>
            <a:pPr algn="ctr">
              <a:lnSpc>
                <a:spcPct val="85000"/>
              </a:lnSpc>
            </a:pPr>
            <a:endParaRPr lang="pt-BR" sz="6600" b="1" strike="noStrike" spc="-41" dirty="0">
              <a:solidFill>
                <a:srgbClr val="FFFFFF"/>
              </a:solidFill>
              <a:latin typeface="Calibri"/>
              <a:ea typeface="DejaVu Sans"/>
            </a:endParaRPr>
          </a:p>
          <a:p>
            <a:pPr algn="ctr">
              <a:lnSpc>
                <a:spcPct val="85000"/>
              </a:lnSpc>
            </a:pPr>
            <a:r>
              <a:rPr lang="pt-BR" sz="3200" b="1" spc="-41" dirty="0">
                <a:solidFill>
                  <a:srgbClr val="FFFFFF"/>
                </a:solidFill>
                <a:latin typeface="Calibri"/>
              </a:rPr>
              <a:t>Nésio Fernandes de Medeiros Junior</a:t>
            </a:r>
            <a:endParaRPr lang="pt-BR" sz="3200" b="0" strike="noStrike" spc="-1" dirty="0">
              <a:latin typeface="Arial"/>
            </a:endParaRPr>
          </a:p>
        </p:txBody>
      </p:sp>
      <p:pic>
        <p:nvPicPr>
          <p:cNvPr id="388" name="Imagem 8"/>
          <p:cNvPicPr/>
          <p:nvPr/>
        </p:nvPicPr>
        <p:blipFill>
          <a:blip r:embed="rId4" cstate="print"/>
          <a:stretch/>
        </p:blipFill>
        <p:spPr>
          <a:xfrm>
            <a:off x="2692080" y="260640"/>
            <a:ext cx="3750480" cy="1711440"/>
          </a:xfrm>
          <a:prstGeom prst="rect">
            <a:avLst/>
          </a:prstGeom>
          <a:ln>
            <a:noFill/>
          </a:ln>
        </p:spPr>
      </p:pic>
      <p:sp>
        <p:nvSpPr>
          <p:cNvPr id="7" name="CaixaDeTexto 6"/>
          <p:cNvSpPr txBox="1"/>
          <p:nvPr/>
        </p:nvSpPr>
        <p:spPr>
          <a:xfrm>
            <a:off x="0" y="5877272"/>
            <a:ext cx="9144000" cy="523220"/>
          </a:xfrm>
          <a:prstGeom prst="rect">
            <a:avLst/>
          </a:prstGeom>
          <a:noFill/>
        </p:spPr>
        <p:txBody>
          <a:bodyPr wrap="square" rtlCol="0">
            <a:spAutoFit/>
          </a:bodyPr>
          <a:lstStyle/>
          <a:p>
            <a:pPr algn="ctr"/>
            <a:r>
              <a:rPr lang="pt-BR" sz="2800" dirty="0">
                <a:solidFill>
                  <a:schemeClr val="bg1"/>
                </a:solidFill>
                <a:latin typeface="Calibri" pitchFamily="34" charset="0"/>
              </a:rPr>
              <a:t>05/11/2021</a:t>
            </a: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384"/>
                                        </p:tgtEl>
                                        <p:attrNameLst>
                                          <p:attrName>style.visibility</p:attrName>
                                        </p:attrNameLst>
                                      </p:cBhvr>
                                      <p:to>
                                        <p:strVal val="visible"/>
                                      </p:to>
                                    </p:set>
                                    <p:anim calcmode="lin" valueType="num">
                                      <p:cBhvr additive="repl">
                                        <p:cTn id="7" dur="500" fill="hold"/>
                                        <p:tgtEl>
                                          <p:spTgt spid="384"/>
                                        </p:tgtEl>
                                        <p:attrNameLst>
                                          <p:attrName>ppt_x</p:attrName>
                                        </p:attrNameLst>
                                      </p:cBhvr>
                                      <p:tavLst>
                                        <p:tav tm="0">
                                          <p:val>
                                            <p:strVal val="0-#ppt_w/2"/>
                                          </p:val>
                                        </p:tav>
                                        <p:tav tm="100000">
                                          <p:val>
                                            <p:strVal val="#ppt_x"/>
                                          </p:val>
                                        </p:tav>
                                      </p:tavLst>
                                    </p:anim>
                                    <p:anim calcmode="lin" valueType="num">
                                      <p:cBhvr additive="repl">
                                        <p:cTn id="8" dur="500" fill="hold"/>
                                        <p:tgtEl>
                                          <p:spTgt spid="3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0" y="6525344"/>
            <a:ext cx="9144000" cy="3326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descr="brasao_so_estrela.jpg"/>
          <p:cNvPicPr>
            <a:picLocks noChangeAspect="1"/>
          </p:cNvPicPr>
          <p:nvPr/>
        </p:nvPicPr>
        <p:blipFill>
          <a:blip r:embed="rId2" cstate="print"/>
          <a:srcRect l="12633" r="15830"/>
          <a:stretch>
            <a:fillRect/>
          </a:stretch>
        </p:blipFill>
        <p:spPr>
          <a:xfrm>
            <a:off x="7884368" y="180401"/>
            <a:ext cx="720080" cy="720080"/>
          </a:xfrm>
          <a:prstGeom prst="rect">
            <a:avLst/>
          </a:prstGeom>
        </p:spPr>
      </p:pic>
      <p:sp>
        <p:nvSpPr>
          <p:cNvPr id="17414" name="CaixaDeTexto 9"/>
          <p:cNvSpPr txBox="1">
            <a:spLocks noChangeArrowheads="1"/>
          </p:cNvSpPr>
          <p:nvPr/>
        </p:nvSpPr>
        <p:spPr bwMode="auto">
          <a:xfrm>
            <a:off x="395288" y="6550655"/>
            <a:ext cx="3564245" cy="276999"/>
          </a:xfrm>
          <a:prstGeom prst="rect">
            <a:avLst/>
          </a:prstGeom>
          <a:noFill/>
          <a:ln w="9525">
            <a:noFill/>
            <a:miter lim="800000"/>
            <a:headEnd/>
            <a:tailEnd/>
          </a:ln>
        </p:spPr>
        <p:txBody>
          <a:bodyPr wrap="none">
            <a:spAutoFit/>
          </a:bodyPr>
          <a:lstStyle/>
          <a:p>
            <a:r>
              <a:rPr lang="pt-BR" sz="1200" dirty="0">
                <a:solidFill>
                  <a:schemeClr val="bg1"/>
                </a:solidFill>
                <a:latin typeface="Calibri" panose="020F0502020204030204" pitchFamily="34" charset="0"/>
                <a:cs typeface="Calibri" panose="020F0502020204030204" pitchFamily="34" charset="0"/>
              </a:rPr>
              <a:t>Fonte: SIM/SINASC/TABNET SESA E TABNET DATASUS</a:t>
            </a:r>
          </a:p>
        </p:txBody>
      </p:sp>
      <p:sp>
        <p:nvSpPr>
          <p:cNvPr id="10" name="Título 4"/>
          <p:cNvSpPr txBox="1">
            <a:spLocks/>
          </p:cNvSpPr>
          <p:nvPr/>
        </p:nvSpPr>
        <p:spPr>
          <a:xfrm>
            <a:off x="415639" y="188640"/>
            <a:ext cx="8761412" cy="1213764"/>
          </a:xfrm>
          <a:prstGeom prst="rect">
            <a:avLst/>
          </a:prstGeom>
        </p:spPr>
        <p:txBody>
          <a:bodyPr>
            <a:normAutofit lnSpcReduction="10000"/>
          </a:bodyPr>
          <a:lstStyle/>
          <a:p>
            <a:pPr>
              <a:lnSpc>
                <a:spcPct val="85000"/>
              </a:lnSpc>
              <a:defRPr/>
            </a:pPr>
            <a:r>
              <a:rPr lang="pt-BR" sz="3600" b="1" spc="-50" dirty="0">
                <a:solidFill>
                  <a:srgbClr val="0070C0"/>
                </a:solidFill>
                <a:latin typeface="Calibri" panose="020F0502020204030204" pitchFamily="34" charset="0"/>
                <a:ea typeface="+mj-ea"/>
                <a:cs typeface="Calibri" panose="020F0502020204030204" pitchFamily="34" charset="0"/>
              </a:rPr>
              <a:t>Mortalidade Infantil </a:t>
            </a:r>
          </a:p>
          <a:p>
            <a:pPr>
              <a:lnSpc>
                <a:spcPct val="85000"/>
              </a:lnSpc>
              <a:defRPr/>
            </a:pPr>
            <a:r>
              <a:rPr lang="pt-BR" sz="2400" spc="-50" dirty="0">
                <a:solidFill>
                  <a:srgbClr val="0070C0"/>
                </a:solidFill>
                <a:latin typeface="Calibri" panose="020F0502020204030204" pitchFamily="34" charset="0"/>
                <a:cs typeface="Calibri" panose="020F0502020204030204" pitchFamily="34" charset="0"/>
              </a:rPr>
              <a:t>1.000 NV</a:t>
            </a:r>
            <a:endParaRPr lang="pt-BR" sz="2400" spc="-50" dirty="0">
              <a:solidFill>
                <a:srgbClr val="FF0000"/>
              </a:solidFill>
              <a:latin typeface="Calibri" panose="020F0502020204030204" pitchFamily="34" charset="0"/>
              <a:cs typeface="Calibri" panose="020F0502020204030204" pitchFamily="34" charset="0"/>
            </a:endParaRPr>
          </a:p>
          <a:p>
            <a:pPr>
              <a:lnSpc>
                <a:spcPct val="85000"/>
              </a:lnSpc>
              <a:defRPr/>
            </a:pPr>
            <a:r>
              <a:rPr lang="pt-BR" sz="2800" spc="-50" dirty="0">
                <a:solidFill>
                  <a:srgbClr val="0070C0"/>
                </a:solidFill>
                <a:latin typeface="Calibri" panose="020F0502020204030204" pitchFamily="34" charset="0"/>
                <a:cs typeface="Calibri" panose="020F0502020204030204" pitchFamily="34" charset="0"/>
              </a:rPr>
              <a:t> </a:t>
            </a:r>
            <a:endParaRPr lang="pt-BR" sz="2800" spc="-50" dirty="0">
              <a:solidFill>
                <a:srgbClr val="FF0000"/>
              </a:solidFill>
              <a:latin typeface="Calibri" panose="020F0502020204030204" pitchFamily="34" charset="0"/>
              <a:cs typeface="Calibri" panose="020F0502020204030204" pitchFamily="34" charset="0"/>
            </a:endParaRPr>
          </a:p>
        </p:txBody>
      </p:sp>
      <p:sp>
        <p:nvSpPr>
          <p:cNvPr id="12" name="Retângulo 11"/>
          <p:cNvSpPr/>
          <p:nvPr/>
        </p:nvSpPr>
        <p:spPr>
          <a:xfrm>
            <a:off x="3293415" y="4581525"/>
            <a:ext cx="647700" cy="431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solidFill>
                <a:schemeClr val="tx1"/>
              </a:solidFill>
            </a:endParaRPr>
          </a:p>
        </p:txBody>
      </p:sp>
      <p:sp>
        <p:nvSpPr>
          <p:cNvPr id="14" name="Retângulo 13"/>
          <p:cNvSpPr/>
          <p:nvPr/>
        </p:nvSpPr>
        <p:spPr>
          <a:xfrm>
            <a:off x="5093640" y="4581525"/>
            <a:ext cx="647700" cy="431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6" name="Retângulo 15"/>
          <p:cNvSpPr/>
          <p:nvPr/>
        </p:nvSpPr>
        <p:spPr>
          <a:xfrm>
            <a:off x="6822428" y="4581525"/>
            <a:ext cx="647700" cy="431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5" name="Conector reto 14"/>
          <p:cNvCxnSpPr/>
          <p:nvPr/>
        </p:nvCxnSpPr>
        <p:spPr>
          <a:xfrm flipV="1">
            <a:off x="539552" y="980729"/>
            <a:ext cx="7992888" cy="823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4213184" y="6535265"/>
            <a:ext cx="4705263" cy="307777"/>
          </a:xfrm>
          <a:prstGeom prst="rect">
            <a:avLst/>
          </a:prstGeom>
          <a:noFill/>
        </p:spPr>
        <p:txBody>
          <a:bodyPr wrap="square" rtlCol="0">
            <a:spAutoFit/>
          </a:bodyPr>
          <a:lstStyle/>
          <a:p>
            <a:r>
              <a:rPr lang="pt-BR" sz="1400" dirty="0">
                <a:solidFill>
                  <a:schemeClr val="bg1"/>
                </a:solidFill>
                <a:latin typeface="Calibri" panose="020F0502020204030204" pitchFamily="34" charset="0"/>
                <a:cs typeface="Calibri" panose="020F0502020204030204" pitchFamily="34" charset="0"/>
              </a:rPr>
              <a:t>*Dados preliminares sujeitos a alterações. Até out/2021</a:t>
            </a:r>
          </a:p>
        </p:txBody>
      </p:sp>
      <p:graphicFrame>
        <p:nvGraphicFramePr>
          <p:cNvPr id="21" name="Gráfico 20">
            <a:extLst>
              <a:ext uri="{FF2B5EF4-FFF2-40B4-BE49-F238E27FC236}">
                <a16:creationId xmlns:a16="http://schemas.microsoft.com/office/drawing/2014/main" id="{C269CF62-CDEC-439E-8D2A-2CC2C79588F2}"/>
              </a:ext>
            </a:extLst>
          </p:cNvPr>
          <p:cNvGraphicFramePr>
            <a:graphicFrameLocks/>
          </p:cNvGraphicFramePr>
          <p:nvPr/>
        </p:nvGraphicFramePr>
        <p:xfrm>
          <a:off x="937279" y="1132983"/>
          <a:ext cx="8188809" cy="4978925"/>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Conector reto 3">
            <a:extLst>
              <a:ext uri="{FF2B5EF4-FFF2-40B4-BE49-F238E27FC236}">
                <a16:creationId xmlns:a16="http://schemas.microsoft.com/office/drawing/2014/main" id="{2E0D05C0-208F-49CC-A5B4-C913F344A239}"/>
              </a:ext>
            </a:extLst>
          </p:cNvPr>
          <p:cNvCxnSpPr>
            <a:cxnSpLocks/>
          </p:cNvCxnSpPr>
          <p:nvPr/>
        </p:nvCxnSpPr>
        <p:spPr>
          <a:xfrm>
            <a:off x="7986309" y="1284755"/>
            <a:ext cx="0" cy="4131307"/>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8" name="Agrupar 17">
            <a:extLst>
              <a:ext uri="{FF2B5EF4-FFF2-40B4-BE49-F238E27FC236}">
                <a16:creationId xmlns:a16="http://schemas.microsoft.com/office/drawing/2014/main" id="{D3EA001A-C5CB-4F8E-B3B2-DC53242CE24D}"/>
              </a:ext>
            </a:extLst>
          </p:cNvPr>
          <p:cNvGrpSpPr/>
          <p:nvPr/>
        </p:nvGrpSpPr>
        <p:grpSpPr>
          <a:xfrm>
            <a:off x="7884368" y="1256638"/>
            <a:ext cx="1259303" cy="4593250"/>
            <a:chOff x="7884368" y="1256638"/>
            <a:chExt cx="1259303" cy="4593250"/>
          </a:xfrm>
        </p:grpSpPr>
        <p:sp>
          <p:nvSpPr>
            <p:cNvPr id="2" name="Retângulo 1">
              <a:extLst>
                <a:ext uri="{FF2B5EF4-FFF2-40B4-BE49-F238E27FC236}">
                  <a16:creationId xmlns:a16="http://schemas.microsoft.com/office/drawing/2014/main" id="{335B0014-32A3-495E-8C1A-557AD981A8EF}"/>
                </a:ext>
              </a:extLst>
            </p:cNvPr>
            <p:cNvSpPr/>
            <p:nvPr/>
          </p:nvSpPr>
          <p:spPr>
            <a:xfrm>
              <a:off x="8003892" y="1256638"/>
              <a:ext cx="1139779" cy="4223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7" name="Retângulo 16">
              <a:extLst>
                <a:ext uri="{FF2B5EF4-FFF2-40B4-BE49-F238E27FC236}">
                  <a16:creationId xmlns:a16="http://schemas.microsoft.com/office/drawing/2014/main" id="{00592233-F68C-4DD6-9EDA-B72BAB59F00A}"/>
                </a:ext>
              </a:extLst>
            </p:cNvPr>
            <p:cNvSpPr/>
            <p:nvPr/>
          </p:nvSpPr>
          <p:spPr>
            <a:xfrm>
              <a:off x="8189984" y="5517232"/>
              <a:ext cx="728464" cy="332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22" name="Retângulo 21">
              <a:extLst>
                <a:ext uri="{FF2B5EF4-FFF2-40B4-BE49-F238E27FC236}">
                  <a16:creationId xmlns:a16="http://schemas.microsoft.com/office/drawing/2014/main" id="{98BB07B6-B267-41E4-9831-7FD43F4CDC8C}"/>
                </a:ext>
              </a:extLst>
            </p:cNvPr>
            <p:cNvSpPr/>
            <p:nvPr/>
          </p:nvSpPr>
          <p:spPr>
            <a:xfrm>
              <a:off x="7884368" y="4744401"/>
              <a:ext cx="86145" cy="340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3" name="CaixaDeTexto 2">
            <a:extLst>
              <a:ext uri="{FF2B5EF4-FFF2-40B4-BE49-F238E27FC236}">
                <a16:creationId xmlns:a16="http://schemas.microsoft.com/office/drawing/2014/main" id="{E4FC5579-2B5D-4A75-B8E2-2EDA2A5F3089}"/>
              </a:ext>
            </a:extLst>
          </p:cNvPr>
          <p:cNvSpPr txBox="1"/>
          <p:nvPr/>
        </p:nvSpPr>
        <p:spPr>
          <a:xfrm>
            <a:off x="6021304" y="1342905"/>
            <a:ext cx="1973797" cy="369332"/>
          </a:xfrm>
          <a:prstGeom prst="rect">
            <a:avLst/>
          </a:prstGeom>
          <a:noFill/>
        </p:spPr>
        <p:txBody>
          <a:bodyPr wrap="square" rtlCol="0">
            <a:spAutoFit/>
          </a:bodyPr>
          <a:lstStyle/>
          <a:p>
            <a:r>
              <a:rPr lang="pt-BR" b="1" dirty="0">
                <a:solidFill>
                  <a:srgbClr val="FF0000"/>
                </a:solidFill>
              </a:rPr>
              <a:t>10,84 em 2021*</a:t>
            </a:r>
          </a:p>
        </p:txBody>
      </p:sp>
    </p:spTree>
    <p:extLst>
      <p:ext uri="{BB962C8B-B14F-4D97-AF65-F5344CB8AC3E}">
        <p14:creationId xmlns:p14="http://schemas.microsoft.com/office/powerpoint/2010/main" val="4002706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124" name="Imagem 6"/>
          <p:cNvPicPr/>
          <p:nvPr/>
        </p:nvPicPr>
        <p:blipFill>
          <a:blip r:embed="rId3" cstate="print"/>
          <a:stretch/>
        </p:blipFill>
        <p:spPr>
          <a:xfrm>
            <a:off x="0" y="0"/>
            <a:ext cx="9142560" cy="6856560"/>
          </a:xfrm>
          <a:prstGeom prst="rect">
            <a:avLst/>
          </a:prstGeom>
          <a:ln w="9360">
            <a:noFill/>
          </a:ln>
        </p:spPr>
      </p:pic>
      <p:sp>
        <p:nvSpPr>
          <p:cNvPr id="125" name="CustomShape 1"/>
          <p:cNvSpPr/>
          <p:nvPr/>
        </p:nvSpPr>
        <p:spPr>
          <a:xfrm>
            <a:off x="0" y="2933640"/>
            <a:ext cx="9142560" cy="3531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6600" b="1" strike="noStrike" spc="-1" dirty="0">
                <a:solidFill>
                  <a:srgbClr val="FFFFFF"/>
                </a:solidFill>
                <a:latin typeface="Calibri"/>
                <a:ea typeface="DejaVu Sans"/>
              </a:rPr>
              <a:t>Financiamento</a:t>
            </a: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126"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1645964457"/>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repl">
                                        <p:cTn id="7" dur="500" fill="hold"/>
                                        <p:tgtEl>
                                          <p:spTgt spid="123"/>
                                        </p:tgtEl>
                                        <p:attrNameLst>
                                          <p:attrName>ppt_x</p:attrName>
                                        </p:attrNameLst>
                                      </p:cBhvr>
                                      <p:tavLst>
                                        <p:tav tm="0">
                                          <p:val>
                                            <p:strVal val="0-#ppt_w/2"/>
                                          </p:val>
                                        </p:tav>
                                        <p:tav tm="100000">
                                          <p:val>
                                            <p:strVal val="#ppt_x"/>
                                          </p:val>
                                        </p:tav>
                                      </p:tavLst>
                                    </p:anim>
                                    <p:anim calcmode="lin" valueType="num">
                                      <p:cBhvr additive="repl">
                                        <p:cTn id="8" dur="500" fill="hold"/>
                                        <p:tgtEl>
                                          <p:spTgt spid="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525344"/>
            <a:ext cx="9144000" cy="3326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362" name="Título 1"/>
          <p:cNvSpPr>
            <a:spLocks noGrp="1"/>
          </p:cNvSpPr>
          <p:nvPr>
            <p:ph type="ctrTitle"/>
          </p:nvPr>
        </p:nvSpPr>
        <p:spPr/>
        <p:txBody>
          <a:bodyPr/>
          <a:lstStyle/>
          <a:p>
            <a:pPr eaLnBrk="1" hangingPunct="1"/>
            <a:r>
              <a:rPr lang="pt-BR" dirty="0"/>
              <a:t> </a:t>
            </a:r>
          </a:p>
        </p:txBody>
      </p:sp>
      <p:graphicFrame>
        <p:nvGraphicFramePr>
          <p:cNvPr id="10" name="Tabela 9"/>
          <p:cNvGraphicFramePr>
            <a:graphicFrameLocks noGrp="1"/>
          </p:cNvGraphicFramePr>
          <p:nvPr/>
        </p:nvGraphicFramePr>
        <p:xfrm>
          <a:off x="466081" y="1169822"/>
          <a:ext cx="7992119" cy="4059378"/>
        </p:xfrm>
        <a:graphic>
          <a:graphicData uri="http://schemas.openxmlformats.org/drawingml/2006/table">
            <a:tbl>
              <a:tblPr firstRow="1" bandRow="1">
                <a:tableStyleId>{5C22544A-7EE6-4342-B048-85BDC9FD1C3A}</a:tableStyleId>
              </a:tblPr>
              <a:tblGrid>
                <a:gridCol w="3815653">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2088234">
                  <a:extLst>
                    <a:ext uri="{9D8B030D-6E8A-4147-A177-3AD203B41FA5}">
                      <a16:colId xmlns:a16="http://schemas.microsoft.com/office/drawing/2014/main" val="20002"/>
                    </a:ext>
                  </a:extLst>
                </a:gridCol>
              </a:tblGrid>
              <a:tr h="1221864">
                <a:tc>
                  <a:txBody>
                    <a:bodyPr/>
                    <a:lstStyle/>
                    <a:p>
                      <a:pPr algn="ctr" fontAlgn="ctr"/>
                      <a:r>
                        <a:rPr lang="pt-BR" sz="2000" b="1" i="0" u="none" strike="noStrike" dirty="0">
                          <a:solidFill>
                            <a:schemeClr val="bg1"/>
                          </a:solidFill>
                          <a:latin typeface="Calibri" pitchFamily="34" charset="0"/>
                        </a:rPr>
                        <a:t>Menores</a:t>
                      </a:r>
                      <a:r>
                        <a:rPr lang="pt-BR" sz="2000" b="1" i="0" u="none" strike="noStrike" baseline="0" dirty="0">
                          <a:solidFill>
                            <a:schemeClr val="bg1"/>
                          </a:solidFill>
                          <a:latin typeface="Calibri" pitchFamily="34" charset="0"/>
                        </a:rPr>
                        <a:t> de 1 ano /</a:t>
                      </a:r>
                    </a:p>
                    <a:p>
                      <a:pPr algn="ctr" fontAlgn="ctr"/>
                      <a:r>
                        <a:rPr lang="pt-BR" sz="2000" b="1" i="0" u="none" strike="noStrike" dirty="0">
                          <a:solidFill>
                            <a:schemeClr val="bg1"/>
                          </a:solidFill>
                          <a:latin typeface="Calibri" pitchFamily="34" charset="0"/>
                        </a:rPr>
                        <a:t>Tipo de vacina</a:t>
                      </a:r>
                    </a:p>
                  </a:txBody>
                  <a:tcPr marL="9525" marR="9525" marT="9527" marB="0" anchor="ctr">
                    <a:solidFill>
                      <a:srgbClr val="0070C0"/>
                    </a:solidFill>
                  </a:tcPr>
                </a:tc>
                <a:tc>
                  <a:txBody>
                    <a:bodyPr/>
                    <a:lstStyle/>
                    <a:p>
                      <a:pPr algn="ctr">
                        <a:lnSpc>
                          <a:spcPct val="100000"/>
                        </a:lnSpc>
                      </a:pPr>
                      <a:r>
                        <a:rPr lang="pt-BR" sz="2000" b="1" strike="noStrike" spc="-1" dirty="0">
                          <a:solidFill>
                            <a:schemeClr val="bg1"/>
                          </a:solidFill>
                          <a:latin typeface="Calibri" pitchFamily="34" charset="0"/>
                          <a:cs typeface="Calibri" panose="020F0502020204030204" pitchFamily="34" charset="0"/>
                        </a:rPr>
                        <a:t>2º Quadrimestre</a:t>
                      </a:r>
                      <a:r>
                        <a:rPr lang="pt-BR" sz="2000" b="1" strike="noStrike" spc="-1" baseline="0" dirty="0">
                          <a:solidFill>
                            <a:schemeClr val="bg1"/>
                          </a:solidFill>
                          <a:latin typeface="Calibri" pitchFamily="34" charset="0"/>
                          <a:cs typeface="Calibri" panose="020F0502020204030204" pitchFamily="34" charset="0"/>
                        </a:rPr>
                        <a:t> </a:t>
                      </a:r>
                    </a:p>
                    <a:p>
                      <a:pPr algn="ctr">
                        <a:lnSpc>
                          <a:spcPct val="100000"/>
                        </a:lnSpc>
                      </a:pPr>
                      <a:r>
                        <a:rPr lang="pt-BR" sz="2000" b="1" strike="noStrike" spc="-1" dirty="0">
                          <a:solidFill>
                            <a:schemeClr val="bg1"/>
                          </a:solidFill>
                          <a:latin typeface="Calibri" pitchFamily="34" charset="0"/>
                          <a:cs typeface="Calibri" panose="020F0502020204030204" pitchFamily="34" charset="0"/>
                        </a:rPr>
                        <a:t>2020</a:t>
                      </a:r>
                    </a:p>
                  </a:txBody>
                  <a:tcPr anchor="ctr">
                    <a:solidFill>
                      <a:srgbClr val="0070C0"/>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pt-BR" sz="2000" b="1" strike="noStrike" spc="-1" dirty="0">
                          <a:solidFill>
                            <a:schemeClr val="bg1"/>
                          </a:solidFill>
                          <a:latin typeface="Calibri" pitchFamily="34" charset="0"/>
                          <a:cs typeface="Calibri" panose="020F0502020204030204" pitchFamily="34" charset="0"/>
                        </a:rPr>
                        <a:t>2º Quadrimestre</a:t>
                      </a:r>
                    </a:p>
                    <a:p>
                      <a:pPr algn="ctr">
                        <a:lnSpc>
                          <a:spcPct val="100000"/>
                        </a:lnSpc>
                      </a:pPr>
                      <a:r>
                        <a:rPr lang="pt-BR" sz="2000" b="1" strike="noStrike" spc="-1" dirty="0">
                          <a:solidFill>
                            <a:srgbClr val="FFFFFF"/>
                          </a:solidFill>
                          <a:latin typeface="Calibri" pitchFamily="34" charset="0"/>
                          <a:cs typeface="Calibri" panose="020F0502020204030204" pitchFamily="34" charset="0"/>
                        </a:rPr>
                        <a:t>2021*</a:t>
                      </a:r>
                      <a:endParaRPr lang="pt-BR" sz="2000" b="1" strike="noStrike" spc="-1" dirty="0">
                        <a:latin typeface="Calibri" pitchFamily="34" charset="0"/>
                        <a:cs typeface="Calibri" panose="020F0502020204030204" pitchFamily="34" charset="0"/>
                      </a:endParaRPr>
                    </a:p>
                  </a:txBody>
                  <a:tcPr anchor="ctr">
                    <a:solidFill>
                      <a:srgbClr val="0070C0"/>
                    </a:solidFill>
                  </a:tcPr>
                </a:tc>
                <a:extLst>
                  <a:ext uri="{0D108BD9-81ED-4DB2-BD59-A6C34878D82A}">
                    <a16:rowId xmlns:a16="http://schemas.microsoft.com/office/drawing/2014/main" val="10000"/>
                  </a:ext>
                </a:extLst>
              </a:tr>
              <a:tr h="650344">
                <a:tc>
                  <a:txBody>
                    <a:bodyPr/>
                    <a:lstStyle/>
                    <a:p>
                      <a:pPr algn="l" fontAlgn="b"/>
                      <a:r>
                        <a:rPr lang="pt-BR" sz="2800" b="0" i="0" u="none" strike="noStrike" dirty="0">
                          <a:solidFill>
                            <a:schemeClr val="tx1"/>
                          </a:solidFill>
                          <a:latin typeface="Calibri" pitchFamily="34" charset="0"/>
                        </a:rPr>
                        <a:t>  Pneumococo</a:t>
                      </a:r>
                    </a:p>
                  </a:txBody>
                  <a:tcPr marL="9525" marR="9525" marT="9527" marB="0" anchor="ctr">
                    <a:solidFill>
                      <a:schemeClr val="bg1">
                        <a:lumMod val="85000"/>
                      </a:schemeClr>
                    </a:solidFill>
                  </a:tcPr>
                </a:tc>
                <a:tc>
                  <a:txBody>
                    <a:bodyPr/>
                    <a:lstStyle/>
                    <a:p>
                      <a:pPr algn="ctr"/>
                      <a:r>
                        <a:rPr lang="pt-BR" sz="2800" b="1" strike="noStrike" dirty="0">
                          <a:solidFill>
                            <a:schemeClr val="tx1"/>
                          </a:solidFill>
                          <a:latin typeface="Calibri" pitchFamily="34" charset="0"/>
                        </a:rPr>
                        <a:t>82,96</a:t>
                      </a:r>
                    </a:p>
                  </a:txBody>
                  <a:tcPr marL="190495" marR="190495" marT="28577" marB="28577" anchor="ctr">
                    <a:solidFill>
                      <a:schemeClr val="bg1">
                        <a:lumMod val="85000"/>
                      </a:schemeClr>
                    </a:solidFill>
                  </a:tcPr>
                </a:tc>
                <a:tc>
                  <a:txBody>
                    <a:bodyPr/>
                    <a:lstStyle/>
                    <a:p>
                      <a:pPr algn="ctr"/>
                      <a:r>
                        <a:rPr lang="pt-BR" sz="2800" b="1" strike="noStrike">
                          <a:solidFill>
                            <a:schemeClr val="tx1"/>
                          </a:solidFill>
                          <a:latin typeface="Calibri" pitchFamily="34" charset="0"/>
                        </a:rPr>
                        <a:t>78,28</a:t>
                      </a:r>
                      <a:endParaRPr lang="pt-BR" sz="2800" b="1" strike="noStrike" dirty="0">
                        <a:solidFill>
                          <a:schemeClr val="tx1"/>
                        </a:solidFill>
                        <a:latin typeface="Calibri" pitchFamily="34" charset="0"/>
                      </a:endParaRPr>
                    </a:p>
                  </a:txBody>
                  <a:tcPr marL="190495" marR="190495" marT="28577" marB="28577" anchor="ctr">
                    <a:solidFill>
                      <a:schemeClr val="bg1">
                        <a:lumMod val="85000"/>
                      </a:schemeClr>
                    </a:solidFill>
                  </a:tcPr>
                </a:tc>
                <a:extLst>
                  <a:ext uri="{0D108BD9-81ED-4DB2-BD59-A6C34878D82A}">
                    <a16:rowId xmlns:a16="http://schemas.microsoft.com/office/drawing/2014/main" val="10001"/>
                  </a:ext>
                </a:extLst>
              </a:tr>
              <a:tr h="720080">
                <a:tc>
                  <a:txBody>
                    <a:bodyPr/>
                    <a:lstStyle/>
                    <a:p>
                      <a:pPr algn="l" fontAlgn="b"/>
                      <a:r>
                        <a:rPr lang="pt-BR" sz="2800" b="0" i="0" u="none" strike="noStrike" dirty="0">
                          <a:solidFill>
                            <a:schemeClr val="tx1"/>
                          </a:solidFill>
                          <a:latin typeface="Calibri" pitchFamily="34" charset="0"/>
                        </a:rPr>
                        <a:t>  Penta (DTP/</a:t>
                      </a:r>
                      <a:r>
                        <a:rPr lang="pt-BR" sz="2800" b="0" i="0" u="none" strike="noStrike" dirty="0" err="1">
                          <a:solidFill>
                            <a:schemeClr val="tx1"/>
                          </a:solidFill>
                          <a:latin typeface="Calibri" pitchFamily="34" charset="0"/>
                        </a:rPr>
                        <a:t>Hib</a:t>
                      </a:r>
                      <a:r>
                        <a:rPr lang="pt-BR" sz="2800" b="0" i="0" u="none" strike="noStrike" dirty="0">
                          <a:solidFill>
                            <a:schemeClr val="tx1"/>
                          </a:solidFill>
                          <a:latin typeface="Calibri" pitchFamily="34" charset="0"/>
                        </a:rPr>
                        <a:t>/HB)</a:t>
                      </a:r>
                    </a:p>
                  </a:txBody>
                  <a:tcPr marL="9525" marR="9525" marT="9527" marB="0" anchor="ctr">
                    <a:solidFill>
                      <a:schemeClr val="bg1"/>
                    </a:solidFill>
                  </a:tcPr>
                </a:tc>
                <a:tc>
                  <a:txBody>
                    <a:bodyPr/>
                    <a:lstStyle/>
                    <a:p>
                      <a:pPr algn="ctr"/>
                      <a:r>
                        <a:rPr lang="pt-BR" sz="2800" b="1" strike="noStrike" dirty="0">
                          <a:solidFill>
                            <a:schemeClr val="tx1"/>
                          </a:solidFill>
                          <a:latin typeface="Calibri" pitchFamily="34" charset="0"/>
                        </a:rPr>
                        <a:t>84,55</a:t>
                      </a:r>
                    </a:p>
                  </a:txBody>
                  <a:tcPr marL="190495" marR="190495" marT="28577" marB="28577" anchor="ctr">
                    <a:solidFill>
                      <a:schemeClr val="bg1"/>
                    </a:solidFill>
                  </a:tcPr>
                </a:tc>
                <a:tc>
                  <a:txBody>
                    <a:bodyPr/>
                    <a:lstStyle/>
                    <a:p>
                      <a:pPr algn="ctr"/>
                      <a:r>
                        <a:rPr lang="pt-BR" sz="2800" b="1" strike="noStrike" dirty="0">
                          <a:solidFill>
                            <a:schemeClr val="tx1"/>
                          </a:solidFill>
                          <a:latin typeface="Calibri" pitchFamily="34" charset="0"/>
                        </a:rPr>
                        <a:t>75,07</a:t>
                      </a:r>
                    </a:p>
                  </a:txBody>
                  <a:tcPr marL="190495" marR="190495" marT="28577" marB="28577" anchor="ctr">
                    <a:solidFill>
                      <a:schemeClr val="bg1"/>
                    </a:solidFill>
                  </a:tcPr>
                </a:tc>
                <a:extLst>
                  <a:ext uri="{0D108BD9-81ED-4DB2-BD59-A6C34878D82A}">
                    <a16:rowId xmlns:a16="http://schemas.microsoft.com/office/drawing/2014/main" val="10002"/>
                  </a:ext>
                </a:extLst>
              </a:tr>
              <a:tr h="792088">
                <a:tc>
                  <a:txBody>
                    <a:bodyPr/>
                    <a:lstStyle/>
                    <a:p>
                      <a:pPr algn="l" fontAlgn="b"/>
                      <a:r>
                        <a:rPr lang="pt-BR" sz="2800" b="0" i="0" u="none" strike="noStrike" dirty="0">
                          <a:solidFill>
                            <a:schemeClr val="tx1"/>
                          </a:solidFill>
                          <a:latin typeface="Calibri" pitchFamily="34" charset="0"/>
                        </a:rPr>
                        <a:t>  Poliomielite</a:t>
                      </a:r>
                    </a:p>
                  </a:txBody>
                  <a:tcPr marL="9525" marR="9525" marT="9527" marB="0" anchor="ctr">
                    <a:solidFill>
                      <a:schemeClr val="bg1">
                        <a:lumMod val="85000"/>
                      </a:schemeClr>
                    </a:solidFill>
                  </a:tcPr>
                </a:tc>
                <a:tc>
                  <a:txBody>
                    <a:bodyPr/>
                    <a:lstStyle/>
                    <a:p>
                      <a:pPr algn="ctr"/>
                      <a:r>
                        <a:rPr lang="pt-BR" sz="2800" b="1" strike="noStrike" dirty="0">
                          <a:solidFill>
                            <a:schemeClr val="tx1"/>
                          </a:solidFill>
                          <a:latin typeface="Calibri" pitchFamily="34" charset="0"/>
                        </a:rPr>
                        <a:t>77,22</a:t>
                      </a:r>
                    </a:p>
                  </a:txBody>
                  <a:tcPr marL="190495" marR="190495" marT="28577" marB="28577" anchor="ctr">
                    <a:solidFill>
                      <a:schemeClr val="bg1">
                        <a:lumMod val="85000"/>
                      </a:schemeClr>
                    </a:solidFill>
                  </a:tcPr>
                </a:tc>
                <a:tc>
                  <a:txBody>
                    <a:bodyPr/>
                    <a:lstStyle/>
                    <a:p>
                      <a:pPr algn="ctr"/>
                      <a:r>
                        <a:rPr lang="pt-BR" sz="2800" b="1" strike="noStrike" dirty="0">
                          <a:solidFill>
                            <a:schemeClr val="tx1"/>
                          </a:solidFill>
                          <a:latin typeface="Calibri" pitchFamily="34" charset="0"/>
                        </a:rPr>
                        <a:t>74,59</a:t>
                      </a:r>
                    </a:p>
                  </a:txBody>
                  <a:tcPr marL="190495" marR="190495" marT="28577" marB="28577" anchor="ctr">
                    <a:solidFill>
                      <a:schemeClr val="bg1">
                        <a:lumMod val="85000"/>
                      </a:schemeClr>
                    </a:solidFill>
                  </a:tcPr>
                </a:tc>
                <a:extLst>
                  <a:ext uri="{0D108BD9-81ED-4DB2-BD59-A6C34878D82A}">
                    <a16:rowId xmlns:a16="http://schemas.microsoft.com/office/drawing/2014/main" val="10003"/>
                  </a:ext>
                </a:extLst>
              </a:tr>
              <a:tr h="675002">
                <a:tc>
                  <a:txBody>
                    <a:bodyPr/>
                    <a:lstStyle/>
                    <a:p>
                      <a:pPr algn="l" fontAlgn="b"/>
                      <a:r>
                        <a:rPr lang="pt-BR" sz="2800" b="0" i="0" u="none" strike="noStrike" dirty="0">
                          <a:solidFill>
                            <a:schemeClr val="tx1"/>
                          </a:solidFill>
                          <a:latin typeface="Calibri" pitchFamily="34" charset="0"/>
                        </a:rPr>
                        <a:t> Tríplice Viral</a:t>
                      </a:r>
                    </a:p>
                  </a:txBody>
                  <a:tcPr marL="9525" marR="9525" marT="9527" marB="0" anchor="ctr">
                    <a:lnB w="12700" cap="flat" cmpd="sng" algn="ctr">
                      <a:solidFill>
                        <a:srgbClr val="0070C0"/>
                      </a:solidFill>
                      <a:prstDash val="solid"/>
                      <a:round/>
                      <a:headEnd type="none" w="med" len="med"/>
                      <a:tailEnd type="none" w="med" len="med"/>
                    </a:lnB>
                    <a:solidFill>
                      <a:schemeClr val="bg1"/>
                    </a:solidFill>
                  </a:tcPr>
                </a:tc>
                <a:tc>
                  <a:txBody>
                    <a:bodyPr/>
                    <a:lstStyle/>
                    <a:p>
                      <a:pPr algn="ctr"/>
                      <a:r>
                        <a:rPr lang="pt-BR" sz="2800" b="1" strike="noStrike" dirty="0">
                          <a:solidFill>
                            <a:schemeClr val="tx1"/>
                          </a:solidFill>
                          <a:latin typeface="Calibri" pitchFamily="34" charset="0"/>
                        </a:rPr>
                        <a:t>83,75</a:t>
                      </a:r>
                    </a:p>
                  </a:txBody>
                  <a:tcPr marL="190495" marR="190495" marT="28577" marB="28577" anchor="ctr">
                    <a:lnB w="12700" cap="flat" cmpd="sng" algn="ctr">
                      <a:solidFill>
                        <a:srgbClr val="0070C0"/>
                      </a:solidFill>
                      <a:prstDash val="solid"/>
                      <a:round/>
                      <a:headEnd type="none" w="med" len="med"/>
                      <a:tailEnd type="none" w="med" len="med"/>
                    </a:lnB>
                    <a:solidFill>
                      <a:schemeClr val="bg1"/>
                    </a:solidFill>
                  </a:tcPr>
                </a:tc>
                <a:tc>
                  <a:txBody>
                    <a:bodyPr/>
                    <a:lstStyle/>
                    <a:p>
                      <a:pPr algn="ctr"/>
                      <a:r>
                        <a:rPr lang="pt-BR" sz="2800" b="1" strike="noStrike" dirty="0">
                          <a:solidFill>
                            <a:schemeClr val="tx1"/>
                          </a:solidFill>
                          <a:latin typeface="Calibri" pitchFamily="34" charset="0"/>
                        </a:rPr>
                        <a:t>78,51</a:t>
                      </a:r>
                    </a:p>
                  </a:txBody>
                  <a:tcPr marL="190495" marR="190495" marT="28577" marB="28577" anchor="ctr">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5391" name="CaixaDeTexto 8"/>
          <p:cNvSpPr txBox="1">
            <a:spLocks noChangeArrowheads="1"/>
          </p:cNvSpPr>
          <p:nvPr/>
        </p:nvSpPr>
        <p:spPr bwMode="auto">
          <a:xfrm>
            <a:off x="395536" y="6527633"/>
            <a:ext cx="8424936" cy="276999"/>
          </a:xfrm>
          <a:prstGeom prst="rect">
            <a:avLst/>
          </a:prstGeom>
          <a:noFill/>
          <a:ln w="9525">
            <a:noFill/>
            <a:miter lim="800000"/>
            <a:headEnd/>
            <a:tailEnd/>
          </a:ln>
        </p:spPr>
        <p:txBody>
          <a:bodyPr wrap="square">
            <a:spAutoFit/>
          </a:bodyPr>
          <a:lstStyle/>
          <a:p>
            <a:r>
              <a:rPr lang="pt-BR" sz="1200" dirty="0">
                <a:solidFill>
                  <a:schemeClr val="bg1"/>
                </a:solidFill>
                <a:latin typeface="Calibri" pitchFamily="34" charset="0"/>
              </a:rPr>
              <a:t>Fonte:</a:t>
            </a:r>
            <a:r>
              <a:rPr lang="pt-BR" sz="1200" b="1" dirty="0">
                <a:solidFill>
                  <a:schemeClr val="bg1"/>
                </a:solidFill>
                <a:latin typeface="Calibri" pitchFamily="34" charset="0"/>
              </a:rPr>
              <a:t> </a:t>
            </a:r>
            <a:r>
              <a:rPr lang="pt-BR" sz="1200" dirty="0">
                <a:solidFill>
                  <a:schemeClr val="bg1"/>
                </a:solidFill>
                <a:latin typeface="Calibri" pitchFamily="34" charset="0"/>
              </a:rPr>
              <a:t>SESA/PNI  *Dados sujeitos a revisão</a:t>
            </a:r>
          </a:p>
        </p:txBody>
      </p:sp>
      <p:sp>
        <p:nvSpPr>
          <p:cNvPr id="11" name="Título 4"/>
          <p:cNvSpPr txBox="1">
            <a:spLocks/>
          </p:cNvSpPr>
          <p:nvPr/>
        </p:nvSpPr>
        <p:spPr>
          <a:xfrm>
            <a:off x="382588" y="260349"/>
            <a:ext cx="8761412" cy="936403"/>
          </a:xfrm>
          <a:prstGeom prst="rect">
            <a:avLst/>
          </a:prstGeom>
        </p:spPr>
        <p:txBody>
          <a:bodyPr>
            <a:normAutofit/>
          </a:bodyPr>
          <a:lstStyle/>
          <a:p>
            <a:pPr>
              <a:lnSpc>
                <a:spcPct val="85000"/>
              </a:lnSpc>
              <a:defRPr/>
            </a:pPr>
            <a:r>
              <a:rPr lang="pt-BR" sz="3600" b="1" spc="-50" dirty="0">
                <a:solidFill>
                  <a:srgbClr val="0070C0"/>
                </a:solidFill>
                <a:latin typeface="Calibri" pitchFamily="34" charset="0"/>
                <a:cs typeface="Arial" panose="020B0604020202020204" pitchFamily="34" charset="0"/>
              </a:rPr>
              <a:t>Cobertura Vacinal</a:t>
            </a:r>
            <a:r>
              <a:rPr lang="pt-BR" sz="3600" b="1" spc="-41" dirty="0">
                <a:solidFill>
                  <a:srgbClr val="FF0000"/>
                </a:solidFill>
                <a:latin typeface="Calibri"/>
                <a:ea typeface="DejaVu Sans"/>
              </a:rPr>
              <a:t> </a:t>
            </a:r>
            <a:endParaRPr lang="pt-BR" sz="3600" b="1" spc="-50" dirty="0">
              <a:solidFill>
                <a:srgbClr val="0070C0"/>
              </a:solidFill>
              <a:latin typeface="Calibri" pitchFamily="34" charset="0"/>
              <a:ea typeface="+mj-ea"/>
              <a:cs typeface="Arial" panose="020B0604020202020204" pitchFamily="34" charset="0"/>
            </a:endParaRPr>
          </a:p>
        </p:txBody>
      </p:sp>
      <p:cxnSp>
        <p:nvCxnSpPr>
          <p:cNvPr id="13" name="Conector reto 12"/>
          <p:cNvCxnSpPr/>
          <p:nvPr/>
        </p:nvCxnSpPr>
        <p:spPr>
          <a:xfrm flipV="1">
            <a:off x="539552" y="980729"/>
            <a:ext cx="7992888" cy="823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4" name="Imagem 5"/>
          <p:cNvPicPr/>
          <p:nvPr/>
        </p:nvPicPr>
        <p:blipFill>
          <a:blip r:embed="rId2" cstate="print"/>
          <a:srcRect l="12634" r="15820"/>
          <a:stretch/>
        </p:blipFill>
        <p:spPr>
          <a:xfrm>
            <a:off x="7884368" y="180360"/>
            <a:ext cx="718560" cy="718560"/>
          </a:xfrm>
          <a:prstGeom prst="rect">
            <a:avLst/>
          </a:prstGeom>
          <a:ln>
            <a:noFill/>
          </a:ln>
        </p:spPr>
      </p:pic>
      <p:sp>
        <p:nvSpPr>
          <p:cNvPr id="3" name="CaixaDeTexto 2">
            <a:extLst>
              <a:ext uri="{FF2B5EF4-FFF2-40B4-BE49-F238E27FC236}">
                <a16:creationId xmlns:a16="http://schemas.microsoft.com/office/drawing/2014/main" id="{5D48988A-EF39-4FCB-BEA2-388D4D1828E4}"/>
              </a:ext>
            </a:extLst>
          </p:cNvPr>
          <p:cNvSpPr txBox="1"/>
          <p:nvPr/>
        </p:nvSpPr>
        <p:spPr>
          <a:xfrm>
            <a:off x="827584" y="5858907"/>
            <a:ext cx="6917278" cy="369332"/>
          </a:xfrm>
          <a:prstGeom prst="rect">
            <a:avLst/>
          </a:prstGeom>
          <a:noFill/>
        </p:spPr>
        <p:txBody>
          <a:bodyPr wrap="none" rtlCol="0">
            <a:spAutoFit/>
          </a:bodyPr>
          <a:lstStyle/>
          <a:p>
            <a:r>
              <a:rPr lang="pt-BR" i="1" dirty="0"/>
              <a:t>Campanha de Multivacinação nos meses outubro/novembro 2021</a:t>
            </a:r>
          </a:p>
        </p:txBody>
      </p:sp>
    </p:spTree>
    <p:extLst>
      <p:ext uri="{BB962C8B-B14F-4D97-AF65-F5344CB8AC3E}">
        <p14:creationId xmlns:p14="http://schemas.microsoft.com/office/powerpoint/2010/main" val="3406972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124" name="Imagem 6"/>
          <p:cNvPicPr/>
          <p:nvPr/>
        </p:nvPicPr>
        <p:blipFill>
          <a:blip r:embed="rId3" cstate="print"/>
          <a:stretch/>
        </p:blipFill>
        <p:spPr>
          <a:xfrm>
            <a:off x="0" y="0"/>
            <a:ext cx="9142560" cy="6856560"/>
          </a:xfrm>
          <a:prstGeom prst="rect">
            <a:avLst/>
          </a:prstGeom>
          <a:ln w="9360">
            <a:noFill/>
          </a:ln>
        </p:spPr>
      </p:pic>
      <p:sp>
        <p:nvSpPr>
          <p:cNvPr id="125" name="CustomShape 1"/>
          <p:cNvSpPr/>
          <p:nvPr/>
        </p:nvSpPr>
        <p:spPr>
          <a:xfrm>
            <a:off x="0" y="2933640"/>
            <a:ext cx="9142560" cy="3531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6600" b="1" strike="noStrike" spc="-1" dirty="0">
                <a:solidFill>
                  <a:srgbClr val="FFFFFF"/>
                </a:solidFill>
                <a:latin typeface="Calibri"/>
                <a:ea typeface="DejaVu Sans"/>
              </a:rPr>
              <a:t>Auditorias</a:t>
            </a: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126"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2432971727"/>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repl">
                                        <p:cTn id="7" dur="500" fill="hold"/>
                                        <p:tgtEl>
                                          <p:spTgt spid="123"/>
                                        </p:tgtEl>
                                        <p:attrNameLst>
                                          <p:attrName>ppt_x</p:attrName>
                                        </p:attrNameLst>
                                      </p:cBhvr>
                                      <p:tavLst>
                                        <p:tav tm="0">
                                          <p:val>
                                            <p:strVal val="0-#ppt_w/2"/>
                                          </p:val>
                                        </p:tav>
                                        <p:tav tm="100000">
                                          <p:val>
                                            <p:strVal val="#ppt_x"/>
                                          </p:val>
                                        </p:tav>
                                      </p:tavLst>
                                    </p:anim>
                                    <p:anim calcmode="lin" valueType="num">
                                      <p:cBhvr additive="repl">
                                        <p:cTn id="8" dur="500" fill="hold"/>
                                        <p:tgtEl>
                                          <p:spTgt spid="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97" name="CustomShape 2"/>
          <p:cNvSpPr/>
          <p:nvPr/>
        </p:nvSpPr>
        <p:spPr>
          <a:xfrm>
            <a:off x="395536" y="6552239"/>
            <a:ext cx="338364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nchor="ctr"/>
          <a:lstStyle/>
          <a:p>
            <a:pPr>
              <a:lnSpc>
                <a:spcPct val="100000"/>
              </a:lnSpc>
            </a:pPr>
            <a:r>
              <a:rPr lang="pt-BR" sz="1200" strike="noStrike" spc="-1" dirty="0">
                <a:solidFill>
                  <a:schemeClr val="bg1"/>
                </a:solidFill>
                <a:latin typeface="Calibri"/>
                <a:ea typeface="DejaVu Sans"/>
              </a:rPr>
              <a:t>Fonte: </a:t>
            </a:r>
            <a:r>
              <a:rPr lang="pt-BR" sz="1200" b="0" strike="noStrike" spc="-1" dirty="0">
                <a:solidFill>
                  <a:schemeClr val="bg1"/>
                </a:solidFill>
                <a:latin typeface="Calibri"/>
                <a:ea typeface="DejaVu Sans"/>
              </a:rPr>
              <a:t>GAS – Gerência de Auditoria em Saúde/SESA</a:t>
            </a:r>
            <a:endParaRPr lang="pt-BR" sz="1200" b="0" strike="noStrike" spc="-1" dirty="0">
              <a:solidFill>
                <a:schemeClr val="bg1"/>
              </a:solidFill>
              <a:latin typeface="Arial"/>
            </a:endParaRPr>
          </a:p>
        </p:txBody>
      </p:sp>
      <p:sp>
        <p:nvSpPr>
          <p:cNvPr id="198" name="CustomShape 3"/>
          <p:cNvSpPr/>
          <p:nvPr/>
        </p:nvSpPr>
        <p:spPr>
          <a:xfrm>
            <a:off x="396720" y="115920"/>
            <a:ext cx="8567768"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ea typeface="DejaVu Sans"/>
              </a:rPr>
              <a:t>Auditorias Realizadas </a:t>
            </a:r>
            <a:endParaRPr lang="pt-BR" sz="1900" b="1" spc="-41" dirty="0">
              <a:solidFill>
                <a:srgbClr val="FF0000"/>
              </a:solidFill>
              <a:latin typeface="Calibri"/>
              <a:ea typeface="DejaVu Sans"/>
            </a:endParaRPr>
          </a:p>
        </p:txBody>
      </p:sp>
      <p:sp>
        <p:nvSpPr>
          <p:cNvPr id="199" name="Line 4"/>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graphicFrame>
        <p:nvGraphicFramePr>
          <p:cNvPr id="201" name="Table 5"/>
          <p:cNvGraphicFramePr/>
          <p:nvPr>
            <p:extLst>
              <p:ext uri="{D42A27DB-BD31-4B8C-83A1-F6EECF244321}">
                <p14:modId xmlns:p14="http://schemas.microsoft.com/office/powerpoint/2010/main" val="2309977385"/>
              </p:ext>
            </p:extLst>
          </p:nvPr>
        </p:nvGraphicFramePr>
        <p:xfrm>
          <a:off x="467280" y="1340768"/>
          <a:ext cx="7993152" cy="2952328"/>
        </p:xfrm>
        <a:graphic>
          <a:graphicData uri="http://schemas.openxmlformats.org/drawingml/2006/table">
            <a:tbl>
              <a:tblPr/>
              <a:tblGrid>
                <a:gridCol w="4160818">
                  <a:extLst>
                    <a:ext uri="{9D8B030D-6E8A-4147-A177-3AD203B41FA5}">
                      <a16:colId xmlns:a16="http://schemas.microsoft.com/office/drawing/2014/main" val="20000"/>
                    </a:ext>
                  </a:extLst>
                </a:gridCol>
                <a:gridCol w="3832334">
                  <a:extLst>
                    <a:ext uri="{9D8B030D-6E8A-4147-A177-3AD203B41FA5}">
                      <a16:colId xmlns:a16="http://schemas.microsoft.com/office/drawing/2014/main" val="20002"/>
                    </a:ext>
                  </a:extLst>
                </a:gridCol>
              </a:tblGrid>
              <a:tr h="522172">
                <a:tc>
                  <a:txBody>
                    <a:bodyPr/>
                    <a:lstStyle/>
                    <a:p>
                      <a:pPr algn="ctr">
                        <a:lnSpc>
                          <a:spcPct val="100000"/>
                        </a:lnSpc>
                      </a:pPr>
                      <a:r>
                        <a:rPr lang="pt-BR" sz="2000" b="1" strike="noStrike" spc="-1" dirty="0">
                          <a:solidFill>
                            <a:srgbClr val="FFFFFF"/>
                          </a:solidFill>
                          <a:latin typeface="Calibri"/>
                        </a:rPr>
                        <a:t>Status</a:t>
                      </a:r>
                      <a:endParaRPr lang="pt-BR" sz="2000" b="0" strike="noStrike" spc="-1" dirty="0">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0070C0"/>
                    </a:solidFill>
                  </a:tcPr>
                </a:tc>
                <a:tc>
                  <a:txBody>
                    <a:bodyPr/>
                    <a:lstStyle/>
                    <a:p>
                      <a:pPr algn="ctr">
                        <a:lnSpc>
                          <a:spcPct val="100000"/>
                        </a:lnSpc>
                      </a:pPr>
                      <a:r>
                        <a:rPr lang="pt-BR" sz="2000" b="1" strike="noStrike" spc="-1" dirty="0">
                          <a:solidFill>
                            <a:schemeClr val="bg1"/>
                          </a:solidFill>
                          <a:latin typeface="Calibri" pitchFamily="34" charset="0"/>
                          <a:cs typeface="Calibri" pitchFamily="34" charset="0"/>
                        </a:rPr>
                        <a:t>3º Quadrimestre 2020</a:t>
                      </a:r>
                    </a:p>
                  </a:txBody>
                  <a:tcPr anchor="ctr">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747012">
                <a:tc>
                  <a:txBody>
                    <a:bodyPr/>
                    <a:lstStyle/>
                    <a:p>
                      <a:pPr>
                        <a:lnSpc>
                          <a:spcPct val="100000"/>
                        </a:lnSpc>
                      </a:pPr>
                      <a:r>
                        <a:rPr lang="pt-BR" sz="2400" b="0" strike="noStrike" spc="-1" dirty="0">
                          <a:solidFill>
                            <a:srgbClr val="000000"/>
                          </a:solidFill>
                          <a:latin typeface="Calibri" pitchFamily="34" charset="0"/>
                        </a:rPr>
                        <a:t>Auditorias em Andamento</a:t>
                      </a:r>
                      <a:endParaRPr lang="pt-BR" sz="2400" b="0" strike="noStrike" spc="-1" dirty="0">
                        <a:latin typeface="Calibri" pitchFamily="34" charset="0"/>
                      </a:endParaRP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chemeClr val="bg1">
                        <a:lumMod val="85000"/>
                      </a:schemeClr>
                    </a:solidFill>
                  </a:tcPr>
                </a:tc>
                <a:tc>
                  <a:txBody>
                    <a:bodyPr/>
                    <a:lstStyle/>
                    <a:p>
                      <a:pPr algn="ctr">
                        <a:lnSpc>
                          <a:spcPct val="100000"/>
                        </a:lnSpc>
                      </a:pPr>
                      <a:r>
                        <a:rPr lang="pt-BR" sz="2800" b="1" strike="noStrike" spc="-1" dirty="0">
                          <a:latin typeface="Calibri" pitchFamily="34" charset="0"/>
                          <a:cs typeface="Calibri" pitchFamily="34" charset="0"/>
                        </a:rPr>
                        <a:t>36*</a:t>
                      </a:r>
                    </a:p>
                  </a:txBody>
                  <a:tcPr anchor="ctr">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839635">
                <a:tc>
                  <a:txBody>
                    <a:bodyPr/>
                    <a:lstStyle/>
                    <a:p>
                      <a:pPr>
                        <a:lnSpc>
                          <a:spcPct val="100000"/>
                        </a:lnSpc>
                      </a:pPr>
                      <a:r>
                        <a:rPr lang="pt-BR" sz="2400" b="0" strike="noStrike" spc="-1" dirty="0">
                          <a:solidFill>
                            <a:srgbClr val="000000"/>
                          </a:solidFill>
                          <a:latin typeface="Calibri" pitchFamily="34" charset="0"/>
                        </a:rPr>
                        <a:t>Auditorias</a:t>
                      </a:r>
                      <a:r>
                        <a:rPr lang="pt-BR" sz="2400" b="0" strike="noStrike" spc="-1" baseline="0" dirty="0">
                          <a:solidFill>
                            <a:srgbClr val="000000"/>
                          </a:solidFill>
                          <a:latin typeface="Calibri" pitchFamily="34" charset="0"/>
                        </a:rPr>
                        <a:t> </a:t>
                      </a:r>
                      <a:r>
                        <a:rPr lang="pt-BR" sz="2400" b="0" strike="noStrike" spc="-1" dirty="0">
                          <a:solidFill>
                            <a:srgbClr val="000000"/>
                          </a:solidFill>
                          <a:latin typeface="Calibri" pitchFamily="34" charset="0"/>
                        </a:rPr>
                        <a:t>Concluídas</a:t>
                      </a:r>
                      <a:endParaRPr lang="pt-BR" sz="2400" b="0" strike="noStrike" spc="-1" dirty="0">
                        <a:latin typeface="Calibri" pitchFamily="34" charset="0"/>
                      </a:endParaRPr>
                    </a:p>
                  </a:txBody>
                  <a:tcPr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chemeClr val="bg1"/>
                    </a:solidFill>
                  </a:tcPr>
                </a:tc>
                <a:tc>
                  <a:txBody>
                    <a:bodyPr/>
                    <a:lstStyle/>
                    <a:p>
                      <a:pPr algn="ctr">
                        <a:lnSpc>
                          <a:spcPct val="100000"/>
                        </a:lnSpc>
                      </a:pPr>
                      <a:r>
                        <a:rPr lang="pt-BR" sz="2800" b="1" strike="noStrike" spc="-1" dirty="0">
                          <a:solidFill>
                            <a:schemeClr val="tx1"/>
                          </a:solidFill>
                          <a:latin typeface="Calibri" pitchFamily="34" charset="0"/>
                          <a:cs typeface="Calibri" pitchFamily="34" charset="0"/>
                        </a:rPr>
                        <a:t>06</a:t>
                      </a: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43509">
                <a:tc>
                  <a:txBody>
                    <a:bodyPr/>
                    <a:lstStyle/>
                    <a:p>
                      <a:pPr>
                        <a:lnSpc>
                          <a:spcPct val="100000"/>
                        </a:lnSpc>
                      </a:pPr>
                      <a:r>
                        <a:rPr lang="pt-BR" sz="2400" b="0" strike="noStrike" spc="-1" dirty="0">
                          <a:latin typeface="Calibri" pitchFamily="34" charset="0"/>
                        </a:rPr>
                        <a:t>Notas Técnicas</a:t>
                      </a:r>
                    </a:p>
                  </a:txBody>
                  <a:tcPr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lnSpc>
                          <a:spcPct val="100000"/>
                        </a:lnSpc>
                      </a:pPr>
                      <a:r>
                        <a:rPr lang="pt-BR" sz="2800" b="1" strike="noStrike" spc="-1" dirty="0">
                          <a:latin typeface="Calibri" pitchFamily="34" charset="0"/>
                          <a:cs typeface="Calibri" pitchFamily="34" charset="0"/>
                        </a:rPr>
                        <a:t>07**</a:t>
                      </a:r>
                    </a:p>
                  </a:txBody>
                  <a:tcPr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3006840"/>
                  </a:ext>
                </a:extLst>
              </a:tr>
            </a:tbl>
          </a:graphicData>
        </a:graphic>
      </p:graphicFrame>
      <p:sp>
        <p:nvSpPr>
          <p:cNvPr id="2" name="CaixaDeTexto 1">
            <a:extLst>
              <a:ext uri="{FF2B5EF4-FFF2-40B4-BE49-F238E27FC236}">
                <a16:creationId xmlns:a16="http://schemas.microsoft.com/office/drawing/2014/main" id="{11DB145D-49DE-41A2-B193-65C082C418E8}"/>
              </a:ext>
            </a:extLst>
          </p:cNvPr>
          <p:cNvSpPr txBox="1"/>
          <p:nvPr/>
        </p:nvSpPr>
        <p:spPr>
          <a:xfrm>
            <a:off x="467544" y="4509120"/>
            <a:ext cx="8064896" cy="923330"/>
          </a:xfrm>
          <a:prstGeom prst="rect">
            <a:avLst/>
          </a:prstGeom>
          <a:noFill/>
        </p:spPr>
        <p:txBody>
          <a:bodyPr wrap="square" rtlCol="0">
            <a:spAutoFit/>
          </a:bodyPr>
          <a:lstStyle/>
          <a:p>
            <a:r>
              <a:rPr lang="pt-BR" dirty="0"/>
              <a:t>*</a:t>
            </a:r>
            <a:r>
              <a:rPr lang="pt-BR" sz="1200" i="1" dirty="0"/>
              <a:t>Desse total, 32 iniciadas em 2021</a:t>
            </a:r>
          </a:p>
          <a:p>
            <a:r>
              <a:rPr lang="pt-BR" sz="1200" i="1" dirty="0"/>
              <a:t>  </a:t>
            </a:r>
            <a:endParaRPr lang="pt-BR" sz="1200" i="1" dirty="0">
              <a:solidFill>
                <a:srgbClr val="FF0000"/>
              </a:solidFill>
            </a:endParaRPr>
          </a:p>
          <a:p>
            <a:r>
              <a:rPr lang="pt-BR" sz="1200" b="1" i="1" dirty="0"/>
              <a:t>** </a:t>
            </a:r>
            <a:r>
              <a:rPr lang="pt-BR" sz="1200" i="1" dirty="0"/>
              <a:t>Estudo estimativo de custo para o SRT – Residências Terapêuticas e para desmobilização de leitos COVID 19 </a:t>
            </a:r>
          </a:p>
          <a:p>
            <a:r>
              <a:rPr lang="pt-BR" sz="1200" i="1" dirty="0"/>
              <a:t>    Análise e avaliação de documentos – demandas internas SESA. PGE e MPE-ES.</a:t>
            </a:r>
          </a:p>
        </p:txBody>
      </p:sp>
      <p:pic>
        <p:nvPicPr>
          <p:cNvPr id="9" name="Imagem 6"/>
          <p:cNvPicPr/>
          <p:nvPr/>
        </p:nvPicPr>
        <p:blipFill>
          <a:blip r:embed="rId2" cstate="print"/>
          <a:srcRect l="12634" r="15820"/>
          <a:stretch/>
        </p:blipFill>
        <p:spPr>
          <a:xfrm>
            <a:off x="7813880" y="180360"/>
            <a:ext cx="718560" cy="718560"/>
          </a:xfrm>
          <a:prstGeom prst="rect">
            <a:avLst/>
          </a:prstGeom>
          <a:ln>
            <a:noFill/>
          </a:ln>
        </p:spPr>
      </p:pic>
    </p:spTree>
    <p:extLst>
      <p:ext uri="{BB962C8B-B14F-4D97-AF65-F5344CB8AC3E}">
        <p14:creationId xmlns:p14="http://schemas.microsoft.com/office/powerpoint/2010/main" val="294767044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203" name="CustomShape 2"/>
          <p:cNvSpPr/>
          <p:nvPr/>
        </p:nvSpPr>
        <p:spPr>
          <a:xfrm>
            <a:off x="407160" y="5204520"/>
            <a:ext cx="338364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1" strike="noStrike" spc="-1">
                <a:solidFill>
                  <a:srgbClr val="000000"/>
                </a:solidFill>
                <a:latin typeface="Calibri"/>
                <a:ea typeface="DejaVu Sans"/>
              </a:rPr>
              <a:t>Fonte: </a:t>
            </a:r>
            <a:r>
              <a:rPr lang="pt-BR" sz="1200" b="0" strike="noStrike" spc="-1">
                <a:solidFill>
                  <a:srgbClr val="000000"/>
                </a:solidFill>
                <a:latin typeface="Calibri"/>
                <a:ea typeface="DejaVu Sans"/>
              </a:rPr>
              <a:t>GAS – Gerência de Auditoria em Saúde/SESA</a:t>
            </a:r>
            <a:endParaRPr lang="pt-BR" sz="1200" b="0" strike="noStrike" spc="-1">
              <a:latin typeface="Arial"/>
            </a:endParaRPr>
          </a:p>
        </p:txBody>
      </p:sp>
      <p:sp>
        <p:nvSpPr>
          <p:cNvPr id="204" name="CustomShape 3"/>
          <p:cNvSpPr/>
          <p:nvPr/>
        </p:nvSpPr>
        <p:spPr>
          <a:xfrm>
            <a:off x="383864" y="-27384"/>
            <a:ext cx="8364600" cy="1076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Principais Auditorias Concluídas </a:t>
            </a:r>
          </a:p>
          <a:p>
            <a:pPr>
              <a:lnSpc>
                <a:spcPct val="85000"/>
              </a:lnSpc>
            </a:pPr>
            <a:r>
              <a:rPr lang="pt-BR" sz="2400" strike="noStrike" spc="-41" dirty="0">
                <a:solidFill>
                  <a:srgbClr val="0070C0"/>
                </a:solidFill>
                <a:latin typeface="Calibri"/>
                <a:ea typeface="DejaVu Sans"/>
              </a:rPr>
              <a:t>Resumo </a:t>
            </a:r>
          </a:p>
        </p:txBody>
      </p:sp>
      <p:graphicFrame>
        <p:nvGraphicFramePr>
          <p:cNvPr id="205" name="Table 4"/>
          <p:cNvGraphicFramePr/>
          <p:nvPr>
            <p:extLst>
              <p:ext uri="{D42A27DB-BD31-4B8C-83A1-F6EECF244321}">
                <p14:modId xmlns:p14="http://schemas.microsoft.com/office/powerpoint/2010/main" val="2165207319"/>
              </p:ext>
            </p:extLst>
          </p:nvPr>
        </p:nvGraphicFramePr>
        <p:xfrm>
          <a:off x="467280" y="1028303"/>
          <a:ext cx="8136904" cy="5455920"/>
        </p:xfrm>
        <a:graphic>
          <a:graphicData uri="http://schemas.openxmlformats.org/drawingml/2006/table">
            <a:tbl>
              <a:tblPr/>
              <a:tblGrid>
                <a:gridCol w="1224136">
                  <a:extLst>
                    <a:ext uri="{9D8B030D-6E8A-4147-A177-3AD203B41FA5}">
                      <a16:colId xmlns:a16="http://schemas.microsoft.com/office/drawing/2014/main" val="20000"/>
                    </a:ext>
                  </a:extLst>
                </a:gridCol>
                <a:gridCol w="6912768">
                  <a:extLst>
                    <a:ext uri="{9D8B030D-6E8A-4147-A177-3AD203B41FA5}">
                      <a16:colId xmlns:a16="http://schemas.microsoft.com/office/drawing/2014/main" val="20001"/>
                    </a:ext>
                  </a:extLst>
                </a:gridCol>
              </a:tblGrid>
              <a:tr h="546981">
                <a:tc>
                  <a:txBody>
                    <a:bodyPr/>
                    <a:lstStyle/>
                    <a:p>
                      <a:pPr algn="ctr">
                        <a:lnSpc>
                          <a:spcPct val="100000"/>
                        </a:lnSpc>
                      </a:pPr>
                      <a:r>
                        <a:rPr lang="pt-BR" sz="1600" b="1" strike="noStrike" spc="-1" dirty="0">
                          <a:solidFill>
                            <a:srgbClr val="FFFFFF"/>
                          </a:solidFill>
                          <a:latin typeface="Calibri"/>
                        </a:rPr>
                        <a:t>Serviço Auditado</a:t>
                      </a:r>
                      <a:endParaRPr lang="pt-BR" sz="1600" b="0" strike="noStrike" spc="-1" dirty="0">
                        <a:latin typeface="Arial"/>
                      </a:endParaRPr>
                    </a:p>
                  </a:txBody>
                  <a:tcPr anchor="ctr">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0070C0"/>
                    </a:solidFill>
                  </a:tcPr>
                </a:tc>
                <a:tc>
                  <a:txBody>
                    <a:bodyPr/>
                    <a:lstStyle/>
                    <a:p>
                      <a:pPr algn="ctr">
                        <a:lnSpc>
                          <a:spcPct val="100000"/>
                        </a:lnSpc>
                      </a:pPr>
                      <a:r>
                        <a:rPr lang="pt-BR" sz="1600" b="1" strike="noStrike" spc="-1" dirty="0">
                          <a:solidFill>
                            <a:srgbClr val="FFFFFF"/>
                          </a:solidFill>
                          <a:latin typeface="Calibri"/>
                        </a:rPr>
                        <a:t>Conclusões/Recomendações</a:t>
                      </a:r>
                      <a:endParaRPr lang="pt-BR" sz="1600" b="0" strike="noStrike" spc="-1" dirty="0">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0070C0"/>
                    </a:solidFill>
                  </a:tcPr>
                </a:tc>
                <a:extLst>
                  <a:ext uri="{0D108BD9-81ED-4DB2-BD59-A6C34878D82A}">
                    <a16:rowId xmlns:a16="http://schemas.microsoft.com/office/drawing/2014/main" val="10000"/>
                  </a:ext>
                </a:extLst>
              </a:tr>
              <a:tr h="1055903">
                <a:tc>
                  <a:txBody>
                    <a:bodyPr/>
                    <a:lstStyle/>
                    <a:p>
                      <a:pPr>
                        <a:lnSpc>
                          <a:spcPct val="100000"/>
                        </a:lnSpc>
                      </a:pPr>
                      <a:r>
                        <a:rPr lang="pt-BR" sz="1600" b="1" dirty="0">
                          <a:solidFill>
                            <a:schemeClr val="tx1"/>
                          </a:solidFill>
                          <a:effectLst/>
                          <a:latin typeface="Calibri" pitchFamily="34" charset="0"/>
                          <a:ea typeface="+mn-ea"/>
                          <a:cs typeface="+mn-cs"/>
                        </a:rPr>
                        <a:t>Campanha</a:t>
                      </a:r>
                    </a:p>
                    <a:p>
                      <a:pPr>
                        <a:lnSpc>
                          <a:spcPct val="100000"/>
                        </a:lnSpc>
                      </a:pPr>
                      <a:r>
                        <a:rPr lang="pt-BR" sz="1600" b="1" dirty="0">
                          <a:solidFill>
                            <a:schemeClr val="tx1"/>
                          </a:solidFill>
                          <a:effectLst/>
                          <a:latin typeface="Calibri" pitchFamily="34" charset="0"/>
                          <a:ea typeface="+mn-ea"/>
                          <a:cs typeface="+mn-cs"/>
                        </a:rPr>
                        <a:t> Imunização COVID 19 </a:t>
                      </a:r>
                    </a:p>
                    <a:p>
                      <a:pPr>
                        <a:lnSpc>
                          <a:spcPct val="100000"/>
                        </a:lnSpc>
                      </a:pPr>
                      <a:r>
                        <a:rPr lang="pt-BR" sz="1200" b="1" strike="noStrike" spc="-1" dirty="0">
                          <a:solidFill>
                            <a:schemeClr val="tx1"/>
                          </a:solidFill>
                          <a:effectLst/>
                          <a:latin typeface="Calibri" pitchFamily="34" charset="0"/>
                          <a:ea typeface="+mn-ea"/>
                          <a:cs typeface="+mn-cs"/>
                        </a:rPr>
                        <a:t>(em parceria com a SECONT)</a:t>
                      </a:r>
                      <a:endParaRPr lang="pt-BR" sz="1200" b="0" strike="noStrike" spc="-1" dirty="0">
                        <a:latin typeface="Calibri" pitchFamily="34" charset="0"/>
                      </a:endParaRP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r>
                        <a:rPr lang="pt-BR" sz="1400" b="1" dirty="0">
                          <a:solidFill>
                            <a:schemeClr val="tx1"/>
                          </a:solidFill>
                          <a:effectLst/>
                          <a:latin typeface="Calibri" pitchFamily="34" charset="0"/>
                          <a:ea typeface="+mn-ea"/>
                          <a:cs typeface="+mn-cs"/>
                        </a:rPr>
                        <a:t>Conclusão:</a:t>
                      </a:r>
                      <a:r>
                        <a:rPr lang="pt-BR" sz="1400" dirty="0">
                          <a:solidFill>
                            <a:schemeClr val="tx1"/>
                          </a:solidFill>
                          <a:effectLst/>
                          <a:latin typeface="Calibri" pitchFamily="34" charset="0"/>
                          <a:ea typeface="+mn-ea"/>
                          <a:cs typeface="+mn-cs"/>
                        </a:rPr>
                        <a:t> fragilidades na estrutura de segurança na disponibilidade de energia elétrica e da manutenção da rede de frios, para conservação dos imunobiológicos; na inserção de dados nos sistemas de informações; e nos controles internos para mitigação de riscos de falhas e desvios na imunização de público prioritário</a:t>
                      </a:r>
                    </a:p>
                    <a:p>
                      <a:pPr algn="l"/>
                      <a:r>
                        <a:rPr lang="pt-BR" sz="1400" b="1" dirty="0">
                          <a:solidFill>
                            <a:schemeClr val="tx1"/>
                          </a:solidFill>
                          <a:effectLst/>
                          <a:latin typeface="Calibri" pitchFamily="34" charset="0"/>
                          <a:ea typeface="+mn-ea"/>
                          <a:cs typeface="+mn-cs"/>
                        </a:rPr>
                        <a:t>Recomendações:</a:t>
                      </a:r>
                    </a:p>
                    <a:p>
                      <a:pPr marL="285750" indent="-285750" algn="l">
                        <a:buFontTx/>
                        <a:buChar char="-"/>
                      </a:pPr>
                      <a:r>
                        <a:rPr lang="pt-BR" sz="1400" b="0" strike="noStrike" spc="-1" dirty="0">
                          <a:latin typeface="Calibri" pitchFamily="34" charset="0"/>
                        </a:rPr>
                        <a:t>as normas de procedimentos deverão ser continuamente aperfeiçoadas para otimizar rotinas, melhorar a compreensão dos procedimentos descritos, refletir atualização de normas legais, corrigir erros, etc.</a:t>
                      </a:r>
                    </a:p>
                    <a:p>
                      <a:pPr marL="285750" indent="-285750" algn="l">
                        <a:buFontTx/>
                        <a:buChar char="-"/>
                      </a:pPr>
                      <a:r>
                        <a:rPr lang="pt-BR" sz="1400" b="0" strike="noStrike" spc="-1" dirty="0">
                          <a:latin typeface="Calibri" pitchFamily="34" charset="0"/>
                        </a:rPr>
                        <a:t> Intensificar a capacitação e orientação aos servidores, em especial os municipais, envolvidos na triagem dos cidadãos que serão submetidos à vacinação, de acordo com as normas estabelecidas, bem como, na alimentação das informações do sistema utilizado para registro e controle da campanha de vacinação</a:t>
                      </a:r>
                    </a:p>
                    <a:p>
                      <a:pPr marL="285750" indent="-285750" algn="l">
                        <a:buFontTx/>
                        <a:buChar char="-"/>
                      </a:pPr>
                      <a:r>
                        <a:rPr lang="pt-BR" sz="1400" b="0" strike="noStrike" spc="-1" dirty="0">
                          <a:latin typeface="Calibri" pitchFamily="34" charset="0"/>
                        </a:rPr>
                        <a:t>Atualizar os cálculos de doses a serem distribuídas aos municípios com base no critério;</a:t>
                      </a:r>
                    </a:p>
                    <a:p>
                      <a:pPr marL="285750" indent="-285750" algn="l">
                        <a:buFontTx/>
                        <a:buChar char="-"/>
                      </a:pPr>
                      <a:r>
                        <a:rPr lang="pt-BR" sz="1400" b="0" strike="noStrike" spc="-1" dirty="0">
                          <a:latin typeface="Calibri" pitchFamily="34" charset="0"/>
                        </a:rPr>
                        <a:t>Ajustar a distribuição de forma a garantir maior homogeneidade na distribuição entre os municípios. </a:t>
                      </a: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chemeClr val="bg1">
                        <a:lumMod val="85000"/>
                      </a:schemeClr>
                    </a:solidFill>
                  </a:tcPr>
                </a:tc>
                <a:extLst>
                  <a:ext uri="{0D108BD9-81ED-4DB2-BD59-A6C34878D82A}">
                    <a16:rowId xmlns:a16="http://schemas.microsoft.com/office/drawing/2014/main" val="10001"/>
                  </a:ext>
                </a:extLst>
              </a:tr>
              <a:tr h="1490940">
                <a:tc>
                  <a:txBody>
                    <a:bodyPr/>
                    <a:lstStyle/>
                    <a:p>
                      <a:pPr algn="ctr" fontAlgn="ctr"/>
                      <a:r>
                        <a:rPr lang="pt-BR" sz="1600" b="1" i="0" u="none" strike="noStrike" dirty="0">
                          <a:solidFill>
                            <a:srgbClr val="000000"/>
                          </a:solidFill>
                          <a:effectLst/>
                          <a:latin typeface="Calibri" panose="020F0502020204030204" pitchFamily="34" charset="0"/>
                        </a:rPr>
                        <a:t>Rede de Frios – Regional Sul </a:t>
                      </a:r>
                    </a:p>
                  </a:txBody>
                  <a:tcPr marL="9525" marR="9525" marT="9525" marB="0" anchor="ctr">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pPr algn="l"/>
                      <a:r>
                        <a:rPr lang="pt-BR" sz="1400" b="1" dirty="0">
                          <a:solidFill>
                            <a:schemeClr val="tx1"/>
                          </a:solidFill>
                          <a:effectLst/>
                          <a:latin typeface="Calibri" pitchFamily="34" charset="0"/>
                          <a:ea typeface="+mn-ea"/>
                          <a:cs typeface="+mn-cs"/>
                        </a:rPr>
                        <a:t>Conclusão: </a:t>
                      </a:r>
                      <a:r>
                        <a:rPr lang="pt-BR" sz="1400" b="0" dirty="0">
                          <a:solidFill>
                            <a:schemeClr val="tx1"/>
                          </a:solidFill>
                          <a:effectLst/>
                          <a:latin typeface="Calibri" pitchFamily="34" charset="0"/>
                          <a:ea typeface="+mn-ea"/>
                          <a:cs typeface="+mn-cs"/>
                        </a:rPr>
                        <a:t>A rede elétrica não atende aos critérios de segurança para garantir o seu pleno funcionamento para permitir que os imunobiológicos sejam conservados adequadamente.</a:t>
                      </a:r>
                    </a:p>
                    <a:p>
                      <a:pPr algn="l"/>
                      <a:r>
                        <a:rPr lang="pt-BR" sz="1400" b="1" dirty="0">
                          <a:solidFill>
                            <a:schemeClr val="tx1"/>
                          </a:solidFill>
                          <a:effectLst/>
                          <a:latin typeface="Calibri" pitchFamily="34" charset="0"/>
                          <a:ea typeface="+mn-ea"/>
                          <a:cs typeface="+mn-cs"/>
                        </a:rPr>
                        <a:t>Recomendações:</a:t>
                      </a:r>
                      <a:r>
                        <a:rPr lang="pt-BR" sz="1400" b="0" dirty="0">
                          <a:solidFill>
                            <a:schemeClr val="tx1"/>
                          </a:solidFill>
                          <a:effectLst/>
                          <a:latin typeface="Calibri" pitchFamily="34" charset="0"/>
                          <a:ea typeface="+mn-ea"/>
                          <a:cs typeface="+mn-cs"/>
                        </a:rPr>
                        <a:t> </a:t>
                      </a:r>
                    </a:p>
                    <a:p>
                      <a:pPr marL="285750" indent="-285750" algn="l">
                        <a:buFontTx/>
                        <a:buChar char="-"/>
                      </a:pPr>
                      <a:r>
                        <a:rPr lang="pt-BR" sz="1400" dirty="0">
                          <a:solidFill>
                            <a:schemeClr val="tx1"/>
                          </a:solidFill>
                          <a:effectLst/>
                          <a:latin typeface="Calibri" pitchFamily="34" charset="0"/>
                          <a:ea typeface="+mn-ea"/>
                          <a:cs typeface="+mn-cs"/>
                        </a:rPr>
                        <a:t>Providenciar a manutenção na porta de acesso ao equipamento Gerador de Energia Elétrica de Emergência existente no local;</a:t>
                      </a:r>
                    </a:p>
                    <a:p>
                      <a:pPr marL="285750" indent="-285750" algn="l">
                        <a:buFontTx/>
                        <a:buChar char="-"/>
                      </a:pPr>
                      <a:r>
                        <a:rPr lang="pt-BR" sz="1400" dirty="0">
                          <a:solidFill>
                            <a:schemeClr val="tx1"/>
                          </a:solidFill>
                          <a:effectLst/>
                          <a:latin typeface="Calibri" pitchFamily="34" charset="0"/>
                          <a:ea typeface="+mn-ea"/>
                          <a:cs typeface="+mn-cs"/>
                        </a:rPr>
                        <a:t> Implementar procedimento de teste semanal do equipamento Gerador de Energia Elétrica de Emergência, conforme preconiza a regulamentação..</a:t>
                      </a:r>
                      <a:endParaRPr lang="pt-BR" sz="1400" b="0" strike="noStrike" spc="-1" dirty="0">
                        <a:solidFill>
                          <a:schemeClr val="tx1"/>
                        </a:solidFill>
                        <a:latin typeface="Calibri" pitchFamily="34" charset="0"/>
                      </a:endParaRPr>
                    </a:p>
                  </a:txBody>
                  <a:tcPr anchor="ctr">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06" name="Line 5"/>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8" name="CustomShape 2"/>
          <p:cNvSpPr/>
          <p:nvPr/>
        </p:nvSpPr>
        <p:spPr>
          <a:xfrm>
            <a:off x="395536" y="6552239"/>
            <a:ext cx="338364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nchor="ctr"/>
          <a:lstStyle/>
          <a:p>
            <a:pPr>
              <a:lnSpc>
                <a:spcPct val="100000"/>
              </a:lnSpc>
            </a:pPr>
            <a:r>
              <a:rPr lang="pt-BR" sz="1200" strike="noStrike" spc="-1" dirty="0">
                <a:solidFill>
                  <a:schemeClr val="bg1"/>
                </a:solidFill>
                <a:latin typeface="Calibri"/>
                <a:ea typeface="DejaVu Sans"/>
              </a:rPr>
              <a:t>Fonte: </a:t>
            </a:r>
            <a:r>
              <a:rPr lang="pt-BR" sz="1200" b="0" strike="noStrike" spc="-1" dirty="0">
                <a:solidFill>
                  <a:schemeClr val="bg1"/>
                </a:solidFill>
                <a:latin typeface="Calibri"/>
                <a:ea typeface="DejaVu Sans"/>
              </a:rPr>
              <a:t>GAS – Gerência de Auditoria em Saúde/SESA</a:t>
            </a:r>
            <a:endParaRPr lang="pt-BR" sz="1200" b="0" strike="noStrike" spc="-1" dirty="0">
              <a:solidFill>
                <a:schemeClr val="bg1"/>
              </a:solidFill>
              <a:latin typeface="Arial"/>
            </a:endParaRPr>
          </a:p>
        </p:txBody>
      </p:sp>
      <p:pic>
        <p:nvPicPr>
          <p:cNvPr id="10" name="Imagem 6"/>
          <p:cNvPicPr/>
          <p:nvPr/>
        </p:nvPicPr>
        <p:blipFill>
          <a:blip r:embed="rId2" cstate="print"/>
          <a:srcRect l="12634" r="15820"/>
          <a:stretch/>
        </p:blipFill>
        <p:spPr>
          <a:xfrm>
            <a:off x="7813880" y="180360"/>
            <a:ext cx="718560" cy="718560"/>
          </a:xfrm>
          <a:prstGeom prst="rect">
            <a:avLst/>
          </a:prstGeom>
          <a:ln>
            <a:noFill/>
          </a:ln>
        </p:spPr>
      </p:pic>
    </p:spTree>
    <p:extLst>
      <p:ext uri="{BB962C8B-B14F-4D97-AF65-F5344CB8AC3E}">
        <p14:creationId xmlns:p14="http://schemas.microsoft.com/office/powerpoint/2010/main" val="38528599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203" name="CustomShape 2"/>
          <p:cNvSpPr/>
          <p:nvPr/>
        </p:nvSpPr>
        <p:spPr>
          <a:xfrm>
            <a:off x="407160" y="5204520"/>
            <a:ext cx="338364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1200" b="0" strike="noStrike" spc="-1" dirty="0">
              <a:latin typeface="Arial"/>
            </a:endParaRPr>
          </a:p>
        </p:txBody>
      </p:sp>
      <p:sp>
        <p:nvSpPr>
          <p:cNvPr id="204" name="CustomShape 3"/>
          <p:cNvSpPr/>
          <p:nvPr/>
        </p:nvSpPr>
        <p:spPr>
          <a:xfrm>
            <a:off x="383864" y="-27384"/>
            <a:ext cx="8364600" cy="1076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Principais Auditorias Concluídas </a:t>
            </a:r>
          </a:p>
          <a:p>
            <a:pPr>
              <a:lnSpc>
                <a:spcPct val="85000"/>
              </a:lnSpc>
            </a:pPr>
            <a:r>
              <a:rPr lang="pt-BR" sz="2400" strike="noStrike" spc="-41" dirty="0">
                <a:solidFill>
                  <a:srgbClr val="0070C0"/>
                </a:solidFill>
                <a:latin typeface="Calibri"/>
                <a:ea typeface="DejaVu Sans"/>
              </a:rPr>
              <a:t>Resumo </a:t>
            </a:r>
          </a:p>
        </p:txBody>
      </p:sp>
      <p:graphicFrame>
        <p:nvGraphicFramePr>
          <p:cNvPr id="205" name="Table 4"/>
          <p:cNvGraphicFramePr/>
          <p:nvPr>
            <p:extLst>
              <p:ext uri="{D42A27DB-BD31-4B8C-83A1-F6EECF244321}">
                <p14:modId xmlns:p14="http://schemas.microsoft.com/office/powerpoint/2010/main" val="2618603733"/>
              </p:ext>
            </p:extLst>
          </p:nvPr>
        </p:nvGraphicFramePr>
        <p:xfrm>
          <a:off x="435216" y="980640"/>
          <a:ext cx="8529272" cy="5455920"/>
        </p:xfrm>
        <a:graphic>
          <a:graphicData uri="http://schemas.openxmlformats.org/drawingml/2006/table">
            <a:tbl>
              <a:tblPr/>
              <a:tblGrid>
                <a:gridCol w="1312195">
                  <a:extLst>
                    <a:ext uri="{9D8B030D-6E8A-4147-A177-3AD203B41FA5}">
                      <a16:colId xmlns:a16="http://schemas.microsoft.com/office/drawing/2014/main" val="20000"/>
                    </a:ext>
                  </a:extLst>
                </a:gridCol>
                <a:gridCol w="7217077">
                  <a:extLst>
                    <a:ext uri="{9D8B030D-6E8A-4147-A177-3AD203B41FA5}">
                      <a16:colId xmlns:a16="http://schemas.microsoft.com/office/drawing/2014/main" val="20001"/>
                    </a:ext>
                  </a:extLst>
                </a:gridCol>
              </a:tblGrid>
              <a:tr h="392883">
                <a:tc>
                  <a:txBody>
                    <a:bodyPr/>
                    <a:lstStyle/>
                    <a:p>
                      <a:pPr algn="ctr">
                        <a:lnSpc>
                          <a:spcPct val="100000"/>
                        </a:lnSpc>
                      </a:pPr>
                      <a:r>
                        <a:rPr lang="pt-BR" sz="1600" b="1" strike="noStrike" spc="-1" dirty="0">
                          <a:solidFill>
                            <a:srgbClr val="FFFFFF"/>
                          </a:solidFill>
                          <a:latin typeface="Calibri"/>
                        </a:rPr>
                        <a:t>Serviço Auditado</a:t>
                      </a:r>
                      <a:endParaRPr lang="pt-BR" sz="1600" b="0" strike="noStrike" spc="-1" dirty="0">
                        <a:latin typeface="Arial"/>
                      </a:endParaRPr>
                    </a:p>
                  </a:txBody>
                  <a:tcPr anchor="ctr">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0070C0"/>
                    </a:solidFill>
                  </a:tcPr>
                </a:tc>
                <a:tc>
                  <a:txBody>
                    <a:bodyPr/>
                    <a:lstStyle/>
                    <a:p>
                      <a:pPr algn="ctr">
                        <a:lnSpc>
                          <a:spcPct val="100000"/>
                        </a:lnSpc>
                      </a:pPr>
                      <a:r>
                        <a:rPr lang="pt-BR" sz="1600" b="1" strike="noStrike" spc="-1" dirty="0">
                          <a:solidFill>
                            <a:srgbClr val="FFFFFF"/>
                          </a:solidFill>
                          <a:latin typeface="Calibri"/>
                        </a:rPr>
                        <a:t>Conclusões/Recomendações</a:t>
                      </a:r>
                      <a:endParaRPr lang="pt-BR" sz="1600" b="0" strike="noStrike" spc="-1" dirty="0">
                        <a:latin typeface="Arial"/>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0070C0"/>
                    </a:solidFill>
                  </a:tcPr>
                </a:tc>
                <a:extLst>
                  <a:ext uri="{0D108BD9-81ED-4DB2-BD59-A6C34878D82A}">
                    <a16:rowId xmlns:a16="http://schemas.microsoft.com/office/drawing/2014/main" val="10000"/>
                  </a:ext>
                </a:extLst>
              </a:tr>
              <a:tr h="2033164">
                <a:tc>
                  <a:txBody>
                    <a:bodyPr/>
                    <a:lstStyle/>
                    <a:p>
                      <a:pPr>
                        <a:lnSpc>
                          <a:spcPct val="100000"/>
                        </a:lnSpc>
                      </a:pPr>
                      <a:r>
                        <a:rPr lang="pt-BR" sz="1600" b="1" strike="noStrike" spc="-1" dirty="0">
                          <a:latin typeface="Calibri" pitchFamily="34" charset="0"/>
                        </a:rPr>
                        <a:t>Rede de Frios–Colatina </a:t>
                      </a:r>
                      <a:r>
                        <a:rPr lang="pt-BR" sz="1200" b="1" strike="noStrike" spc="-1" dirty="0">
                          <a:latin typeface="Calibri" pitchFamily="34" charset="0"/>
                        </a:rPr>
                        <a:t>Região Central- Norte</a:t>
                      </a: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r>
                        <a:rPr lang="pt-BR" sz="1400" b="1" dirty="0">
                          <a:solidFill>
                            <a:schemeClr val="tx1"/>
                          </a:solidFill>
                          <a:effectLst/>
                          <a:latin typeface="Calibri" pitchFamily="34" charset="0"/>
                          <a:ea typeface="+mn-ea"/>
                          <a:cs typeface="+mn-cs"/>
                        </a:rPr>
                        <a:t>Conclusão: </a:t>
                      </a:r>
                      <a:r>
                        <a:rPr lang="pt-BR" sz="1400" b="0" strike="noStrike" spc="-1" dirty="0">
                          <a:latin typeface="Calibri" pitchFamily="34" charset="0"/>
                        </a:rPr>
                        <a:t>Equipamentos utilizados não são submetidos periodicamente aos procedimentos de manutenção e calibração. A rede elétrica não atende aos critérios de segurança para garantir pleno funcionamento para  que os imunobiológicos sejam conservados adequadamente. Ocorrência de perdas físicas de vacinas. Ausência de registro dos motivos para perdas físicas de vacinas (Quebra do frasco, Falta de energia, Falha de equipamento, Validade vencida, Procedimento inadequado, Falha de transporte, outros motivos)</a:t>
                      </a:r>
                    </a:p>
                    <a:p>
                      <a:pPr marL="0" marR="0" lvl="0" indent="0" algn="l" defTabSz="914400" eaLnBrk="1" fontAlgn="auto" latinLnBrk="0" hangingPunct="1">
                        <a:lnSpc>
                          <a:spcPct val="100000"/>
                        </a:lnSpc>
                        <a:spcBef>
                          <a:spcPts val="0"/>
                        </a:spcBef>
                        <a:spcAft>
                          <a:spcPts val="0"/>
                        </a:spcAft>
                        <a:buClrTx/>
                        <a:buSzTx/>
                        <a:buFontTx/>
                        <a:buNone/>
                        <a:tabLst/>
                        <a:defRPr/>
                      </a:pPr>
                      <a:r>
                        <a:rPr lang="pt-BR" sz="1400" b="1" dirty="0">
                          <a:solidFill>
                            <a:schemeClr val="tx1"/>
                          </a:solidFill>
                          <a:effectLst/>
                          <a:latin typeface="Calibri" pitchFamily="34" charset="0"/>
                          <a:ea typeface="+mn-ea"/>
                          <a:cs typeface="+mn-cs"/>
                        </a:rPr>
                        <a:t>Recomendações:</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pt-BR" sz="1400" b="0" dirty="0">
                          <a:solidFill>
                            <a:schemeClr val="tx1"/>
                          </a:solidFill>
                          <a:effectLst/>
                          <a:latin typeface="Calibri" pitchFamily="34" charset="0"/>
                          <a:ea typeface="+mn-ea"/>
                          <a:cs typeface="+mn-cs"/>
                        </a:rPr>
                        <a:t>Contratação de serviços de manutenção e calibração periódicas, buscando viabilizar alternativas que melhor atendam à relação ‘custo x benefício’. </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pt-BR" sz="1400" b="0" dirty="0">
                          <a:solidFill>
                            <a:schemeClr val="tx1"/>
                          </a:solidFill>
                          <a:effectLst/>
                          <a:latin typeface="Calibri" pitchFamily="34" charset="0"/>
                          <a:ea typeface="+mn-ea"/>
                          <a:cs typeface="+mn-cs"/>
                        </a:rPr>
                        <a:t>Avaliar a possibilidade de instalação de gerador de energia elétrica de Emergência, que poderá atender, inclusive, outras demandas da regional, de forma a mitigar o risco perda de imunobiológicos. </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pt-BR" sz="1400" b="0" dirty="0">
                          <a:solidFill>
                            <a:schemeClr val="tx1"/>
                          </a:solidFill>
                          <a:effectLst/>
                          <a:latin typeface="Calibri" pitchFamily="34" charset="0"/>
                          <a:ea typeface="+mn-ea"/>
                          <a:cs typeface="+mn-cs"/>
                        </a:rPr>
                        <a:t>Treinamento e orientações da equipe para a realização tempestiva e completa do registro da ocorrência de perdas, sejam físicas e/ou técnicas</a:t>
                      </a:r>
                      <a:endParaRPr lang="pt-BR" sz="1400" b="0" strike="noStrike" spc="-1" dirty="0">
                        <a:latin typeface="Calibri" pitchFamily="34" charset="0"/>
                      </a:endParaRPr>
                    </a:p>
                  </a:txBody>
                  <a:tcPr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chemeClr val="bg1">
                        <a:lumMod val="85000"/>
                      </a:schemeClr>
                    </a:solidFill>
                  </a:tcPr>
                </a:tc>
                <a:extLst>
                  <a:ext uri="{0D108BD9-81ED-4DB2-BD59-A6C34878D82A}">
                    <a16:rowId xmlns:a16="http://schemas.microsoft.com/office/drawing/2014/main" val="10001"/>
                  </a:ext>
                </a:extLst>
              </a:tr>
              <a:tr h="1502774">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pt-BR" sz="1600" b="1" strike="noStrike" spc="-1" dirty="0">
                          <a:latin typeface="Calibri" pitchFamily="34" charset="0"/>
                        </a:rPr>
                        <a:t>Rede de Frios– São Mateus </a:t>
                      </a:r>
                      <a:r>
                        <a:rPr lang="pt-BR" sz="1200" b="1" strike="noStrike" spc="-1" dirty="0">
                          <a:latin typeface="Calibri" pitchFamily="34" charset="0"/>
                        </a:rPr>
                        <a:t>Região Central-Norte</a:t>
                      </a:r>
                      <a:endParaRPr lang="pt-BR" sz="1200" b="0" strike="noStrike" spc="-1" dirty="0">
                        <a:latin typeface="Calibri" pitchFamily="34" charset="0"/>
                      </a:endParaRPr>
                    </a:p>
                  </a:txBody>
                  <a:tcPr anchor="ctr">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solidFill>
                  </a:tcPr>
                </a:tc>
                <a:tc>
                  <a:txBody>
                    <a:bodyPr/>
                    <a:lstStyle/>
                    <a:p>
                      <a:r>
                        <a:rPr lang="pt-BR" sz="1400" b="1" dirty="0">
                          <a:solidFill>
                            <a:schemeClr val="tx1"/>
                          </a:solidFill>
                          <a:effectLst/>
                          <a:latin typeface="Calibri" pitchFamily="34" charset="0"/>
                          <a:ea typeface="+mn-ea"/>
                          <a:cs typeface="+mn-cs"/>
                        </a:rPr>
                        <a:t>Conclusão: </a:t>
                      </a:r>
                      <a:r>
                        <a:rPr lang="pt-BR" sz="1400" b="0" strike="noStrike" spc="-1" dirty="0">
                          <a:latin typeface="Calibri" pitchFamily="34" charset="0"/>
                        </a:rPr>
                        <a:t> A rede elétrica não atende aos critérios de segurança para garantir  pleno funcionamento para que os imunobiológicos sejam conservados adequadamente.</a:t>
                      </a:r>
                    </a:p>
                    <a:p>
                      <a:r>
                        <a:rPr lang="pt-BR" sz="1400" b="1" dirty="0">
                          <a:solidFill>
                            <a:schemeClr val="tx1"/>
                          </a:solidFill>
                          <a:effectLst/>
                          <a:latin typeface="Calibri" pitchFamily="34" charset="0"/>
                          <a:ea typeface="+mn-ea"/>
                          <a:cs typeface="+mn-cs"/>
                        </a:rPr>
                        <a:t>Recomendações:</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pt-BR" sz="1400" b="0" dirty="0">
                          <a:solidFill>
                            <a:schemeClr val="tx1"/>
                          </a:solidFill>
                          <a:effectLst/>
                          <a:latin typeface="Calibri" pitchFamily="34" charset="0"/>
                          <a:ea typeface="+mn-ea"/>
                          <a:cs typeface="+mn-cs"/>
                        </a:rPr>
                        <a:t>Restringir o acesso ao gerador de energia às pessoas responsáveis pela manutenção e pela gestão do equipamento, de forma a evitar riscos que possam comprometer a segurança e o funcionamento;</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pt-BR" sz="1400" b="0" dirty="0">
                          <a:solidFill>
                            <a:schemeClr val="tx1"/>
                          </a:solidFill>
                          <a:effectLst/>
                          <a:latin typeface="Calibri" pitchFamily="34" charset="0"/>
                          <a:ea typeface="+mn-ea"/>
                          <a:cs typeface="+mn-cs"/>
                        </a:rPr>
                        <a:t> Garantir que a manutenção e testes de funcionamento ocorram de acordo com a recomendações técnicas adequadas para esse equipamento</a:t>
                      </a:r>
                    </a:p>
                  </a:txBody>
                  <a:tcPr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06" name="Line 5"/>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207" name="Imagem 6"/>
          <p:cNvPicPr/>
          <p:nvPr/>
        </p:nvPicPr>
        <p:blipFill>
          <a:blip r:embed="rId2" cstate="print"/>
          <a:srcRect l="12634" r="15820"/>
          <a:stretch/>
        </p:blipFill>
        <p:spPr>
          <a:xfrm>
            <a:off x="7813880" y="180360"/>
            <a:ext cx="718560" cy="718560"/>
          </a:xfrm>
          <a:prstGeom prst="rect">
            <a:avLst/>
          </a:prstGeom>
          <a:ln>
            <a:noFill/>
          </a:ln>
        </p:spPr>
      </p:pic>
      <p:sp>
        <p:nvSpPr>
          <p:cNvPr id="8" name="CustomShape 2"/>
          <p:cNvSpPr/>
          <p:nvPr/>
        </p:nvSpPr>
        <p:spPr>
          <a:xfrm>
            <a:off x="395536" y="6552239"/>
            <a:ext cx="338364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nchor="ctr"/>
          <a:lstStyle/>
          <a:p>
            <a:pPr>
              <a:lnSpc>
                <a:spcPct val="100000"/>
              </a:lnSpc>
            </a:pPr>
            <a:r>
              <a:rPr lang="pt-BR" sz="1200" strike="noStrike" spc="-1" dirty="0">
                <a:solidFill>
                  <a:schemeClr val="bg1"/>
                </a:solidFill>
                <a:latin typeface="Calibri"/>
                <a:ea typeface="DejaVu Sans"/>
              </a:rPr>
              <a:t>Fonte: </a:t>
            </a:r>
            <a:r>
              <a:rPr lang="pt-BR" sz="1200" b="0" strike="noStrike" spc="-1" dirty="0">
                <a:solidFill>
                  <a:schemeClr val="bg1"/>
                </a:solidFill>
                <a:latin typeface="Calibri"/>
                <a:ea typeface="DejaVu Sans"/>
              </a:rPr>
              <a:t>GAS – Gerência de Auditoria em Saúde/SESA</a:t>
            </a:r>
            <a:endParaRPr lang="pt-BR" sz="1200" b="0" strike="noStrike" spc="-1" dirty="0">
              <a:solidFill>
                <a:schemeClr val="bg1"/>
              </a:solidFill>
              <a:latin typeface="Arial"/>
            </a:endParaRPr>
          </a:p>
        </p:txBody>
      </p:sp>
    </p:spTree>
    <p:extLst>
      <p:ext uri="{BB962C8B-B14F-4D97-AF65-F5344CB8AC3E}">
        <p14:creationId xmlns:p14="http://schemas.microsoft.com/office/powerpoint/2010/main" val="373957227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182" name="Imagem 6"/>
          <p:cNvPicPr/>
          <p:nvPr/>
        </p:nvPicPr>
        <p:blipFill>
          <a:blip r:embed="rId3" cstate="print"/>
          <a:stretch/>
        </p:blipFill>
        <p:spPr>
          <a:xfrm>
            <a:off x="0" y="0"/>
            <a:ext cx="9142560" cy="6858000"/>
          </a:xfrm>
          <a:prstGeom prst="rect">
            <a:avLst/>
          </a:prstGeom>
          <a:ln w="9360">
            <a:noFill/>
          </a:ln>
        </p:spPr>
      </p:pic>
      <p:sp>
        <p:nvSpPr>
          <p:cNvPr id="183" name="CustomShape 1"/>
          <p:cNvSpPr/>
          <p:nvPr/>
        </p:nvSpPr>
        <p:spPr>
          <a:xfrm>
            <a:off x="0" y="2941560"/>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4000" b="1" strike="noStrike" spc="-1" dirty="0">
                <a:solidFill>
                  <a:srgbClr val="000000"/>
                </a:solidFill>
                <a:latin typeface="Arial Black"/>
                <a:ea typeface="DejaVu Sans"/>
              </a:rPr>
              <a:t>  </a:t>
            </a:r>
            <a:r>
              <a:rPr lang="pt-BR" sz="6600" b="1" strike="noStrike" spc="-1" dirty="0">
                <a:solidFill>
                  <a:srgbClr val="FFFFFF"/>
                </a:solidFill>
                <a:latin typeface="Calibri"/>
                <a:ea typeface="DejaVu Sans"/>
              </a:rPr>
              <a:t>Gestão de Pessoas</a:t>
            </a: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184"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2317344669"/>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repl">
                                        <p:cTn id="7" dur="500" fill="hold"/>
                                        <p:tgtEl>
                                          <p:spTgt spid="181"/>
                                        </p:tgtEl>
                                        <p:attrNameLst>
                                          <p:attrName>ppt_x</p:attrName>
                                        </p:attrNameLst>
                                      </p:cBhvr>
                                      <p:tavLst>
                                        <p:tav tm="0">
                                          <p:val>
                                            <p:strVal val="0-#ppt_w/2"/>
                                          </p:val>
                                        </p:tav>
                                        <p:tav tm="100000">
                                          <p:val>
                                            <p:strVal val="#ppt_x"/>
                                          </p:val>
                                        </p:tav>
                                      </p:tavLst>
                                    </p:anim>
                                    <p:anim calcmode="lin" valueType="num">
                                      <p:cBhvr additive="repl">
                                        <p:cTn id="8" dur="500" fill="hold"/>
                                        <p:tgtEl>
                                          <p:spTgt spid="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186" name="Imagem 6"/>
          <p:cNvPicPr/>
          <p:nvPr/>
        </p:nvPicPr>
        <p:blipFill>
          <a:blip r:embed="rId2" cstate="print"/>
          <a:srcRect l="12634" r="15820"/>
          <a:stretch/>
        </p:blipFill>
        <p:spPr>
          <a:xfrm>
            <a:off x="7756920" y="180360"/>
            <a:ext cx="718560" cy="718560"/>
          </a:xfrm>
          <a:prstGeom prst="rect">
            <a:avLst/>
          </a:prstGeom>
          <a:ln>
            <a:noFill/>
          </a:ln>
        </p:spPr>
      </p:pic>
      <p:sp>
        <p:nvSpPr>
          <p:cNvPr id="188" name="CustomShape 3"/>
          <p:cNvSpPr/>
          <p:nvPr/>
        </p:nvSpPr>
        <p:spPr>
          <a:xfrm>
            <a:off x="410400" y="6552535"/>
            <a:ext cx="342792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b="0" strike="noStrike" spc="-1" dirty="0">
                <a:solidFill>
                  <a:srgbClr val="FFFFFF"/>
                </a:solidFill>
                <a:latin typeface="Calibri"/>
                <a:ea typeface="DejaVu Sans"/>
              </a:rPr>
              <a:t>GERH – Gerência de Recursos Humanos/SESA</a:t>
            </a:r>
            <a:endParaRPr lang="pt-BR" sz="1200" b="0" strike="noStrike" spc="-1" dirty="0">
              <a:latin typeface="Arial"/>
            </a:endParaRPr>
          </a:p>
        </p:txBody>
      </p:sp>
      <p:sp>
        <p:nvSpPr>
          <p:cNvPr id="189" name="CustomShape 4"/>
          <p:cNvSpPr/>
          <p:nvPr/>
        </p:nvSpPr>
        <p:spPr>
          <a:xfrm>
            <a:off x="395640" y="5508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rPr>
              <a:t>Trabalhadores do SUS</a:t>
            </a:r>
            <a:r>
              <a:rPr lang="pt-BR" sz="3600" b="1" strike="noStrike" spc="-41" dirty="0">
                <a:solidFill>
                  <a:srgbClr val="0070C0"/>
                </a:solidFill>
                <a:latin typeface="Calibri"/>
              </a:rPr>
              <a:t> – SESA </a:t>
            </a:r>
            <a:endParaRPr lang="pt-BR" sz="3600" b="0" strike="noStrike" spc="-1" dirty="0">
              <a:solidFill>
                <a:srgbClr val="0070C0"/>
              </a:solidFill>
              <a:latin typeface="Arial"/>
            </a:endParaRPr>
          </a:p>
        </p:txBody>
      </p:sp>
      <p:sp>
        <p:nvSpPr>
          <p:cNvPr id="190" name="Line 5"/>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191" name="CustomShape 6"/>
          <p:cNvSpPr/>
          <p:nvPr/>
        </p:nvSpPr>
        <p:spPr>
          <a:xfrm>
            <a:off x="395536" y="5805264"/>
            <a:ext cx="4389120" cy="576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1400" b="0" strike="noStrike" spc="-1" dirty="0">
              <a:latin typeface="Arial"/>
            </a:endParaRPr>
          </a:p>
        </p:txBody>
      </p:sp>
      <p:graphicFrame>
        <p:nvGraphicFramePr>
          <p:cNvPr id="9" name="Tabela 8"/>
          <p:cNvGraphicFramePr>
            <a:graphicFrameLocks noGrp="1"/>
          </p:cNvGraphicFramePr>
          <p:nvPr>
            <p:extLst>
              <p:ext uri="{D42A27DB-BD31-4B8C-83A1-F6EECF244321}">
                <p14:modId xmlns:p14="http://schemas.microsoft.com/office/powerpoint/2010/main" val="1644449023"/>
              </p:ext>
            </p:extLst>
          </p:nvPr>
        </p:nvGraphicFramePr>
        <p:xfrm>
          <a:off x="467549" y="1268759"/>
          <a:ext cx="7992882" cy="2596601"/>
        </p:xfrm>
        <a:graphic>
          <a:graphicData uri="http://schemas.openxmlformats.org/drawingml/2006/table">
            <a:tbl>
              <a:tblPr firstRow="1" bandRow="1">
                <a:tableStyleId>{5C22544A-7EE6-4342-B048-85BDC9FD1C3A}</a:tableStyleId>
              </a:tblPr>
              <a:tblGrid>
                <a:gridCol w="2144431">
                  <a:extLst>
                    <a:ext uri="{9D8B030D-6E8A-4147-A177-3AD203B41FA5}">
                      <a16:colId xmlns:a16="http://schemas.microsoft.com/office/drawing/2014/main" val="20000"/>
                    </a:ext>
                  </a:extLst>
                </a:gridCol>
                <a:gridCol w="1745905">
                  <a:extLst>
                    <a:ext uri="{9D8B030D-6E8A-4147-A177-3AD203B41FA5}">
                      <a16:colId xmlns:a16="http://schemas.microsoft.com/office/drawing/2014/main" val="20003"/>
                    </a:ext>
                  </a:extLst>
                </a:gridCol>
                <a:gridCol w="1202473">
                  <a:extLst>
                    <a:ext uri="{9D8B030D-6E8A-4147-A177-3AD203B41FA5}">
                      <a16:colId xmlns:a16="http://schemas.microsoft.com/office/drawing/2014/main" val="20004"/>
                    </a:ext>
                  </a:extLst>
                </a:gridCol>
                <a:gridCol w="1535435">
                  <a:extLst>
                    <a:ext uri="{9D8B030D-6E8A-4147-A177-3AD203B41FA5}">
                      <a16:colId xmlns:a16="http://schemas.microsoft.com/office/drawing/2014/main" val="20005"/>
                    </a:ext>
                  </a:extLst>
                </a:gridCol>
                <a:gridCol w="1364638">
                  <a:extLst>
                    <a:ext uri="{9D8B030D-6E8A-4147-A177-3AD203B41FA5}">
                      <a16:colId xmlns:a16="http://schemas.microsoft.com/office/drawing/2014/main" val="20006"/>
                    </a:ext>
                  </a:extLst>
                </a:gridCol>
              </a:tblGrid>
              <a:tr h="339882">
                <a:tc>
                  <a:txBody>
                    <a:bodyPr/>
                    <a:lstStyle/>
                    <a:p>
                      <a:pPr algn="ctr">
                        <a:lnSpc>
                          <a:spcPct val="100000"/>
                        </a:lnSpc>
                        <a:spcBef>
                          <a:spcPts val="0"/>
                        </a:spcBef>
                      </a:pPr>
                      <a:r>
                        <a:rPr lang="pt-BR" sz="1800" b="1" strike="noStrike" spc="-1" dirty="0">
                          <a:solidFill>
                            <a:schemeClr val="bg1"/>
                          </a:solidFill>
                          <a:latin typeface="Calibri"/>
                        </a:rPr>
                        <a:t>Vínculo</a:t>
                      </a:r>
                      <a:endParaRPr lang="pt-BR" sz="1800" b="0" strike="noStrike" spc="-1" dirty="0">
                        <a:solidFill>
                          <a:schemeClr val="bg1"/>
                        </a:solidFill>
                        <a:latin typeface="Arial"/>
                      </a:endParaRPr>
                    </a:p>
                  </a:txBody>
                  <a:tcPr marL="91080" marR="91080" anchor="ctr">
                    <a:solidFill>
                      <a:srgbClr val="0070C0"/>
                    </a:solidFill>
                  </a:tcPr>
                </a:tc>
                <a:tc>
                  <a:txBody>
                    <a:bodyPr/>
                    <a:lstStyle/>
                    <a:p>
                      <a:pPr algn="ctr">
                        <a:lnSpc>
                          <a:spcPct val="100000"/>
                        </a:lnSpc>
                        <a:spcBef>
                          <a:spcPts val="0"/>
                        </a:spcBef>
                      </a:pPr>
                      <a:r>
                        <a:rPr lang="pt-BR" sz="1800" b="1" strike="noStrike" spc="-1" dirty="0">
                          <a:solidFill>
                            <a:schemeClr val="bg1"/>
                          </a:solidFill>
                          <a:latin typeface="Calibri"/>
                        </a:rPr>
                        <a:t>Agosto 2020</a:t>
                      </a:r>
                      <a:endParaRPr lang="pt-BR" sz="1800" b="0" strike="noStrike" spc="-1" dirty="0">
                        <a:solidFill>
                          <a:schemeClr val="bg1"/>
                        </a:solidFill>
                        <a:latin typeface="Arial"/>
                      </a:endParaRPr>
                    </a:p>
                  </a:txBody>
                  <a:tcPr marL="91080" marR="91080" anchor="ctr">
                    <a:solidFill>
                      <a:srgbClr val="0070C0"/>
                    </a:solidFill>
                  </a:tcPr>
                </a:tc>
                <a:tc>
                  <a:txBody>
                    <a:bodyPr/>
                    <a:lstStyle/>
                    <a:p>
                      <a:pPr algn="ctr">
                        <a:lnSpc>
                          <a:spcPct val="100000"/>
                        </a:lnSpc>
                        <a:spcBef>
                          <a:spcPts val="0"/>
                        </a:spcBef>
                      </a:pPr>
                      <a:r>
                        <a:rPr lang="pt-BR" sz="1800" b="1" strike="noStrike" spc="-1" dirty="0">
                          <a:solidFill>
                            <a:schemeClr val="bg1"/>
                          </a:solidFill>
                          <a:latin typeface="Calibri"/>
                        </a:rPr>
                        <a:t>%</a:t>
                      </a:r>
                      <a:endParaRPr lang="pt-BR" sz="1800" b="0" strike="noStrike" spc="-1" dirty="0">
                        <a:solidFill>
                          <a:schemeClr val="bg1"/>
                        </a:solidFill>
                        <a:latin typeface="Arial"/>
                      </a:endParaRPr>
                    </a:p>
                  </a:txBody>
                  <a:tcPr marL="91080" marR="91080" anchor="ctr">
                    <a:solidFill>
                      <a:srgbClr val="0070C0"/>
                    </a:solidFill>
                  </a:tcPr>
                </a:tc>
                <a:tc>
                  <a:txBody>
                    <a:bodyPr/>
                    <a:lstStyle/>
                    <a:p>
                      <a:pPr algn="ctr">
                        <a:lnSpc>
                          <a:spcPct val="100000"/>
                        </a:lnSpc>
                        <a:spcBef>
                          <a:spcPts val="0"/>
                        </a:spcBef>
                      </a:pPr>
                      <a:r>
                        <a:rPr lang="pt-BR" sz="1800" b="1" strike="noStrike" spc="-1" dirty="0">
                          <a:solidFill>
                            <a:schemeClr val="bg1"/>
                          </a:solidFill>
                          <a:latin typeface="Calibri"/>
                        </a:rPr>
                        <a:t>Agosto</a:t>
                      </a:r>
                      <a:r>
                        <a:rPr lang="pt-BR" sz="1800" b="1" strike="noStrike" spc="-1" baseline="0" dirty="0">
                          <a:solidFill>
                            <a:schemeClr val="bg1"/>
                          </a:solidFill>
                          <a:latin typeface="Calibri"/>
                        </a:rPr>
                        <a:t> </a:t>
                      </a:r>
                      <a:r>
                        <a:rPr lang="pt-BR" sz="1800" b="1" strike="noStrike" spc="-1" dirty="0">
                          <a:solidFill>
                            <a:schemeClr val="bg1"/>
                          </a:solidFill>
                          <a:latin typeface="Calibri"/>
                        </a:rPr>
                        <a:t>2021</a:t>
                      </a:r>
                      <a:endParaRPr lang="pt-BR" sz="1800" b="0" strike="noStrike" spc="-1" dirty="0">
                        <a:solidFill>
                          <a:schemeClr val="bg1"/>
                        </a:solidFill>
                        <a:latin typeface="Arial"/>
                      </a:endParaRPr>
                    </a:p>
                  </a:txBody>
                  <a:tcPr marL="91080" marR="91080" anchor="ctr">
                    <a:solidFill>
                      <a:srgbClr val="0070C0"/>
                    </a:solidFill>
                  </a:tcPr>
                </a:tc>
                <a:tc>
                  <a:txBody>
                    <a:bodyPr/>
                    <a:lstStyle/>
                    <a:p>
                      <a:pPr algn="ctr">
                        <a:lnSpc>
                          <a:spcPct val="100000"/>
                        </a:lnSpc>
                        <a:spcBef>
                          <a:spcPts val="0"/>
                        </a:spcBef>
                      </a:pPr>
                      <a:r>
                        <a:rPr lang="pt-BR" sz="1800" b="1" strike="noStrike" spc="-1" dirty="0">
                          <a:solidFill>
                            <a:schemeClr val="bg1"/>
                          </a:solidFill>
                          <a:latin typeface="Calibri"/>
                        </a:rPr>
                        <a:t>%</a:t>
                      </a:r>
                      <a:endParaRPr lang="pt-BR" sz="1800" b="0" strike="noStrike" spc="-1" dirty="0">
                        <a:solidFill>
                          <a:schemeClr val="bg1"/>
                        </a:solidFill>
                        <a:latin typeface="Arial"/>
                      </a:endParaRPr>
                    </a:p>
                  </a:txBody>
                  <a:tcPr marL="91080" marR="91080" anchor="ctr">
                    <a:solidFill>
                      <a:srgbClr val="0070C0"/>
                    </a:solidFill>
                  </a:tcPr>
                </a:tc>
                <a:extLst>
                  <a:ext uri="{0D108BD9-81ED-4DB2-BD59-A6C34878D82A}">
                    <a16:rowId xmlns:a16="http://schemas.microsoft.com/office/drawing/2014/main" val="10000"/>
                  </a:ext>
                </a:extLst>
              </a:tr>
              <a:tr h="406796">
                <a:tc>
                  <a:txBody>
                    <a:bodyPr/>
                    <a:lstStyle/>
                    <a:p>
                      <a:pPr>
                        <a:lnSpc>
                          <a:spcPct val="100000"/>
                        </a:lnSpc>
                        <a:spcBef>
                          <a:spcPts val="0"/>
                        </a:spcBef>
                      </a:pPr>
                      <a:r>
                        <a:rPr lang="pt-BR" sz="2000" b="0" strike="noStrike" spc="-1" dirty="0">
                          <a:solidFill>
                            <a:schemeClr val="tx1"/>
                          </a:solidFill>
                          <a:latin typeface="Calibri"/>
                        </a:rPr>
                        <a:t>Efetivos</a:t>
                      </a:r>
                      <a:endParaRPr lang="pt-BR" sz="2000" b="0" strike="noStrike" spc="-1" dirty="0">
                        <a:solidFill>
                          <a:schemeClr val="tx1"/>
                        </a:solidFill>
                        <a:latin typeface="Arial"/>
                      </a:endParaRPr>
                    </a:p>
                  </a:txBody>
                  <a:tcPr marL="91080" marR="91080" anchor="ctr">
                    <a:solidFill>
                      <a:schemeClr val="bg1">
                        <a:lumMod val="85000"/>
                      </a:schemeClr>
                    </a:solidFill>
                  </a:tcPr>
                </a:tc>
                <a:tc>
                  <a:txBody>
                    <a:bodyPr/>
                    <a:lstStyle/>
                    <a:p>
                      <a:pPr algn="ctr">
                        <a:lnSpc>
                          <a:spcPct val="115000"/>
                        </a:lnSpc>
                        <a:spcBef>
                          <a:spcPts val="0"/>
                        </a:spcBef>
                      </a:pPr>
                      <a:r>
                        <a:rPr lang="pt-BR" sz="2000" b="1" strike="noStrike" spc="-1" dirty="0">
                          <a:solidFill>
                            <a:srgbClr val="000000"/>
                          </a:solidFill>
                          <a:latin typeface="Calibri"/>
                          <a:ea typeface="+mn-ea"/>
                          <a:cs typeface="+mn-cs"/>
                        </a:rPr>
                        <a:t>4.514</a:t>
                      </a:r>
                    </a:p>
                  </a:txBody>
                  <a:tcPr marL="44280" marR="44280" anchor="ctr">
                    <a:solidFill>
                      <a:schemeClr val="bg1">
                        <a:lumMod val="85000"/>
                      </a:schemeClr>
                    </a:solidFill>
                  </a:tcPr>
                </a:tc>
                <a:tc>
                  <a:txBody>
                    <a:bodyPr/>
                    <a:lstStyle/>
                    <a:p>
                      <a:pPr algn="ctr">
                        <a:lnSpc>
                          <a:spcPct val="100000"/>
                        </a:lnSpc>
                        <a:spcBef>
                          <a:spcPts val="0"/>
                        </a:spcBef>
                      </a:pPr>
                      <a:r>
                        <a:rPr lang="pt-BR" sz="2000" b="0" strike="noStrike" spc="-1" dirty="0">
                          <a:solidFill>
                            <a:srgbClr val="000000"/>
                          </a:solidFill>
                          <a:latin typeface="Calibri"/>
                          <a:ea typeface="+mn-ea"/>
                          <a:cs typeface="+mn-cs"/>
                        </a:rPr>
                        <a:t>43,47</a:t>
                      </a:r>
                    </a:p>
                  </a:txBody>
                  <a:tcPr marL="91080" marR="91080" anchor="ctr">
                    <a:solidFill>
                      <a:schemeClr val="bg1">
                        <a:lumMod val="85000"/>
                      </a:schemeClr>
                    </a:solidFill>
                  </a:tcPr>
                </a:tc>
                <a:tc>
                  <a:txBody>
                    <a:bodyPr/>
                    <a:lstStyle/>
                    <a:p>
                      <a:pPr algn="ctr">
                        <a:lnSpc>
                          <a:spcPct val="115000"/>
                        </a:lnSpc>
                        <a:spcBef>
                          <a:spcPts val="0"/>
                        </a:spcBef>
                      </a:pPr>
                      <a:r>
                        <a:rPr lang="pt-BR" sz="2000" b="1" strike="noStrike" spc="-1" dirty="0">
                          <a:solidFill>
                            <a:srgbClr val="000000"/>
                          </a:solidFill>
                          <a:latin typeface="Calibri" pitchFamily="34" charset="0"/>
                          <a:ea typeface="+mn-ea"/>
                          <a:cs typeface="+mn-cs"/>
                        </a:rPr>
                        <a:t>4.307</a:t>
                      </a:r>
                    </a:p>
                  </a:txBody>
                  <a:tcPr marL="44280" marR="44280" anchor="ctr">
                    <a:solidFill>
                      <a:schemeClr val="bg1">
                        <a:lumMod val="85000"/>
                      </a:schemeClr>
                    </a:solidFill>
                  </a:tcPr>
                </a:tc>
                <a:tc>
                  <a:txBody>
                    <a:bodyPr/>
                    <a:lstStyle/>
                    <a:p>
                      <a:pPr algn="ctr">
                        <a:lnSpc>
                          <a:spcPct val="100000"/>
                        </a:lnSpc>
                        <a:spcBef>
                          <a:spcPts val="0"/>
                        </a:spcBef>
                      </a:pPr>
                      <a:r>
                        <a:rPr lang="pt-BR" sz="2000" b="1" strike="noStrike" spc="-1" dirty="0">
                          <a:solidFill>
                            <a:srgbClr val="000000"/>
                          </a:solidFill>
                          <a:latin typeface="Calibri" pitchFamily="34" charset="0"/>
                          <a:ea typeface="+mn-ea"/>
                          <a:cs typeface="+mn-cs"/>
                        </a:rPr>
                        <a:t>40,29</a:t>
                      </a:r>
                    </a:p>
                  </a:txBody>
                  <a:tcPr marL="91080" marR="91080" anchor="ctr">
                    <a:solidFill>
                      <a:schemeClr val="bg1">
                        <a:lumMod val="85000"/>
                      </a:schemeClr>
                    </a:solidFill>
                  </a:tcPr>
                </a:tc>
                <a:extLst>
                  <a:ext uri="{0D108BD9-81ED-4DB2-BD59-A6C34878D82A}">
                    <a16:rowId xmlns:a16="http://schemas.microsoft.com/office/drawing/2014/main" val="10001"/>
                  </a:ext>
                </a:extLst>
              </a:tr>
              <a:tr h="650782">
                <a:tc>
                  <a:txBody>
                    <a:bodyPr/>
                    <a:lstStyle/>
                    <a:p>
                      <a:pPr>
                        <a:lnSpc>
                          <a:spcPct val="100000"/>
                        </a:lnSpc>
                        <a:spcBef>
                          <a:spcPts val="0"/>
                        </a:spcBef>
                      </a:pPr>
                      <a:r>
                        <a:rPr lang="pt-BR" sz="2000" b="0" strike="noStrike" spc="-1" dirty="0">
                          <a:solidFill>
                            <a:schemeClr val="tx1"/>
                          </a:solidFill>
                          <a:latin typeface="Calibri"/>
                        </a:rPr>
                        <a:t>Contratação Temporária</a:t>
                      </a:r>
                      <a:endParaRPr lang="pt-BR" sz="2000" b="0" strike="noStrike" spc="-1" dirty="0">
                        <a:solidFill>
                          <a:schemeClr val="tx1"/>
                        </a:solidFill>
                        <a:latin typeface="Arial"/>
                      </a:endParaRPr>
                    </a:p>
                  </a:txBody>
                  <a:tcPr marL="91080" marR="91080" anchor="ctr">
                    <a:solidFill>
                      <a:schemeClr val="bg1"/>
                    </a:solidFill>
                  </a:tcPr>
                </a:tc>
                <a:tc>
                  <a:txBody>
                    <a:bodyPr/>
                    <a:lstStyle/>
                    <a:p>
                      <a:pPr algn="ctr">
                        <a:lnSpc>
                          <a:spcPct val="115000"/>
                        </a:lnSpc>
                        <a:spcBef>
                          <a:spcPts val="0"/>
                        </a:spcBef>
                      </a:pPr>
                      <a:r>
                        <a:rPr lang="pt-BR" sz="2000" b="1" strike="noStrike" spc="-1" dirty="0">
                          <a:solidFill>
                            <a:srgbClr val="000000"/>
                          </a:solidFill>
                          <a:latin typeface="Calibri"/>
                          <a:ea typeface="+mn-ea"/>
                          <a:cs typeface="+mn-cs"/>
                        </a:rPr>
                        <a:t>5.110</a:t>
                      </a:r>
                    </a:p>
                  </a:txBody>
                  <a:tcPr marL="44280" marR="44280" anchor="ctr">
                    <a:solidFill>
                      <a:schemeClr val="bg1"/>
                    </a:solidFill>
                  </a:tcPr>
                </a:tc>
                <a:tc>
                  <a:txBody>
                    <a:bodyPr/>
                    <a:lstStyle/>
                    <a:p>
                      <a:pPr algn="ctr">
                        <a:lnSpc>
                          <a:spcPct val="100000"/>
                        </a:lnSpc>
                        <a:spcBef>
                          <a:spcPts val="0"/>
                        </a:spcBef>
                      </a:pPr>
                      <a:r>
                        <a:rPr lang="pt-BR" sz="2000" b="0" strike="noStrike" spc="-1" dirty="0">
                          <a:solidFill>
                            <a:srgbClr val="000000"/>
                          </a:solidFill>
                          <a:latin typeface="Calibri"/>
                          <a:ea typeface="+mn-ea"/>
                          <a:cs typeface="+mn-cs"/>
                        </a:rPr>
                        <a:t>49,20</a:t>
                      </a:r>
                    </a:p>
                  </a:txBody>
                  <a:tcPr marL="91080" marR="91080" anchor="ctr">
                    <a:solidFill>
                      <a:schemeClr val="bg1"/>
                    </a:solidFill>
                  </a:tcPr>
                </a:tc>
                <a:tc>
                  <a:txBody>
                    <a:bodyPr/>
                    <a:lstStyle/>
                    <a:p>
                      <a:pPr algn="ctr">
                        <a:lnSpc>
                          <a:spcPct val="115000"/>
                        </a:lnSpc>
                        <a:spcBef>
                          <a:spcPts val="0"/>
                        </a:spcBef>
                      </a:pPr>
                      <a:r>
                        <a:rPr lang="pt-BR" sz="2000" b="1" strike="noStrike" spc="-1" dirty="0">
                          <a:solidFill>
                            <a:schemeClr val="tx1"/>
                          </a:solidFill>
                          <a:latin typeface="Calibri" pitchFamily="34" charset="0"/>
                          <a:ea typeface="+mn-ea"/>
                          <a:cs typeface="+mn-cs"/>
                        </a:rPr>
                        <a:t>5.738*</a:t>
                      </a:r>
                    </a:p>
                  </a:txBody>
                  <a:tcPr marL="44280" marR="44280" anchor="ctr">
                    <a:solidFill>
                      <a:schemeClr val="bg1"/>
                    </a:solidFill>
                  </a:tcPr>
                </a:tc>
                <a:tc>
                  <a:txBody>
                    <a:bodyPr/>
                    <a:lstStyle/>
                    <a:p>
                      <a:pPr algn="ctr">
                        <a:lnSpc>
                          <a:spcPct val="100000"/>
                        </a:lnSpc>
                        <a:spcBef>
                          <a:spcPts val="0"/>
                        </a:spcBef>
                      </a:pPr>
                      <a:r>
                        <a:rPr lang="pt-BR" sz="2000" b="1" strike="noStrike" spc="-1" dirty="0">
                          <a:solidFill>
                            <a:srgbClr val="000000"/>
                          </a:solidFill>
                          <a:latin typeface="Calibri" pitchFamily="34" charset="0"/>
                          <a:ea typeface="+mn-ea"/>
                          <a:cs typeface="+mn-cs"/>
                        </a:rPr>
                        <a:t>53,67</a:t>
                      </a:r>
                    </a:p>
                  </a:txBody>
                  <a:tcPr marL="91080" marR="91080" anchor="ctr">
                    <a:solidFill>
                      <a:schemeClr val="bg1"/>
                    </a:solidFill>
                  </a:tcPr>
                </a:tc>
                <a:extLst>
                  <a:ext uri="{0D108BD9-81ED-4DB2-BD59-A6C34878D82A}">
                    <a16:rowId xmlns:a16="http://schemas.microsoft.com/office/drawing/2014/main" val="10002"/>
                  </a:ext>
                </a:extLst>
              </a:tr>
              <a:tr h="407375">
                <a:tc>
                  <a:txBody>
                    <a:bodyPr/>
                    <a:lstStyle/>
                    <a:p>
                      <a:pPr>
                        <a:lnSpc>
                          <a:spcPct val="100000"/>
                        </a:lnSpc>
                        <a:spcBef>
                          <a:spcPts val="0"/>
                        </a:spcBef>
                      </a:pPr>
                      <a:r>
                        <a:rPr lang="pt-BR" sz="2000" b="0" strike="noStrike" spc="-1" dirty="0">
                          <a:solidFill>
                            <a:schemeClr val="tx1"/>
                          </a:solidFill>
                          <a:latin typeface="Calibri"/>
                        </a:rPr>
                        <a:t>Outros</a:t>
                      </a:r>
                      <a:endParaRPr lang="pt-BR" sz="2000" b="0" strike="noStrike" spc="-1" dirty="0">
                        <a:solidFill>
                          <a:schemeClr val="tx1"/>
                        </a:solidFill>
                        <a:latin typeface="Arial"/>
                      </a:endParaRPr>
                    </a:p>
                  </a:txBody>
                  <a:tcPr marL="91080" marR="91080" anchor="ctr">
                    <a:solidFill>
                      <a:schemeClr val="bg1">
                        <a:lumMod val="85000"/>
                      </a:schemeClr>
                    </a:solidFill>
                  </a:tcPr>
                </a:tc>
                <a:tc>
                  <a:txBody>
                    <a:bodyPr/>
                    <a:lstStyle/>
                    <a:p>
                      <a:pPr algn="ctr">
                        <a:lnSpc>
                          <a:spcPct val="100000"/>
                        </a:lnSpc>
                        <a:spcBef>
                          <a:spcPts val="0"/>
                        </a:spcBef>
                      </a:pPr>
                      <a:r>
                        <a:rPr lang="pt-BR" sz="2000" b="1" strike="noStrike" spc="-1" dirty="0">
                          <a:solidFill>
                            <a:srgbClr val="000000"/>
                          </a:solidFill>
                          <a:latin typeface="Calibri"/>
                          <a:ea typeface="+mn-ea"/>
                          <a:cs typeface="+mn-cs"/>
                        </a:rPr>
                        <a:t>761</a:t>
                      </a:r>
                    </a:p>
                  </a:txBody>
                  <a:tcPr marL="91080" marR="91080" anchor="ctr">
                    <a:solidFill>
                      <a:schemeClr val="bg1">
                        <a:lumMod val="85000"/>
                      </a:schemeClr>
                    </a:solidFill>
                  </a:tcPr>
                </a:tc>
                <a:tc>
                  <a:txBody>
                    <a:bodyPr/>
                    <a:lstStyle/>
                    <a:p>
                      <a:pPr algn="ctr">
                        <a:lnSpc>
                          <a:spcPct val="100000"/>
                        </a:lnSpc>
                        <a:spcBef>
                          <a:spcPts val="0"/>
                        </a:spcBef>
                      </a:pPr>
                      <a:r>
                        <a:rPr lang="pt-BR" sz="2000" b="0" strike="noStrike" spc="-1" dirty="0">
                          <a:solidFill>
                            <a:srgbClr val="000000"/>
                          </a:solidFill>
                          <a:latin typeface="Calibri"/>
                          <a:ea typeface="+mn-ea"/>
                          <a:cs typeface="+mn-cs"/>
                        </a:rPr>
                        <a:t>7,33</a:t>
                      </a:r>
                    </a:p>
                  </a:txBody>
                  <a:tcPr marL="91080" marR="91080" anchor="ctr">
                    <a:solidFill>
                      <a:schemeClr val="bg1">
                        <a:lumMod val="85000"/>
                      </a:schemeClr>
                    </a:solidFill>
                  </a:tcPr>
                </a:tc>
                <a:tc>
                  <a:txBody>
                    <a:bodyPr/>
                    <a:lstStyle/>
                    <a:p>
                      <a:pPr algn="ctr">
                        <a:lnSpc>
                          <a:spcPct val="100000"/>
                        </a:lnSpc>
                        <a:spcBef>
                          <a:spcPts val="0"/>
                        </a:spcBef>
                      </a:pPr>
                      <a:r>
                        <a:rPr lang="pt-BR" sz="2000" b="1" strike="noStrike" spc="-1" dirty="0">
                          <a:solidFill>
                            <a:srgbClr val="000000"/>
                          </a:solidFill>
                          <a:latin typeface="Calibri" pitchFamily="34" charset="0"/>
                          <a:ea typeface="+mn-ea"/>
                          <a:cs typeface="+mn-cs"/>
                        </a:rPr>
                        <a:t>646</a:t>
                      </a:r>
                    </a:p>
                  </a:txBody>
                  <a:tcPr marL="91080" marR="91080" anchor="ctr">
                    <a:solidFill>
                      <a:schemeClr val="bg1">
                        <a:lumMod val="85000"/>
                      </a:schemeClr>
                    </a:solidFill>
                  </a:tcPr>
                </a:tc>
                <a:tc>
                  <a:txBody>
                    <a:bodyPr/>
                    <a:lstStyle/>
                    <a:p>
                      <a:pPr algn="ctr">
                        <a:lnSpc>
                          <a:spcPct val="100000"/>
                        </a:lnSpc>
                        <a:spcBef>
                          <a:spcPts val="0"/>
                        </a:spcBef>
                      </a:pPr>
                      <a:r>
                        <a:rPr lang="pt-BR" sz="2000" b="1" strike="noStrike" spc="-1" dirty="0">
                          <a:solidFill>
                            <a:srgbClr val="000000"/>
                          </a:solidFill>
                          <a:latin typeface="Calibri" pitchFamily="34" charset="0"/>
                          <a:ea typeface="+mn-ea"/>
                          <a:cs typeface="+mn-cs"/>
                        </a:rPr>
                        <a:t>6,04</a:t>
                      </a:r>
                    </a:p>
                  </a:txBody>
                  <a:tcPr marL="91080" marR="91080" anchor="ctr">
                    <a:solidFill>
                      <a:schemeClr val="bg1">
                        <a:lumMod val="85000"/>
                      </a:schemeClr>
                    </a:solidFill>
                  </a:tcPr>
                </a:tc>
                <a:extLst>
                  <a:ext uri="{0D108BD9-81ED-4DB2-BD59-A6C34878D82A}">
                    <a16:rowId xmlns:a16="http://schemas.microsoft.com/office/drawing/2014/main" val="10003"/>
                  </a:ext>
                </a:extLst>
              </a:tr>
              <a:tr h="643077">
                <a:tc>
                  <a:txBody>
                    <a:bodyPr/>
                    <a:lstStyle/>
                    <a:p>
                      <a:pPr>
                        <a:lnSpc>
                          <a:spcPct val="100000"/>
                        </a:lnSpc>
                        <a:spcBef>
                          <a:spcPts val="0"/>
                        </a:spcBef>
                      </a:pPr>
                      <a:r>
                        <a:rPr lang="pt-BR" sz="2000" b="1" strike="noStrike" spc="-1" dirty="0">
                          <a:solidFill>
                            <a:schemeClr val="tx1"/>
                          </a:solidFill>
                          <a:latin typeface="Calibri"/>
                        </a:rPr>
                        <a:t>Total</a:t>
                      </a:r>
                      <a:endParaRPr lang="pt-BR" sz="2000" b="1" strike="noStrike" spc="-1" dirty="0">
                        <a:solidFill>
                          <a:schemeClr val="tx1"/>
                        </a:solidFill>
                        <a:latin typeface="Arial"/>
                      </a:endParaRPr>
                    </a:p>
                  </a:txBody>
                  <a:tcPr marL="91080" marR="91080" anchor="ctr">
                    <a:solidFill>
                      <a:schemeClr val="bg1"/>
                    </a:solidFill>
                  </a:tcPr>
                </a:tc>
                <a:tc>
                  <a:txBody>
                    <a:bodyPr/>
                    <a:lstStyle/>
                    <a:p>
                      <a:pPr algn="ctr">
                        <a:lnSpc>
                          <a:spcPct val="100000"/>
                        </a:lnSpc>
                        <a:spcBef>
                          <a:spcPts val="0"/>
                        </a:spcBef>
                      </a:pPr>
                      <a:r>
                        <a:rPr lang="pt-BR" sz="2000" b="1" strike="noStrike" spc="-1" dirty="0">
                          <a:solidFill>
                            <a:srgbClr val="000000"/>
                          </a:solidFill>
                          <a:latin typeface="Calibri"/>
                        </a:rPr>
                        <a:t>10.385</a:t>
                      </a:r>
                      <a:endParaRPr lang="pt-BR" sz="2000" b="0" strike="noStrike" spc="-1" dirty="0">
                        <a:latin typeface="Arial"/>
                      </a:endParaRPr>
                    </a:p>
                  </a:txBody>
                  <a:tcPr marL="91080" marR="91080" anchor="ctr">
                    <a:solidFill>
                      <a:schemeClr val="bg1"/>
                    </a:solidFill>
                  </a:tcPr>
                </a:tc>
                <a:tc>
                  <a:txBody>
                    <a:bodyPr/>
                    <a:lstStyle/>
                    <a:p>
                      <a:pPr algn="ctr">
                        <a:lnSpc>
                          <a:spcPct val="100000"/>
                        </a:lnSpc>
                        <a:spcBef>
                          <a:spcPts val="0"/>
                        </a:spcBef>
                      </a:pPr>
                      <a:r>
                        <a:rPr lang="pt-BR" sz="2000" b="0" strike="noStrike" spc="-1" dirty="0">
                          <a:solidFill>
                            <a:srgbClr val="000000"/>
                          </a:solidFill>
                          <a:latin typeface="Calibri"/>
                        </a:rPr>
                        <a:t>100,00            1</a:t>
                      </a:r>
                      <a:endParaRPr lang="pt-BR" sz="2000" b="0" strike="noStrike" spc="-1" dirty="0">
                        <a:latin typeface="Arial"/>
                      </a:endParaRPr>
                    </a:p>
                  </a:txBody>
                  <a:tcPr marL="91080" marR="91080" anchor="ctr">
                    <a:solidFill>
                      <a:schemeClr val="bg1"/>
                    </a:solidFill>
                  </a:tcPr>
                </a:tc>
                <a:tc>
                  <a:txBody>
                    <a:bodyPr/>
                    <a:lstStyle/>
                    <a:p>
                      <a:pPr algn="ctr" fontAlgn="b"/>
                      <a:r>
                        <a:rPr lang="pt-BR" sz="2000" b="1" i="0" u="none" strike="noStrike" dirty="0">
                          <a:solidFill>
                            <a:srgbClr val="000000"/>
                          </a:solidFill>
                          <a:effectLst/>
                          <a:latin typeface="Calibri" panose="020F0502020204030204" pitchFamily="34" charset="0"/>
                        </a:rPr>
                        <a:t>10691</a:t>
                      </a:r>
                    </a:p>
                  </a:txBody>
                  <a:tcPr marL="9525" marR="9525" marT="9525" marB="0" anchor="b">
                    <a:solidFill>
                      <a:schemeClr val="bg1"/>
                    </a:solidFill>
                  </a:tcPr>
                </a:tc>
                <a:tc>
                  <a:txBody>
                    <a:bodyPr/>
                    <a:lstStyle/>
                    <a:p>
                      <a:pPr algn="ctr">
                        <a:lnSpc>
                          <a:spcPct val="100000"/>
                        </a:lnSpc>
                        <a:spcBef>
                          <a:spcPts val="0"/>
                        </a:spcBef>
                      </a:pPr>
                      <a:r>
                        <a:rPr lang="pt-BR" sz="2000" b="1" strike="noStrike" spc="-1" dirty="0">
                          <a:latin typeface="Calibri" pitchFamily="34" charset="0"/>
                        </a:rPr>
                        <a:t>100,00</a:t>
                      </a:r>
                    </a:p>
                  </a:txBody>
                  <a:tcPr marL="91080" marR="91080" anchor="ctr">
                    <a:solidFill>
                      <a:schemeClr val="bg1"/>
                    </a:solidFill>
                  </a:tcPr>
                </a:tc>
                <a:extLst>
                  <a:ext uri="{0D108BD9-81ED-4DB2-BD59-A6C34878D82A}">
                    <a16:rowId xmlns:a16="http://schemas.microsoft.com/office/drawing/2014/main" val="10004"/>
                  </a:ext>
                </a:extLst>
              </a:tr>
            </a:tbl>
          </a:graphicData>
        </a:graphic>
      </p:graphicFrame>
      <p:sp>
        <p:nvSpPr>
          <p:cNvPr id="2" name="CaixaDeTexto 1">
            <a:extLst>
              <a:ext uri="{FF2B5EF4-FFF2-40B4-BE49-F238E27FC236}">
                <a16:creationId xmlns:a16="http://schemas.microsoft.com/office/drawing/2014/main" id="{5CBFD642-ACD9-4C7C-B117-C49E19FD1E6B}"/>
              </a:ext>
            </a:extLst>
          </p:cNvPr>
          <p:cNvSpPr txBox="1"/>
          <p:nvPr/>
        </p:nvSpPr>
        <p:spPr>
          <a:xfrm>
            <a:off x="251520" y="3958577"/>
            <a:ext cx="8496944" cy="2092881"/>
          </a:xfrm>
          <a:prstGeom prst="rect">
            <a:avLst/>
          </a:prstGeom>
          <a:noFill/>
        </p:spPr>
        <p:txBody>
          <a:bodyPr wrap="square" rtlCol="0">
            <a:spAutoFit/>
          </a:bodyPr>
          <a:lstStyle/>
          <a:p>
            <a:pPr algn="just">
              <a:tabLst>
                <a:tab pos="4695825" algn="l"/>
              </a:tabLst>
            </a:pPr>
            <a:r>
              <a:rPr lang="pt-BR" sz="1400" dirty="0">
                <a:latin typeface="Calibri" panose="020F0502020204030204" pitchFamily="34" charset="0"/>
                <a:ea typeface="Times New Roman" panose="02020603050405020304" pitchFamily="18" charset="0"/>
              </a:rPr>
              <a:t>*</a:t>
            </a:r>
            <a:r>
              <a:rPr lang="pt-BR" sz="1400" i="1" dirty="0">
                <a:effectLst/>
                <a:latin typeface="Calibri" panose="020F0502020204030204" pitchFamily="34" charset="0"/>
                <a:ea typeface="Times New Roman" panose="02020603050405020304" pitchFamily="18" charset="0"/>
              </a:rPr>
              <a:t>Manutenção das 2.923 vagas criadas para enfrentamento da calamidade pública, decorrente do Novo Coronavirus-COVID-19, que permanecerão até dezembro/2021</a:t>
            </a:r>
          </a:p>
          <a:p>
            <a:pPr algn="just">
              <a:tabLst>
                <a:tab pos="4695825" algn="l"/>
              </a:tabLst>
            </a:pPr>
            <a:endParaRPr lang="pt-BR" sz="1400" i="1" dirty="0">
              <a:effectLst/>
              <a:latin typeface="Calibri" panose="020F0502020204030204" pitchFamily="34" charset="0"/>
              <a:ea typeface="Times New Roman" panose="02020603050405020304" pitchFamily="18" charset="0"/>
            </a:endParaRPr>
          </a:p>
          <a:p>
            <a:pPr algn="just">
              <a:tabLst>
                <a:tab pos="4695825" algn="l"/>
              </a:tabLst>
            </a:pPr>
            <a:endParaRPr lang="pt-BR" sz="1400" i="1" dirty="0">
              <a:latin typeface="Calibri" panose="020F0502020204030204" pitchFamily="34" charset="0"/>
              <a:ea typeface="Times New Roman" panose="02020603050405020304" pitchFamily="18" charset="0"/>
            </a:endParaRPr>
          </a:p>
          <a:p>
            <a:pPr algn="just">
              <a:tabLst>
                <a:tab pos="4695825" algn="l"/>
              </a:tabLst>
            </a:pPr>
            <a:r>
              <a:rPr lang="pt-BR" sz="2000" b="1" dirty="0">
                <a:latin typeface="Calibri" panose="020F0502020204030204" pitchFamily="34" charset="0"/>
                <a:ea typeface="Times New Roman" panose="02020603050405020304" pitchFamily="18" charset="0"/>
              </a:rPr>
              <a:t>Em execução:</a:t>
            </a:r>
            <a:endParaRPr lang="pt-BR" sz="2000" b="1" dirty="0">
              <a:effectLst/>
              <a:latin typeface="Times New Roman" panose="02020603050405020304" pitchFamily="18" charset="0"/>
              <a:ea typeface="Times New Roman" panose="02020603050405020304" pitchFamily="18" charset="0"/>
            </a:endParaRPr>
          </a:p>
          <a:p>
            <a:pPr algn="just">
              <a:tabLst>
                <a:tab pos="4695825" algn="l"/>
              </a:tabLst>
            </a:pPr>
            <a:endParaRPr lang="pt-BR" sz="1800" dirty="0">
              <a:effectLst/>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ü"/>
            </a:pPr>
            <a:r>
              <a:rPr lang="pt-BR" sz="1800" dirty="0">
                <a:effectLst/>
                <a:latin typeface="Calibri" panose="020F0502020204030204" pitchFamily="34" charset="0"/>
                <a:ea typeface="Times New Roman" panose="02020603050405020304" pitchFamily="18" charset="0"/>
              </a:rPr>
              <a:t>Dimensionamento de necessidade de pessoal das Unidades Hospitalares – Rede SESA, em parceria com a OPAS/Associação Rede Unidas.</a:t>
            </a:r>
            <a:endParaRPr lang="pt-BR" sz="1400" dirty="0">
              <a:latin typeface="Calibri" pitchFamily="34" charset="0"/>
            </a:endParaRPr>
          </a:p>
        </p:txBody>
      </p:sp>
    </p:spTree>
    <p:extLst>
      <p:ext uri="{BB962C8B-B14F-4D97-AF65-F5344CB8AC3E}">
        <p14:creationId xmlns:p14="http://schemas.microsoft.com/office/powerpoint/2010/main" val="41453547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56" name="Imagem 6"/>
          <p:cNvPicPr/>
          <p:nvPr/>
        </p:nvPicPr>
        <p:blipFill>
          <a:blip r:embed="rId3" cstate="print"/>
          <a:stretch/>
        </p:blipFill>
        <p:spPr>
          <a:xfrm>
            <a:off x="0" y="2520"/>
            <a:ext cx="9142560" cy="6856560"/>
          </a:xfrm>
          <a:prstGeom prst="rect">
            <a:avLst/>
          </a:prstGeom>
          <a:ln w="9360">
            <a:noFill/>
          </a:ln>
        </p:spPr>
      </p:pic>
      <p:sp>
        <p:nvSpPr>
          <p:cNvPr id="257" name="CustomShape 1"/>
          <p:cNvSpPr/>
          <p:nvPr/>
        </p:nvSpPr>
        <p:spPr>
          <a:xfrm>
            <a:off x="0" y="2974320"/>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6600" b="1" strike="noStrike" spc="-1" dirty="0">
                <a:solidFill>
                  <a:schemeClr val="bg1"/>
                </a:solidFill>
                <a:latin typeface="Calibri"/>
                <a:ea typeface="DejaVu Sans"/>
              </a:rPr>
              <a:t>Judicialização</a:t>
            </a:r>
            <a:endParaRPr lang="pt-BR" sz="6600" b="0" strike="noStrike" spc="-1" dirty="0">
              <a:solidFill>
                <a:schemeClr val="bg1"/>
              </a:solidFill>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258"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584552389"/>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 calcmode="lin" valueType="num">
                                      <p:cBhvr additive="repl">
                                        <p:cTn id="7" dur="500" fill="hold"/>
                                        <p:tgtEl>
                                          <p:spTgt spid="255"/>
                                        </p:tgtEl>
                                        <p:attrNameLst>
                                          <p:attrName>ppt_x</p:attrName>
                                        </p:attrNameLst>
                                      </p:cBhvr>
                                      <p:tavLst>
                                        <p:tav tm="0">
                                          <p:val>
                                            <p:strVal val="0-#ppt_w/2"/>
                                          </p:val>
                                        </p:tav>
                                        <p:tav tm="100000">
                                          <p:val>
                                            <p:strVal val="#ppt_x"/>
                                          </p:val>
                                        </p:tav>
                                      </p:tavLst>
                                    </p:anim>
                                    <p:anim calcmode="lin" valueType="num">
                                      <p:cBhvr additive="repl">
                                        <p:cTn id="8" dur="500" fill="hold"/>
                                        <p:tgtEl>
                                          <p:spTgt spid="2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0" y="6532151"/>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35" name="CustomShape 2"/>
          <p:cNvSpPr/>
          <p:nvPr/>
        </p:nvSpPr>
        <p:spPr>
          <a:xfrm>
            <a:off x="377784" y="44624"/>
            <a:ext cx="836460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ts val="4000"/>
              </a:lnSpc>
            </a:pPr>
            <a:r>
              <a:rPr lang="pt-BR" sz="3600" b="1" spc="-41" dirty="0">
                <a:solidFill>
                  <a:srgbClr val="0070C0"/>
                </a:solidFill>
                <a:latin typeface="Calibri"/>
              </a:rPr>
              <a:t>Judicialização</a:t>
            </a:r>
          </a:p>
          <a:p>
            <a:r>
              <a:rPr lang="pt-BR" sz="2400" dirty="0">
                <a:solidFill>
                  <a:srgbClr val="0070C0"/>
                </a:solidFill>
                <a:latin typeface="Calibri" panose="020F0502020204030204" pitchFamily="34" charset="0"/>
                <a:cs typeface="Times New Roman" panose="02020603050405020304" pitchFamily="18" charset="0"/>
              </a:rPr>
              <a:t>Nova estrutura no Organograma SESA</a:t>
            </a:r>
          </a:p>
        </p:txBody>
      </p:sp>
      <p:graphicFrame>
        <p:nvGraphicFramePr>
          <p:cNvPr id="136" name="Table 3"/>
          <p:cNvGraphicFramePr/>
          <p:nvPr>
            <p:extLst>
              <p:ext uri="{D42A27DB-BD31-4B8C-83A1-F6EECF244321}">
                <p14:modId xmlns:p14="http://schemas.microsoft.com/office/powerpoint/2010/main" val="916825971"/>
              </p:ext>
            </p:extLst>
          </p:nvPr>
        </p:nvGraphicFramePr>
        <p:xfrm>
          <a:off x="107504" y="1772816"/>
          <a:ext cx="8568952" cy="2834640"/>
        </p:xfrm>
        <a:graphic>
          <a:graphicData uri="http://schemas.openxmlformats.org/drawingml/2006/table">
            <a:tbl>
              <a:tblPr/>
              <a:tblGrid>
                <a:gridCol w="1517118">
                  <a:extLst>
                    <a:ext uri="{9D8B030D-6E8A-4147-A177-3AD203B41FA5}">
                      <a16:colId xmlns:a16="http://schemas.microsoft.com/office/drawing/2014/main" val="20000"/>
                    </a:ext>
                  </a:extLst>
                </a:gridCol>
                <a:gridCol w="2501994">
                  <a:extLst>
                    <a:ext uri="{9D8B030D-6E8A-4147-A177-3AD203B41FA5}">
                      <a16:colId xmlns:a16="http://schemas.microsoft.com/office/drawing/2014/main" val="20001"/>
                    </a:ext>
                  </a:extLst>
                </a:gridCol>
                <a:gridCol w="1137270">
                  <a:extLst>
                    <a:ext uri="{9D8B030D-6E8A-4147-A177-3AD203B41FA5}">
                      <a16:colId xmlns:a16="http://schemas.microsoft.com/office/drawing/2014/main" val="20002"/>
                    </a:ext>
                  </a:extLst>
                </a:gridCol>
                <a:gridCol w="2426177">
                  <a:extLst>
                    <a:ext uri="{9D8B030D-6E8A-4147-A177-3AD203B41FA5}">
                      <a16:colId xmlns:a16="http://schemas.microsoft.com/office/drawing/2014/main" val="20003"/>
                    </a:ext>
                  </a:extLst>
                </a:gridCol>
                <a:gridCol w="986393">
                  <a:extLst>
                    <a:ext uri="{9D8B030D-6E8A-4147-A177-3AD203B41FA5}">
                      <a16:colId xmlns:a16="http://schemas.microsoft.com/office/drawing/2014/main" val="20004"/>
                    </a:ext>
                  </a:extLst>
                </a:gridCol>
              </a:tblGrid>
              <a:tr h="1112400">
                <a:tc>
                  <a:txBody>
                    <a:bodyPr/>
                    <a:lstStyle/>
                    <a:p>
                      <a:endParaRPr lang="pt-BR" sz="1900" dirty="0"/>
                    </a:p>
                  </a:txBody>
                  <a:tcP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r>
                        <a:rPr lang="pt-BR" sz="2000" b="1" dirty="0"/>
                        <a:t>Decreto Nº 4974 – R, </a:t>
                      </a:r>
                      <a:r>
                        <a:rPr lang="pt-BR" sz="2000" dirty="0"/>
                        <a:t>de 29/09/21</a:t>
                      </a:r>
                    </a:p>
                    <a:p>
                      <a:r>
                        <a:rPr lang="pt-BR" sz="2000" dirty="0"/>
                        <a:t>Criação da nova estrutura organizacional da SESA</a:t>
                      </a:r>
                    </a:p>
                    <a:p>
                      <a:r>
                        <a:rPr lang="pt-BR" sz="2000" b="1" dirty="0"/>
                        <a:t>Gerência de Demandas Judiciais em Saúde - GEDEJ</a:t>
                      </a:r>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dirty="0"/>
                    </a:p>
                  </a:txBody>
                  <a:tcPr marL="9360" marR="9360">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4"/>
                  </a:ext>
                </a:extLst>
              </a:tr>
            </a:tbl>
          </a:graphicData>
        </a:graphic>
      </p:graphicFrame>
      <p:sp>
        <p:nvSpPr>
          <p:cNvPr id="138" name="Line 5"/>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139" name="Imagem 7"/>
          <p:cNvPicPr/>
          <p:nvPr/>
        </p:nvPicPr>
        <p:blipFill>
          <a:blip r:embed="rId3" cstate="print"/>
          <a:srcRect l="12634" r="15820"/>
          <a:stretch/>
        </p:blipFill>
        <p:spPr>
          <a:xfrm>
            <a:off x="7813880" y="180360"/>
            <a:ext cx="718560" cy="718560"/>
          </a:xfrm>
          <a:prstGeom prst="rect">
            <a:avLst/>
          </a:prstGeom>
          <a:ln>
            <a:noFill/>
          </a:ln>
        </p:spPr>
      </p:pic>
      <p:sp>
        <p:nvSpPr>
          <p:cNvPr id="11" name="Retângulo 10">
            <a:extLst>
              <a:ext uri="{FF2B5EF4-FFF2-40B4-BE49-F238E27FC236}">
                <a16:creationId xmlns:a16="http://schemas.microsoft.com/office/drawing/2014/main" id="{93824456-4D54-4A75-975E-BFE3E1A95C5F}"/>
              </a:ext>
            </a:extLst>
          </p:cNvPr>
          <p:cNvSpPr/>
          <p:nvPr/>
        </p:nvSpPr>
        <p:spPr>
          <a:xfrm>
            <a:off x="524872" y="6541816"/>
            <a:ext cx="2016899" cy="276999"/>
          </a:xfrm>
          <a:prstGeom prst="rect">
            <a:avLst/>
          </a:prstGeom>
        </p:spPr>
        <p:txBody>
          <a:bodyPr wrap="none">
            <a:spAutoFit/>
          </a:bodyPr>
          <a:lstStyle/>
          <a:p>
            <a:r>
              <a:rPr lang="pt-BR" sz="1200" dirty="0">
                <a:solidFill>
                  <a:schemeClr val="bg1"/>
                </a:solidFill>
                <a:latin typeface="Calibri" panose="020F0502020204030204" pitchFamily="34" charset="0"/>
                <a:cs typeface="Times New Roman" panose="02020603050405020304" pitchFamily="18" charset="0"/>
              </a:rPr>
              <a:t>Fonte: SESA/Sistema </a:t>
            </a:r>
            <a:r>
              <a:rPr lang="pt-BR" sz="1200" dirty="0" err="1">
                <a:solidFill>
                  <a:schemeClr val="bg1"/>
                </a:solidFill>
                <a:latin typeface="Calibri" panose="020F0502020204030204" pitchFamily="34" charset="0"/>
                <a:cs typeface="Times New Roman" panose="02020603050405020304" pitchFamily="18" charset="0"/>
              </a:rPr>
              <a:t>OnBase</a:t>
            </a:r>
            <a:r>
              <a:rPr lang="pt-BR" sz="1200" dirty="0">
                <a:solidFill>
                  <a:schemeClr val="bg1"/>
                </a:solidFill>
                <a:latin typeface="Calibri" panose="020F0502020204030204" pitchFamily="34" charset="0"/>
                <a:cs typeface="Times New Roman" panose="02020603050405020304" pitchFamily="18" charset="0"/>
              </a:rPr>
              <a:t> </a:t>
            </a:r>
          </a:p>
        </p:txBody>
      </p:sp>
      <p:pic>
        <p:nvPicPr>
          <p:cNvPr id="9" name="Imagem 8">
            <a:extLst>
              <a:ext uri="{FF2B5EF4-FFF2-40B4-BE49-F238E27FC236}">
                <a16:creationId xmlns:a16="http://schemas.microsoft.com/office/drawing/2014/main" id="{EFF20FA2-0995-4E4D-87CF-F84A8B8DD87D}"/>
              </a:ext>
            </a:extLst>
          </p:cNvPr>
          <p:cNvPicPr>
            <a:picLocks noChangeAspect="1"/>
          </p:cNvPicPr>
          <p:nvPr/>
        </p:nvPicPr>
        <p:blipFill rotWithShape="1">
          <a:blip r:embed="rId4"/>
          <a:srcRect l="32700" t="24869" r="32698" b="3900"/>
          <a:stretch/>
        </p:blipFill>
        <p:spPr bwMode="auto">
          <a:xfrm>
            <a:off x="4590499" y="1328820"/>
            <a:ext cx="3384376" cy="4863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482065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0" y="6532151"/>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35" name="CustomShape 2"/>
          <p:cNvSpPr/>
          <p:nvPr/>
        </p:nvSpPr>
        <p:spPr>
          <a:xfrm>
            <a:off x="377784" y="44624"/>
            <a:ext cx="836460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ts val="4000"/>
              </a:lnSpc>
            </a:pPr>
            <a:r>
              <a:rPr lang="pt-BR" sz="3600" b="1" spc="-41" dirty="0">
                <a:solidFill>
                  <a:srgbClr val="0070C0"/>
                </a:solidFill>
                <a:latin typeface="Calibri"/>
              </a:rPr>
              <a:t>Judicialização</a:t>
            </a:r>
          </a:p>
          <a:p>
            <a:r>
              <a:rPr lang="pt-BR" sz="2400" dirty="0">
                <a:solidFill>
                  <a:srgbClr val="0070C0"/>
                </a:solidFill>
                <a:latin typeface="Calibri" panose="020F0502020204030204" pitchFamily="34" charset="0"/>
                <a:cs typeface="Times New Roman" panose="02020603050405020304" pitchFamily="18" charset="0"/>
              </a:rPr>
              <a:t>Nova estrutura no Organograma SESA</a:t>
            </a:r>
          </a:p>
        </p:txBody>
      </p:sp>
      <p:sp>
        <p:nvSpPr>
          <p:cNvPr id="138" name="Line 5"/>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139" name="Imagem 7"/>
          <p:cNvPicPr/>
          <p:nvPr/>
        </p:nvPicPr>
        <p:blipFill>
          <a:blip r:embed="rId3" cstate="print"/>
          <a:srcRect l="12634" r="15820"/>
          <a:stretch/>
        </p:blipFill>
        <p:spPr>
          <a:xfrm>
            <a:off x="7813880" y="180360"/>
            <a:ext cx="718560" cy="718560"/>
          </a:xfrm>
          <a:prstGeom prst="rect">
            <a:avLst/>
          </a:prstGeom>
          <a:ln>
            <a:noFill/>
          </a:ln>
        </p:spPr>
      </p:pic>
      <p:sp>
        <p:nvSpPr>
          <p:cNvPr id="11" name="Retângulo 10">
            <a:extLst>
              <a:ext uri="{FF2B5EF4-FFF2-40B4-BE49-F238E27FC236}">
                <a16:creationId xmlns:a16="http://schemas.microsoft.com/office/drawing/2014/main" id="{93824456-4D54-4A75-975E-BFE3E1A95C5F}"/>
              </a:ext>
            </a:extLst>
          </p:cNvPr>
          <p:cNvSpPr/>
          <p:nvPr/>
        </p:nvSpPr>
        <p:spPr>
          <a:xfrm>
            <a:off x="524872" y="6541816"/>
            <a:ext cx="2016899" cy="276999"/>
          </a:xfrm>
          <a:prstGeom prst="rect">
            <a:avLst/>
          </a:prstGeom>
        </p:spPr>
        <p:txBody>
          <a:bodyPr wrap="none">
            <a:spAutoFit/>
          </a:bodyPr>
          <a:lstStyle/>
          <a:p>
            <a:r>
              <a:rPr lang="pt-BR" sz="1200" dirty="0">
                <a:solidFill>
                  <a:schemeClr val="bg1"/>
                </a:solidFill>
                <a:latin typeface="Calibri" panose="020F0502020204030204" pitchFamily="34" charset="0"/>
                <a:cs typeface="Times New Roman" panose="02020603050405020304" pitchFamily="18" charset="0"/>
              </a:rPr>
              <a:t>Fonte: SESA/Sistema </a:t>
            </a:r>
            <a:r>
              <a:rPr lang="pt-BR" sz="1200" dirty="0" err="1">
                <a:solidFill>
                  <a:schemeClr val="bg1"/>
                </a:solidFill>
                <a:latin typeface="Calibri" panose="020F0502020204030204" pitchFamily="34" charset="0"/>
                <a:cs typeface="Times New Roman" panose="02020603050405020304" pitchFamily="18" charset="0"/>
              </a:rPr>
              <a:t>OnBase</a:t>
            </a:r>
            <a:r>
              <a:rPr lang="pt-BR" sz="1200" dirty="0">
                <a:solidFill>
                  <a:schemeClr val="bg1"/>
                </a:solidFill>
                <a:latin typeface="Calibri" panose="020F0502020204030204" pitchFamily="34" charset="0"/>
                <a:cs typeface="Times New Roman" panose="02020603050405020304" pitchFamily="18" charset="0"/>
              </a:rPr>
              <a:t> </a:t>
            </a:r>
          </a:p>
        </p:txBody>
      </p:sp>
      <p:pic>
        <p:nvPicPr>
          <p:cNvPr id="3" name="Imagem 2">
            <a:extLst>
              <a:ext uri="{FF2B5EF4-FFF2-40B4-BE49-F238E27FC236}">
                <a16:creationId xmlns:a16="http://schemas.microsoft.com/office/drawing/2014/main" id="{28F0B360-904C-41B5-9AFA-40E1202C0CBB}"/>
              </a:ext>
            </a:extLst>
          </p:cNvPr>
          <p:cNvPicPr>
            <a:picLocks noChangeAspect="1"/>
          </p:cNvPicPr>
          <p:nvPr/>
        </p:nvPicPr>
        <p:blipFill rotWithShape="1">
          <a:blip r:embed="rId4"/>
          <a:srcRect l="50452" t="76136" r="29970" b="2110"/>
          <a:stretch/>
        </p:blipFill>
        <p:spPr>
          <a:xfrm>
            <a:off x="4777513" y="3429000"/>
            <a:ext cx="3168352" cy="1896826"/>
          </a:xfrm>
          <a:prstGeom prst="rect">
            <a:avLst/>
          </a:prstGeom>
        </p:spPr>
      </p:pic>
      <p:sp>
        <p:nvSpPr>
          <p:cNvPr id="6" name="CaixaDeTexto 5">
            <a:extLst>
              <a:ext uri="{FF2B5EF4-FFF2-40B4-BE49-F238E27FC236}">
                <a16:creationId xmlns:a16="http://schemas.microsoft.com/office/drawing/2014/main" id="{CCA84507-7BE2-46B3-AF51-ED993AD380FA}"/>
              </a:ext>
            </a:extLst>
          </p:cNvPr>
          <p:cNvSpPr txBox="1"/>
          <p:nvPr/>
        </p:nvSpPr>
        <p:spPr>
          <a:xfrm>
            <a:off x="1172658" y="1412776"/>
            <a:ext cx="6797243" cy="3231654"/>
          </a:xfrm>
          <a:prstGeom prst="rect">
            <a:avLst/>
          </a:prstGeom>
          <a:noFill/>
        </p:spPr>
        <p:txBody>
          <a:bodyPr wrap="square" rtlCol="0">
            <a:spAutoFit/>
          </a:bodyPr>
          <a:lstStyle/>
          <a:p>
            <a:pPr algn="l"/>
            <a:r>
              <a:rPr lang="pt-BR" sz="2000" b="0" dirty="0"/>
              <a:t>Portaria Conjunta SESA/PGE Nº 003 – R</a:t>
            </a:r>
            <a:r>
              <a:rPr lang="pt-BR" sz="2000" b="1" dirty="0"/>
              <a:t>, </a:t>
            </a:r>
            <a:r>
              <a:rPr lang="pt-BR" sz="2000" dirty="0"/>
              <a:t>de 23/09/21</a:t>
            </a:r>
          </a:p>
          <a:p>
            <a:pPr algn="l"/>
            <a:endParaRPr lang="pt-BR" sz="2000" dirty="0"/>
          </a:p>
          <a:p>
            <a:pPr algn="l"/>
            <a:endParaRPr lang="pt-BR" sz="2000" dirty="0"/>
          </a:p>
          <a:p>
            <a:pPr algn="l"/>
            <a:r>
              <a:rPr lang="pt-BR" sz="2000" dirty="0"/>
              <a:t>Institui o </a:t>
            </a:r>
            <a:r>
              <a:rPr lang="pt-BR" sz="2000" b="1" dirty="0"/>
              <a:t>Programa Estadual para a Desjudicialização do Acesso ao Sistema Único de Saúde</a:t>
            </a:r>
          </a:p>
          <a:p>
            <a:pPr algn="l"/>
            <a:endParaRPr lang="pt-BR" sz="1800" b="1" dirty="0"/>
          </a:p>
          <a:p>
            <a:pPr algn="l"/>
            <a:endParaRPr lang="pt-BR" sz="1800" b="1" dirty="0"/>
          </a:p>
          <a:p>
            <a:pPr algn="l"/>
            <a:endParaRPr lang="pt-BR" sz="1800" b="1" dirty="0"/>
          </a:p>
          <a:p>
            <a:pPr algn="l"/>
            <a:r>
              <a:rPr lang="pt-BR" sz="1800" dirty="0"/>
              <a:t> </a:t>
            </a:r>
            <a:r>
              <a:rPr lang="pt-BR" sz="3200" b="1" dirty="0"/>
              <a:t>SUS + Justiça</a:t>
            </a:r>
          </a:p>
          <a:p>
            <a:endParaRPr lang="pt-BR" dirty="0"/>
          </a:p>
        </p:txBody>
      </p:sp>
    </p:spTree>
    <p:extLst>
      <p:ext uri="{BB962C8B-B14F-4D97-AF65-F5344CB8AC3E}">
        <p14:creationId xmlns:p14="http://schemas.microsoft.com/office/powerpoint/2010/main" val="178756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124" name="Imagem 6"/>
          <p:cNvPicPr/>
          <p:nvPr/>
        </p:nvPicPr>
        <p:blipFill>
          <a:blip r:embed="rId3" cstate="print"/>
          <a:stretch/>
        </p:blipFill>
        <p:spPr>
          <a:xfrm>
            <a:off x="0" y="0"/>
            <a:ext cx="9142560" cy="6856560"/>
          </a:xfrm>
          <a:prstGeom prst="rect">
            <a:avLst/>
          </a:prstGeom>
          <a:ln w="9360">
            <a:noFill/>
          </a:ln>
        </p:spPr>
      </p:pic>
      <p:sp>
        <p:nvSpPr>
          <p:cNvPr id="125" name="CustomShape 1"/>
          <p:cNvSpPr/>
          <p:nvPr/>
        </p:nvSpPr>
        <p:spPr>
          <a:xfrm>
            <a:off x="-252536" y="1972080"/>
            <a:ext cx="9142560" cy="3531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6600" b="1" strike="noStrike" spc="-1" dirty="0">
                <a:solidFill>
                  <a:srgbClr val="FFFFFF"/>
                </a:solidFill>
                <a:latin typeface="Calibri"/>
                <a:ea typeface="DejaVu Sans"/>
              </a:rPr>
              <a:t>PARTE I</a:t>
            </a:r>
          </a:p>
          <a:p>
            <a:pPr algn="ctr">
              <a:lnSpc>
                <a:spcPct val="100000"/>
              </a:lnSpc>
            </a:pPr>
            <a:r>
              <a:rPr lang="pt-BR" sz="6600" b="1" strike="noStrike" spc="-1" dirty="0">
                <a:solidFill>
                  <a:srgbClr val="FFFFFF"/>
                </a:solidFill>
                <a:latin typeface="Calibri"/>
                <a:ea typeface="DejaVu Sans"/>
              </a:rPr>
              <a:t>Informações em cumprimento à </a:t>
            </a:r>
          </a:p>
          <a:p>
            <a:pPr algn="ctr">
              <a:lnSpc>
                <a:spcPct val="100000"/>
              </a:lnSpc>
            </a:pPr>
            <a:r>
              <a:rPr lang="pt-BR" sz="6600" b="1" spc="-1" dirty="0">
                <a:solidFill>
                  <a:srgbClr val="FFFFFF"/>
                </a:solidFill>
                <a:latin typeface="Calibri"/>
              </a:rPr>
              <a:t>Lei 141/2012</a:t>
            </a: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126"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661511183"/>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repl">
                                        <p:cTn id="7" dur="500" fill="hold"/>
                                        <p:tgtEl>
                                          <p:spTgt spid="123"/>
                                        </p:tgtEl>
                                        <p:attrNameLst>
                                          <p:attrName>ppt_x</p:attrName>
                                        </p:attrNameLst>
                                      </p:cBhvr>
                                      <p:tavLst>
                                        <p:tav tm="0">
                                          <p:val>
                                            <p:strVal val="0-#ppt_w/2"/>
                                          </p:val>
                                        </p:tav>
                                        <p:tav tm="100000">
                                          <p:val>
                                            <p:strVal val="#ppt_x"/>
                                          </p:val>
                                        </p:tav>
                                      </p:tavLst>
                                    </p:anim>
                                    <p:anim calcmode="lin" valueType="num">
                                      <p:cBhvr additive="repl">
                                        <p:cTn id="8" dur="500" fill="hold"/>
                                        <p:tgtEl>
                                          <p:spTgt spid="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0" y="6532151"/>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35" name="CustomShape 2"/>
          <p:cNvSpPr/>
          <p:nvPr/>
        </p:nvSpPr>
        <p:spPr>
          <a:xfrm>
            <a:off x="377784" y="44624"/>
            <a:ext cx="836460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ts val="4000"/>
              </a:lnSpc>
            </a:pPr>
            <a:r>
              <a:rPr lang="pt-BR" sz="3600" b="1" spc="-41" dirty="0">
                <a:solidFill>
                  <a:srgbClr val="0070C0"/>
                </a:solidFill>
                <a:latin typeface="Calibri"/>
              </a:rPr>
              <a:t>Judicialização</a:t>
            </a:r>
          </a:p>
          <a:p>
            <a:r>
              <a:rPr lang="pt-BR" sz="2400" dirty="0">
                <a:solidFill>
                  <a:srgbClr val="0070C0"/>
                </a:solidFill>
                <a:latin typeface="Calibri" panose="020F0502020204030204" pitchFamily="34" charset="0"/>
                <a:cs typeface="Times New Roman" panose="02020603050405020304" pitchFamily="18" charset="0"/>
              </a:rPr>
              <a:t>Evolução no ES </a:t>
            </a:r>
          </a:p>
        </p:txBody>
      </p:sp>
      <p:graphicFrame>
        <p:nvGraphicFramePr>
          <p:cNvPr id="136" name="Table 3"/>
          <p:cNvGraphicFramePr/>
          <p:nvPr/>
        </p:nvGraphicFramePr>
        <p:xfrm>
          <a:off x="179512" y="2996952"/>
          <a:ext cx="8568952" cy="1112400"/>
        </p:xfrm>
        <a:graphic>
          <a:graphicData uri="http://schemas.openxmlformats.org/drawingml/2006/table">
            <a:tbl>
              <a:tblPr/>
              <a:tblGrid>
                <a:gridCol w="1517118">
                  <a:extLst>
                    <a:ext uri="{9D8B030D-6E8A-4147-A177-3AD203B41FA5}">
                      <a16:colId xmlns:a16="http://schemas.microsoft.com/office/drawing/2014/main" val="20000"/>
                    </a:ext>
                  </a:extLst>
                </a:gridCol>
                <a:gridCol w="2501994">
                  <a:extLst>
                    <a:ext uri="{9D8B030D-6E8A-4147-A177-3AD203B41FA5}">
                      <a16:colId xmlns:a16="http://schemas.microsoft.com/office/drawing/2014/main" val="20001"/>
                    </a:ext>
                  </a:extLst>
                </a:gridCol>
                <a:gridCol w="1137270">
                  <a:extLst>
                    <a:ext uri="{9D8B030D-6E8A-4147-A177-3AD203B41FA5}">
                      <a16:colId xmlns:a16="http://schemas.microsoft.com/office/drawing/2014/main" val="20002"/>
                    </a:ext>
                  </a:extLst>
                </a:gridCol>
                <a:gridCol w="2426177">
                  <a:extLst>
                    <a:ext uri="{9D8B030D-6E8A-4147-A177-3AD203B41FA5}">
                      <a16:colId xmlns:a16="http://schemas.microsoft.com/office/drawing/2014/main" val="20003"/>
                    </a:ext>
                  </a:extLst>
                </a:gridCol>
                <a:gridCol w="986393">
                  <a:extLst>
                    <a:ext uri="{9D8B030D-6E8A-4147-A177-3AD203B41FA5}">
                      <a16:colId xmlns:a16="http://schemas.microsoft.com/office/drawing/2014/main" val="20004"/>
                    </a:ext>
                  </a:extLst>
                </a:gridCol>
              </a:tblGrid>
              <a:tr h="1112400">
                <a:tc>
                  <a:txBody>
                    <a:bodyPr/>
                    <a:lstStyle/>
                    <a:p>
                      <a:endParaRPr lang="pt-BR" sz="1900" dirty="0"/>
                    </a:p>
                  </a:txBody>
                  <a:tcP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dirty="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dirty="0"/>
                    </a:p>
                  </a:txBody>
                  <a:tcPr marL="9360" marR="9360">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4"/>
                  </a:ext>
                </a:extLst>
              </a:tr>
            </a:tbl>
          </a:graphicData>
        </a:graphic>
      </p:graphicFrame>
      <p:sp>
        <p:nvSpPr>
          <p:cNvPr id="138" name="Line 5"/>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139" name="Imagem 7"/>
          <p:cNvPicPr/>
          <p:nvPr/>
        </p:nvPicPr>
        <p:blipFill>
          <a:blip r:embed="rId3" cstate="print"/>
          <a:srcRect l="12634" r="15820"/>
          <a:stretch/>
        </p:blipFill>
        <p:spPr>
          <a:xfrm>
            <a:off x="7813880" y="180360"/>
            <a:ext cx="718560" cy="718560"/>
          </a:xfrm>
          <a:prstGeom prst="rect">
            <a:avLst/>
          </a:prstGeom>
          <a:ln>
            <a:noFill/>
          </a:ln>
        </p:spPr>
      </p:pic>
      <p:sp>
        <p:nvSpPr>
          <p:cNvPr id="11" name="Retângulo 10">
            <a:extLst>
              <a:ext uri="{FF2B5EF4-FFF2-40B4-BE49-F238E27FC236}">
                <a16:creationId xmlns:a16="http://schemas.microsoft.com/office/drawing/2014/main" id="{93824456-4D54-4A75-975E-BFE3E1A95C5F}"/>
              </a:ext>
            </a:extLst>
          </p:cNvPr>
          <p:cNvSpPr/>
          <p:nvPr/>
        </p:nvSpPr>
        <p:spPr>
          <a:xfrm>
            <a:off x="524872" y="6541816"/>
            <a:ext cx="4790542" cy="276999"/>
          </a:xfrm>
          <a:prstGeom prst="rect">
            <a:avLst/>
          </a:prstGeom>
        </p:spPr>
        <p:txBody>
          <a:bodyPr wrap="none">
            <a:spAutoFit/>
          </a:bodyPr>
          <a:lstStyle/>
          <a:p>
            <a:r>
              <a:rPr lang="pt-BR" sz="1200" dirty="0">
                <a:solidFill>
                  <a:schemeClr val="bg1"/>
                </a:solidFill>
                <a:latin typeface="Calibri" panose="020F0502020204030204" pitchFamily="34" charset="0"/>
                <a:cs typeface="Times New Roman" panose="02020603050405020304" pitchFamily="18" charset="0"/>
              </a:rPr>
              <a:t>Fonte: SESA/Sistema OnBase - </a:t>
            </a:r>
            <a:r>
              <a:rPr lang="pt-BR" sz="1200" b="0" strike="noStrike" spc="-1" dirty="0">
                <a:solidFill>
                  <a:srgbClr val="FFFFFF"/>
                </a:solidFill>
                <a:latin typeface="Calibri"/>
                <a:ea typeface="DejaVu Sans"/>
              </a:rPr>
              <a:t>– Dados preliminares, sujeitos a alterações</a:t>
            </a:r>
            <a:r>
              <a:rPr lang="pt-BR" sz="1200" dirty="0">
                <a:solidFill>
                  <a:schemeClr val="bg1"/>
                </a:solidFill>
                <a:latin typeface="Calibri" panose="020F0502020204030204" pitchFamily="34" charset="0"/>
                <a:cs typeface="Times New Roman" panose="02020603050405020304" pitchFamily="18" charset="0"/>
              </a:rPr>
              <a:t> </a:t>
            </a:r>
          </a:p>
        </p:txBody>
      </p:sp>
      <p:graphicFrame>
        <p:nvGraphicFramePr>
          <p:cNvPr id="10" name="Gráfico 9">
            <a:extLst>
              <a:ext uri="{FF2B5EF4-FFF2-40B4-BE49-F238E27FC236}">
                <a16:creationId xmlns:a16="http://schemas.microsoft.com/office/drawing/2014/main" id="{D55DDBA6-5B14-4705-8B9B-D2F288FB457C}"/>
              </a:ext>
            </a:extLst>
          </p:cNvPr>
          <p:cNvGraphicFramePr>
            <a:graphicFrameLocks/>
          </p:cNvGraphicFramePr>
          <p:nvPr>
            <p:extLst>
              <p:ext uri="{D42A27DB-BD31-4B8C-83A1-F6EECF244321}">
                <p14:modId xmlns:p14="http://schemas.microsoft.com/office/powerpoint/2010/main" val="3558566156"/>
              </p:ext>
            </p:extLst>
          </p:nvPr>
        </p:nvGraphicFramePr>
        <p:xfrm>
          <a:off x="899592" y="1400582"/>
          <a:ext cx="6840760" cy="44876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749683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0" y="6532151"/>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35" name="CustomShape 2"/>
          <p:cNvSpPr/>
          <p:nvPr/>
        </p:nvSpPr>
        <p:spPr>
          <a:xfrm>
            <a:off x="377784" y="44624"/>
            <a:ext cx="836460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ts val="4000"/>
              </a:lnSpc>
            </a:pPr>
            <a:r>
              <a:rPr lang="pt-BR" sz="3600" b="1" spc="-41" dirty="0">
                <a:solidFill>
                  <a:srgbClr val="0070C0"/>
                </a:solidFill>
                <a:latin typeface="Calibri"/>
              </a:rPr>
              <a:t>Judicialização</a:t>
            </a:r>
          </a:p>
          <a:p>
            <a:r>
              <a:rPr lang="pt-BR" sz="2400" dirty="0">
                <a:solidFill>
                  <a:srgbClr val="0070C0"/>
                </a:solidFill>
                <a:latin typeface="Calibri" panose="020F0502020204030204" pitchFamily="34" charset="0"/>
                <a:cs typeface="Times New Roman" panose="02020603050405020304" pitchFamily="18" charset="0"/>
              </a:rPr>
              <a:t>Dados do quadrimestre</a:t>
            </a:r>
          </a:p>
        </p:txBody>
      </p:sp>
      <p:graphicFrame>
        <p:nvGraphicFramePr>
          <p:cNvPr id="136" name="Table 3"/>
          <p:cNvGraphicFramePr/>
          <p:nvPr/>
        </p:nvGraphicFramePr>
        <p:xfrm>
          <a:off x="179512" y="2996952"/>
          <a:ext cx="8568952" cy="1112400"/>
        </p:xfrm>
        <a:graphic>
          <a:graphicData uri="http://schemas.openxmlformats.org/drawingml/2006/table">
            <a:tbl>
              <a:tblPr/>
              <a:tblGrid>
                <a:gridCol w="1517118">
                  <a:extLst>
                    <a:ext uri="{9D8B030D-6E8A-4147-A177-3AD203B41FA5}">
                      <a16:colId xmlns:a16="http://schemas.microsoft.com/office/drawing/2014/main" val="20000"/>
                    </a:ext>
                  </a:extLst>
                </a:gridCol>
                <a:gridCol w="2501994">
                  <a:extLst>
                    <a:ext uri="{9D8B030D-6E8A-4147-A177-3AD203B41FA5}">
                      <a16:colId xmlns:a16="http://schemas.microsoft.com/office/drawing/2014/main" val="20001"/>
                    </a:ext>
                  </a:extLst>
                </a:gridCol>
                <a:gridCol w="1137270">
                  <a:extLst>
                    <a:ext uri="{9D8B030D-6E8A-4147-A177-3AD203B41FA5}">
                      <a16:colId xmlns:a16="http://schemas.microsoft.com/office/drawing/2014/main" val="20002"/>
                    </a:ext>
                  </a:extLst>
                </a:gridCol>
                <a:gridCol w="2426177">
                  <a:extLst>
                    <a:ext uri="{9D8B030D-6E8A-4147-A177-3AD203B41FA5}">
                      <a16:colId xmlns:a16="http://schemas.microsoft.com/office/drawing/2014/main" val="20003"/>
                    </a:ext>
                  </a:extLst>
                </a:gridCol>
                <a:gridCol w="986393">
                  <a:extLst>
                    <a:ext uri="{9D8B030D-6E8A-4147-A177-3AD203B41FA5}">
                      <a16:colId xmlns:a16="http://schemas.microsoft.com/office/drawing/2014/main" val="20004"/>
                    </a:ext>
                  </a:extLst>
                </a:gridCol>
              </a:tblGrid>
              <a:tr h="1112400">
                <a:tc>
                  <a:txBody>
                    <a:bodyPr/>
                    <a:lstStyle/>
                    <a:p>
                      <a:endParaRPr lang="pt-BR" sz="1900" dirty="0"/>
                    </a:p>
                  </a:txBody>
                  <a:tcP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dirty="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dirty="0"/>
                    </a:p>
                  </a:txBody>
                  <a:tcPr marL="9360" marR="9360">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4"/>
                  </a:ext>
                </a:extLst>
              </a:tr>
            </a:tbl>
          </a:graphicData>
        </a:graphic>
      </p:graphicFrame>
      <p:sp>
        <p:nvSpPr>
          <p:cNvPr id="138" name="Line 5"/>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139" name="Imagem 7"/>
          <p:cNvPicPr/>
          <p:nvPr/>
        </p:nvPicPr>
        <p:blipFill>
          <a:blip r:embed="rId3" cstate="print"/>
          <a:srcRect l="12634" r="15820"/>
          <a:stretch/>
        </p:blipFill>
        <p:spPr>
          <a:xfrm>
            <a:off x="7813880" y="180360"/>
            <a:ext cx="718560" cy="718560"/>
          </a:xfrm>
          <a:prstGeom prst="rect">
            <a:avLst/>
          </a:prstGeom>
          <a:ln>
            <a:noFill/>
          </a:ln>
        </p:spPr>
      </p:pic>
      <p:sp>
        <p:nvSpPr>
          <p:cNvPr id="11" name="Retângulo 10">
            <a:extLst>
              <a:ext uri="{FF2B5EF4-FFF2-40B4-BE49-F238E27FC236}">
                <a16:creationId xmlns:a16="http://schemas.microsoft.com/office/drawing/2014/main" id="{93824456-4D54-4A75-975E-BFE3E1A95C5F}"/>
              </a:ext>
            </a:extLst>
          </p:cNvPr>
          <p:cNvSpPr/>
          <p:nvPr/>
        </p:nvSpPr>
        <p:spPr>
          <a:xfrm>
            <a:off x="524872" y="6541816"/>
            <a:ext cx="4790542" cy="276999"/>
          </a:xfrm>
          <a:prstGeom prst="rect">
            <a:avLst/>
          </a:prstGeom>
        </p:spPr>
        <p:txBody>
          <a:bodyPr wrap="none">
            <a:spAutoFit/>
          </a:bodyPr>
          <a:lstStyle/>
          <a:p>
            <a:r>
              <a:rPr lang="pt-BR" sz="1200" dirty="0">
                <a:solidFill>
                  <a:schemeClr val="bg1"/>
                </a:solidFill>
                <a:latin typeface="Calibri" panose="020F0502020204030204" pitchFamily="34" charset="0"/>
                <a:cs typeface="Times New Roman" panose="02020603050405020304" pitchFamily="18" charset="0"/>
              </a:rPr>
              <a:t>Fonte: SESA/Sistema OnBase - </a:t>
            </a:r>
            <a:r>
              <a:rPr lang="pt-BR" sz="1200" b="0" strike="noStrike" spc="-1" dirty="0">
                <a:solidFill>
                  <a:srgbClr val="FFFFFF"/>
                </a:solidFill>
                <a:latin typeface="Calibri"/>
                <a:ea typeface="DejaVu Sans"/>
              </a:rPr>
              <a:t>– Dados preliminares, sujeitos a alterações</a:t>
            </a:r>
            <a:r>
              <a:rPr lang="pt-BR" sz="1200" dirty="0">
                <a:solidFill>
                  <a:schemeClr val="bg1"/>
                </a:solidFill>
                <a:latin typeface="Calibri" panose="020F0502020204030204" pitchFamily="34" charset="0"/>
                <a:cs typeface="Times New Roman" panose="02020603050405020304" pitchFamily="18" charset="0"/>
              </a:rPr>
              <a:t> </a:t>
            </a:r>
          </a:p>
        </p:txBody>
      </p:sp>
      <p:graphicFrame>
        <p:nvGraphicFramePr>
          <p:cNvPr id="10" name="Gráfico 9">
            <a:extLst>
              <a:ext uri="{FF2B5EF4-FFF2-40B4-BE49-F238E27FC236}">
                <a16:creationId xmlns:a16="http://schemas.microsoft.com/office/drawing/2014/main" id="{D55DDBA6-5B14-4705-8B9B-D2F288FB457C}"/>
              </a:ext>
            </a:extLst>
          </p:cNvPr>
          <p:cNvGraphicFramePr>
            <a:graphicFrameLocks/>
          </p:cNvGraphicFramePr>
          <p:nvPr/>
        </p:nvGraphicFramePr>
        <p:xfrm>
          <a:off x="899592" y="1400582"/>
          <a:ext cx="6840760" cy="44876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a:extLst>
              <a:ext uri="{FF2B5EF4-FFF2-40B4-BE49-F238E27FC236}">
                <a16:creationId xmlns:a16="http://schemas.microsoft.com/office/drawing/2014/main" id="{15B00F25-1C3C-4AEB-84D4-1AA6690B3EE2}"/>
              </a:ext>
            </a:extLst>
          </p:cNvPr>
          <p:cNvGraphicFramePr>
            <a:graphicFrameLocks/>
          </p:cNvGraphicFramePr>
          <p:nvPr>
            <p:extLst>
              <p:ext uri="{D42A27DB-BD31-4B8C-83A1-F6EECF244321}">
                <p14:modId xmlns:p14="http://schemas.microsoft.com/office/powerpoint/2010/main" val="2375506512"/>
              </p:ext>
            </p:extLst>
          </p:nvPr>
        </p:nvGraphicFramePr>
        <p:xfrm>
          <a:off x="2033972" y="1048828"/>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áfico 11">
            <a:extLst>
              <a:ext uri="{FF2B5EF4-FFF2-40B4-BE49-F238E27FC236}">
                <a16:creationId xmlns:a16="http://schemas.microsoft.com/office/drawing/2014/main" id="{DD9756CE-A419-4A73-A389-54F5594222CF}"/>
              </a:ext>
            </a:extLst>
          </p:cNvPr>
          <p:cNvGraphicFramePr>
            <a:graphicFrameLocks/>
          </p:cNvGraphicFramePr>
          <p:nvPr>
            <p:extLst>
              <p:ext uri="{D42A27DB-BD31-4B8C-83A1-F6EECF244321}">
                <p14:modId xmlns:p14="http://schemas.microsoft.com/office/powerpoint/2010/main" val="3876111936"/>
              </p:ext>
            </p:extLst>
          </p:nvPr>
        </p:nvGraphicFramePr>
        <p:xfrm>
          <a:off x="2033972" y="3403799"/>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87714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0" y="6532151"/>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35" name="CustomShape 2"/>
          <p:cNvSpPr/>
          <p:nvPr/>
        </p:nvSpPr>
        <p:spPr>
          <a:xfrm>
            <a:off x="377784" y="44624"/>
            <a:ext cx="836460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ts val="4000"/>
              </a:lnSpc>
            </a:pPr>
            <a:r>
              <a:rPr lang="pt-BR" sz="3600" b="1" spc="-41" dirty="0">
                <a:solidFill>
                  <a:srgbClr val="0070C0"/>
                </a:solidFill>
                <a:latin typeface="Calibri"/>
              </a:rPr>
              <a:t>Judicialização</a:t>
            </a:r>
          </a:p>
          <a:p>
            <a:r>
              <a:rPr lang="pt-BR" sz="2400" dirty="0">
                <a:solidFill>
                  <a:srgbClr val="0070C0"/>
                </a:solidFill>
                <a:latin typeface="Calibri" panose="020F0502020204030204" pitchFamily="34" charset="0"/>
                <a:cs typeface="Times New Roman" panose="02020603050405020304" pitchFamily="18" charset="0"/>
              </a:rPr>
              <a:t>Dados do quadrimestre por Região de Saúde</a:t>
            </a:r>
          </a:p>
        </p:txBody>
      </p:sp>
      <p:graphicFrame>
        <p:nvGraphicFramePr>
          <p:cNvPr id="136" name="Table 3"/>
          <p:cNvGraphicFramePr/>
          <p:nvPr/>
        </p:nvGraphicFramePr>
        <p:xfrm>
          <a:off x="179512" y="2996952"/>
          <a:ext cx="8568952" cy="1112400"/>
        </p:xfrm>
        <a:graphic>
          <a:graphicData uri="http://schemas.openxmlformats.org/drawingml/2006/table">
            <a:tbl>
              <a:tblPr/>
              <a:tblGrid>
                <a:gridCol w="1517118">
                  <a:extLst>
                    <a:ext uri="{9D8B030D-6E8A-4147-A177-3AD203B41FA5}">
                      <a16:colId xmlns:a16="http://schemas.microsoft.com/office/drawing/2014/main" val="20000"/>
                    </a:ext>
                  </a:extLst>
                </a:gridCol>
                <a:gridCol w="2501994">
                  <a:extLst>
                    <a:ext uri="{9D8B030D-6E8A-4147-A177-3AD203B41FA5}">
                      <a16:colId xmlns:a16="http://schemas.microsoft.com/office/drawing/2014/main" val="20001"/>
                    </a:ext>
                  </a:extLst>
                </a:gridCol>
                <a:gridCol w="1137270">
                  <a:extLst>
                    <a:ext uri="{9D8B030D-6E8A-4147-A177-3AD203B41FA5}">
                      <a16:colId xmlns:a16="http://schemas.microsoft.com/office/drawing/2014/main" val="20002"/>
                    </a:ext>
                  </a:extLst>
                </a:gridCol>
                <a:gridCol w="2426177">
                  <a:extLst>
                    <a:ext uri="{9D8B030D-6E8A-4147-A177-3AD203B41FA5}">
                      <a16:colId xmlns:a16="http://schemas.microsoft.com/office/drawing/2014/main" val="20003"/>
                    </a:ext>
                  </a:extLst>
                </a:gridCol>
                <a:gridCol w="986393">
                  <a:extLst>
                    <a:ext uri="{9D8B030D-6E8A-4147-A177-3AD203B41FA5}">
                      <a16:colId xmlns:a16="http://schemas.microsoft.com/office/drawing/2014/main" val="20004"/>
                    </a:ext>
                  </a:extLst>
                </a:gridCol>
              </a:tblGrid>
              <a:tr h="1112400">
                <a:tc>
                  <a:txBody>
                    <a:bodyPr/>
                    <a:lstStyle/>
                    <a:p>
                      <a:endParaRPr lang="pt-BR" sz="1900" dirty="0"/>
                    </a:p>
                  </a:txBody>
                  <a:tcP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dirty="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dirty="0"/>
                    </a:p>
                  </a:txBody>
                  <a:tcPr marL="9360" marR="9360">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4"/>
                  </a:ext>
                </a:extLst>
              </a:tr>
            </a:tbl>
          </a:graphicData>
        </a:graphic>
      </p:graphicFrame>
      <p:sp>
        <p:nvSpPr>
          <p:cNvPr id="138" name="Line 5"/>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139" name="Imagem 7"/>
          <p:cNvPicPr/>
          <p:nvPr/>
        </p:nvPicPr>
        <p:blipFill>
          <a:blip r:embed="rId3" cstate="print"/>
          <a:srcRect l="12634" r="15820"/>
          <a:stretch/>
        </p:blipFill>
        <p:spPr>
          <a:xfrm>
            <a:off x="7813880" y="180360"/>
            <a:ext cx="718560" cy="718560"/>
          </a:xfrm>
          <a:prstGeom prst="rect">
            <a:avLst/>
          </a:prstGeom>
          <a:ln>
            <a:noFill/>
          </a:ln>
        </p:spPr>
      </p:pic>
      <p:sp>
        <p:nvSpPr>
          <p:cNvPr id="11" name="Retângulo 10">
            <a:extLst>
              <a:ext uri="{FF2B5EF4-FFF2-40B4-BE49-F238E27FC236}">
                <a16:creationId xmlns:a16="http://schemas.microsoft.com/office/drawing/2014/main" id="{93824456-4D54-4A75-975E-BFE3E1A95C5F}"/>
              </a:ext>
            </a:extLst>
          </p:cNvPr>
          <p:cNvSpPr/>
          <p:nvPr/>
        </p:nvSpPr>
        <p:spPr>
          <a:xfrm>
            <a:off x="524872" y="6541816"/>
            <a:ext cx="4790542" cy="276999"/>
          </a:xfrm>
          <a:prstGeom prst="rect">
            <a:avLst/>
          </a:prstGeom>
        </p:spPr>
        <p:txBody>
          <a:bodyPr wrap="none">
            <a:spAutoFit/>
          </a:bodyPr>
          <a:lstStyle/>
          <a:p>
            <a:r>
              <a:rPr lang="pt-BR" sz="1200" dirty="0">
                <a:solidFill>
                  <a:schemeClr val="bg1"/>
                </a:solidFill>
                <a:latin typeface="Calibri" panose="020F0502020204030204" pitchFamily="34" charset="0"/>
                <a:cs typeface="Times New Roman" panose="02020603050405020304" pitchFamily="18" charset="0"/>
              </a:rPr>
              <a:t>Fonte: SESA/Sistema OnBase - </a:t>
            </a:r>
            <a:r>
              <a:rPr lang="pt-BR" sz="1200" b="0" strike="noStrike" spc="-1" dirty="0">
                <a:solidFill>
                  <a:srgbClr val="FFFFFF"/>
                </a:solidFill>
                <a:latin typeface="Calibri"/>
                <a:ea typeface="DejaVu Sans"/>
              </a:rPr>
              <a:t>– Dados preliminares, sujeitos a alterações</a:t>
            </a:r>
            <a:r>
              <a:rPr lang="pt-BR" sz="1200" dirty="0">
                <a:solidFill>
                  <a:schemeClr val="bg1"/>
                </a:solidFill>
                <a:latin typeface="Calibri" panose="020F0502020204030204" pitchFamily="34" charset="0"/>
                <a:cs typeface="Times New Roman" panose="02020603050405020304" pitchFamily="18" charset="0"/>
              </a:rPr>
              <a:t> </a:t>
            </a:r>
          </a:p>
        </p:txBody>
      </p:sp>
      <p:graphicFrame>
        <p:nvGraphicFramePr>
          <p:cNvPr id="10" name="Gráfico 9">
            <a:extLst>
              <a:ext uri="{FF2B5EF4-FFF2-40B4-BE49-F238E27FC236}">
                <a16:creationId xmlns:a16="http://schemas.microsoft.com/office/drawing/2014/main" id="{D55DDBA6-5B14-4705-8B9B-D2F288FB457C}"/>
              </a:ext>
            </a:extLst>
          </p:cNvPr>
          <p:cNvGraphicFramePr>
            <a:graphicFrameLocks/>
          </p:cNvGraphicFramePr>
          <p:nvPr/>
        </p:nvGraphicFramePr>
        <p:xfrm>
          <a:off x="899592" y="1400582"/>
          <a:ext cx="6840760" cy="44876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a:extLst>
              <a:ext uri="{FF2B5EF4-FFF2-40B4-BE49-F238E27FC236}">
                <a16:creationId xmlns:a16="http://schemas.microsoft.com/office/drawing/2014/main" id="{C327A660-1691-42DF-AECC-93148D139837}"/>
              </a:ext>
            </a:extLst>
          </p:cNvPr>
          <p:cNvGraphicFramePr>
            <a:graphicFrameLocks/>
          </p:cNvGraphicFramePr>
          <p:nvPr>
            <p:extLst>
              <p:ext uri="{D42A27DB-BD31-4B8C-83A1-F6EECF244321}">
                <p14:modId xmlns:p14="http://schemas.microsoft.com/office/powerpoint/2010/main" val="2345286131"/>
              </p:ext>
            </p:extLst>
          </p:nvPr>
        </p:nvGraphicFramePr>
        <p:xfrm>
          <a:off x="611560" y="764704"/>
          <a:ext cx="7704856" cy="504055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8330452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2"/>
          <p:cNvSpPr/>
          <p:nvPr/>
        </p:nvSpPr>
        <p:spPr>
          <a:xfrm>
            <a:off x="497404" y="181946"/>
            <a:ext cx="836460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5000"/>
              </a:lnSpc>
            </a:pPr>
            <a:r>
              <a:rPr lang="pt-BR" sz="3600" b="1" spc="-41" dirty="0">
                <a:solidFill>
                  <a:srgbClr val="0070C0"/>
                </a:solidFill>
                <a:latin typeface="Calibri"/>
              </a:rPr>
              <a:t>Judicialização</a:t>
            </a:r>
          </a:p>
          <a:p>
            <a:r>
              <a:rPr lang="pt-BR" sz="2400" dirty="0">
                <a:solidFill>
                  <a:srgbClr val="0070C0"/>
                </a:solidFill>
                <a:latin typeface="Calibri" panose="020F0502020204030204" pitchFamily="34" charset="0"/>
                <a:cs typeface="Times New Roman" panose="02020603050405020304" pitchFamily="18" charset="0"/>
              </a:rPr>
              <a:t>Municípios  com maior nº de Mandados</a:t>
            </a:r>
          </a:p>
          <a:p>
            <a:r>
              <a:rPr lang="pt-BR" sz="2000" dirty="0">
                <a:solidFill>
                  <a:srgbClr val="0070C0"/>
                </a:solidFill>
                <a:latin typeface="Calibri" panose="020F0502020204030204" pitchFamily="34" charset="0"/>
                <a:cs typeface="Times New Roman" panose="02020603050405020304" pitchFamily="18" charset="0"/>
              </a:rPr>
              <a:t>2020/2021– 2º Quadrimestre</a:t>
            </a:r>
            <a:endParaRPr lang="pt-BR" sz="2000" dirty="0">
              <a:solidFill>
                <a:srgbClr val="FF0000"/>
              </a:solidFill>
              <a:latin typeface="Calibri" panose="020F0502020204030204" pitchFamily="34" charset="0"/>
              <a:cs typeface="Times New Roman" panose="02020603050405020304" pitchFamily="18" charset="0"/>
            </a:endParaRPr>
          </a:p>
        </p:txBody>
      </p:sp>
      <p:sp>
        <p:nvSpPr>
          <p:cNvPr id="8" name="Line 5"/>
          <p:cNvSpPr/>
          <p:nvPr/>
        </p:nvSpPr>
        <p:spPr>
          <a:xfrm>
            <a:off x="522447" y="1283092"/>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9" name="Imagem 7"/>
          <p:cNvPicPr/>
          <p:nvPr/>
        </p:nvPicPr>
        <p:blipFill>
          <a:blip r:embed="rId2" cstate="print"/>
          <a:srcRect l="12634" r="15820"/>
          <a:stretch/>
        </p:blipFill>
        <p:spPr>
          <a:xfrm>
            <a:off x="7813880" y="180360"/>
            <a:ext cx="718560" cy="718560"/>
          </a:xfrm>
          <a:prstGeom prst="rect">
            <a:avLst/>
          </a:prstGeom>
          <a:ln>
            <a:noFill/>
          </a:ln>
        </p:spPr>
      </p:pic>
      <p:sp>
        <p:nvSpPr>
          <p:cNvPr id="10" name="CustomShape 1"/>
          <p:cNvSpPr/>
          <p:nvPr/>
        </p:nvSpPr>
        <p:spPr>
          <a:xfrm>
            <a:off x="0" y="6532151"/>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1" name="Retângulo 10">
            <a:extLst>
              <a:ext uri="{FF2B5EF4-FFF2-40B4-BE49-F238E27FC236}">
                <a16:creationId xmlns:a16="http://schemas.microsoft.com/office/drawing/2014/main" id="{93824456-4D54-4A75-975E-BFE3E1A95C5F}"/>
              </a:ext>
            </a:extLst>
          </p:cNvPr>
          <p:cNvSpPr/>
          <p:nvPr/>
        </p:nvSpPr>
        <p:spPr>
          <a:xfrm>
            <a:off x="524872" y="6541816"/>
            <a:ext cx="2016899" cy="276999"/>
          </a:xfrm>
          <a:prstGeom prst="rect">
            <a:avLst/>
          </a:prstGeom>
        </p:spPr>
        <p:txBody>
          <a:bodyPr wrap="none">
            <a:spAutoFit/>
          </a:bodyPr>
          <a:lstStyle/>
          <a:p>
            <a:r>
              <a:rPr lang="pt-BR" sz="1200" dirty="0">
                <a:solidFill>
                  <a:schemeClr val="bg1"/>
                </a:solidFill>
                <a:latin typeface="Calibri" panose="020F0502020204030204" pitchFamily="34" charset="0"/>
                <a:cs typeface="Times New Roman" panose="02020603050405020304" pitchFamily="18" charset="0"/>
              </a:rPr>
              <a:t>Fonte: SESA/Sistema </a:t>
            </a:r>
            <a:r>
              <a:rPr lang="pt-BR" sz="1200" dirty="0" err="1">
                <a:solidFill>
                  <a:schemeClr val="bg1"/>
                </a:solidFill>
                <a:latin typeface="Calibri" panose="020F0502020204030204" pitchFamily="34" charset="0"/>
                <a:cs typeface="Times New Roman" panose="02020603050405020304" pitchFamily="18" charset="0"/>
              </a:rPr>
              <a:t>OnBase</a:t>
            </a:r>
            <a:r>
              <a:rPr lang="pt-BR" sz="1200" dirty="0">
                <a:solidFill>
                  <a:schemeClr val="bg1"/>
                </a:solidFill>
                <a:latin typeface="Calibri" panose="020F0502020204030204" pitchFamily="34" charset="0"/>
                <a:cs typeface="Times New Roman" panose="02020603050405020304" pitchFamily="18" charset="0"/>
              </a:rPr>
              <a:t> </a:t>
            </a:r>
          </a:p>
        </p:txBody>
      </p:sp>
      <p:pic>
        <p:nvPicPr>
          <p:cNvPr id="12" name="Imagem 11">
            <a:extLst>
              <a:ext uri="{FF2B5EF4-FFF2-40B4-BE49-F238E27FC236}">
                <a16:creationId xmlns:a16="http://schemas.microsoft.com/office/drawing/2014/main" id="{FDD31F1D-3EA8-4CC4-887D-B722DEFD8DDD}"/>
              </a:ext>
            </a:extLst>
          </p:cNvPr>
          <p:cNvPicPr>
            <a:picLocks noChangeAspect="1"/>
          </p:cNvPicPr>
          <p:nvPr/>
        </p:nvPicPr>
        <p:blipFill>
          <a:blip r:embed="rId3"/>
          <a:stretch>
            <a:fillRect/>
          </a:stretch>
        </p:blipFill>
        <p:spPr>
          <a:xfrm>
            <a:off x="522658" y="2245231"/>
            <a:ext cx="8097243" cy="3093592"/>
          </a:xfrm>
          <a:prstGeom prst="rect">
            <a:avLst/>
          </a:prstGeom>
        </p:spPr>
      </p:pic>
    </p:spTree>
    <p:extLst>
      <p:ext uri="{BB962C8B-B14F-4D97-AF65-F5344CB8AC3E}">
        <p14:creationId xmlns:p14="http://schemas.microsoft.com/office/powerpoint/2010/main" val="3285210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0" y="6532151"/>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35" name="CustomShape 2"/>
          <p:cNvSpPr/>
          <p:nvPr/>
        </p:nvSpPr>
        <p:spPr>
          <a:xfrm>
            <a:off x="377784" y="43879"/>
            <a:ext cx="836460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5000"/>
              </a:lnSpc>
            </a:pPr>
            <a:r>
              <a:rPr lang="pt-BR" sz="3600" b="1" spc="-41" dirty="0">
                <a:solidFill>
                  <a:srgbClr val="0070C0"/>
                </a:solidFill>
                <a:latin typeface="Calibri"/>
              </a:rPr>
              <a:t>Judicialização </a:t>
            </a:r>
          </a:p>
          <a:p>
            <a:pPr>
              <a:lnSpc>
                <a:spcPct val="85000"/>
              </a:lnSpc>
            </a:pPr>
            <a:r>
              <a:rPr lang="pt-BR" sz="2400" dirty="0">
                <a:solidFill>
                  <a:srgbClr val="0070C0"/>
                </a:solidFill>
                <a:latin typeface="Calibri" panose="020F0502020204030204" pitchFamily="34" charset="0"/>
                <a:cs typeface="Times New Roman" panose="02020603050405020304" pitchFamily="18" charset="0"/>
              </a:rPr>
              <a:t>Por  Tipo de Prescrição Médica</a:t>
            </a:r>
            <a:endParaRPr lang="pt-BR" sz="2400" dirty="0">
              <a:solidFill>
                <a:srgbClr val="FF0000"/>
              </a:solidFill>
              <a:latin typeface="Calibri" panose="020F0502020204030204" pitchFamily="34" charset="0"/>
              <a:cs typeface="Times New Roman" panose="02020603050405020304" pitchFamily="18" charset="0"/>
            </a:endParaRPr>
          </a:p>
        </p:txBody>
      </p:sp>
      <p:graphicFrame>
        <p:nvGraphicFramePr>
          <p:cNvPr id="136" name="Table 3"/>
          <p:cNvGraphicFramePr/>
          <p:nvPr/>
        </p:nvGraphicFramePr>
        <p:xfrm>
          <a:off x="179512" y="2996952"/>
          <a:ext cx="8568952" cy="1112400"/>
        </p:xfrm>
        <a:graphic>
          <a:graphicData uri="http://schemas.openxmlformats.org/drawingml/2006/table">
            <a:tbl>
              <a:tblPr/>
              <a:tblGrid>
                <a:gridCol w="1517118">
                  <a:extLst>
                    <a:ext uri="{9D8B030D-6E8A-4147-A177-3AD203B41FA5}">
                      <a16:colId xmlns:a16="http://schemas.microsoft.com/office/drawing/2014/main" val="20000"/>
                    </a:ext>
                  </a:extLst>
                </a:gridCol>
                <a:gridCol w="2501994">
                  <a:extLst>
                    <a:ext uri="{9D8B030D-6E8A-4147-A177-3AD203B41FA5}">
                      <a16:colId xmlns:a16="http://schemas.microsoft.com/office/drawing/2014/main" val="20001"/>
                    </a:ext>
                  </a:extLst>
                </a:gridCol>
                <a:gridCol w="1137270">
                  <a:extLst>
                    <a:ext uri="{9D8B030D-6E8A-4147-A177-3AD203B41FA5}">
                      <a16:colId xmlns:a16="http://schemas.microsoft.com/office/drawing/2014/main" val="20002"/>
                    </a:ext>
                  </a:extLst>
                </a:gridCol>
                <a:gridCol w="2426177">
                  <a:extLst>
                    <a:ext uri="{9D8B030D-6E8A-4147-A177-3AD203B41FA5}">
                      <a16:colId xmlns:a16="http://schemas.microsoft.com/office/drawing/2014/main" val="20003"/>
                    </a:ext>
                  </a:extLst>
                </a:gridCol>
                <a:gridCol w="986393">
                  <a:extLst>
                    <a:ext uri="{9D8B030D-6E8A-4147-A177-3AD203B41FA5}">
                      <a16:colId xmlns:a16="http://schemas.microsoft.com/office/drawing/2014/main" val="20004"/>
                    </a:ext>
                  </a:extLst>
                </a:gridCol>
              </a:tblGrid>
              <a:tr h="1112400">
                <a:tc>
                  <a:txBody>
                    <a:bodyPr/>
                    <a:lstStyle/>
                    <a:p>
                      <a:endParaRPr lang="pt-BR" sz="1900" dirty="0"/>
                    </a:p>
                  </a:txBody>
                  <a:tcP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dirty="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dirty="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a:p>
                  </a:txBody>
                  <a:tcPr marL="9360" marR="936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FFFFF"/>
                    </a:solidFill>
                  </a:tcPr>
                </a:tc>
                <a:tc>
                  <a:txBody>
                    <a:bodyPr/>
                    <a:lstStyle/>
                    <a:p>
                      <a:endParaRPr lang="pt-BR" sz="1900" dirty="0"/>
                    </a:p>
                  </a:txBody>
                  <a:tcPr marL="9360" marR="9360">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4"/>
                  </a:ext>
                </a:extLst>
              </a:tr>
            </a:tbl>
          </a:graphicData>
        </a:graphic>
      </p:graphicFrame>
      <p:sp>
        <p:nvSpPr>
          <p:cNvPr id="138" name="Line 5"/>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139" name="Imagem 7"/>
          <p:cNvPicPr/>
          <p:nvPr/>
        </p:nvPicPr>
        <p:blipFill>
          <a:blip r:embed="rId3" cstate="print"/>
          <a:srcRect l="12634" r="15820"/>
          <a:stretch/>
        </p:blipFill>
        <p:spPr>
          <a:xfrm>
            <a:off x="7812360" y="180360"/>
            <a:ext cx="718560" cy="718560"/>
          </a:xfrm>
          <a:prstGeom prst="rect">
            <a:avLst/>
          </a:prstGeom>
          <a:ln>
            <a:noFill/>
          </a:ln>
        </p:spPr>
      </p:pic>
      <p:sp>
        <p:nvSpPr>
          <p:cNvPr id="11" name="Retângulo 10">
            <a:extLst>
              <a:ext uri="{FF2B5EF4-FFF2-40B4-BE49-F238E27FC236}">
                <a16:creationId xmlns:a16="http://schemas.microsoft.com/office/drawing/2014/main" id="{93824456-4D54-4A75-975E-BFE3E1A95C5F}"/>
              </a:ext>
            </a:extLst>
          </p:cNvPr>
          <p:cNvSpPr/>
          <p:nvPr/>
        </p:nvSpPr>
        <p:spPr>
          <a:xfrm>
            <a:off x="524872" y="6541816"/>
            <a:ext cx="4790542" cy="276999"/>
          </a:xfrm>
          <a:prstGeom prst="rect">
            <a:avLst/>
          </a:prstGeom>
        </p:spPr>
        <p:txBody>
          <a:bodyPr wrap="none">
            <a:spAutoFit/>
          </a:bodyPr>
          <a:lstStyle/>
          <a:p>
            <a:r>
              <a:rPr lang="pt-BR" sz="1200" dirty="0">
                <a:solidFill>
                  <a:schemeClr val="bg1"/>
                </a:solidFill>
                <a:latin typeface="Calibri" panose="020F0502020204030204" pitchFamily="34" charset="0"/>
                <a:cs typeface="Times New Roman" panose="02020603050405020304" pitchFamily="18" charset="0"/>
              </a:rPr>
              <a:t>Fonte: SESA/Sistema OnBase - </a:t>
            </a:r>
            <a:r>
              <a:rPr lang="pt-BR" sz="1200" b="0" strike="noStrike" spc="-1" dirty="0">
                <a:solidFill>
                  <a:srgbClr val="FFFFFF"/>
                </a:solidFill>
                <a:latin typeface="Calibri"/>
                <a:ea typeface="DejaVu Sans"/>
              </a:rPr>
              <a:t>– Dados preliminares, sujeitos a alterações</a:t>
            </a:r>
            <a:r>
              <a:rPr lang="pt-BR" sz="1200" dirty="0">
                <a:solidFill>
                  <a:schemeClr val="bg1"/>
                </a:solidFill>
                <a:latin typeface="Calibri" panose="020F0502020204030204" pitchFamily="34" charset="0"/>
                <a:cs typeface="Times New Roman" panose="02020603050405020304" pitchFamily="18" charset="0"/>
              </a:rPr>
              <a:t> </a:t>
            </a:r>
          </a:p>
        </p:txBody>
      </p:sp>
      <p:graphicFrame>
        <p:nvGraphicFramePr>
          <p:cNvPr id="12" name="Gráfico 11">
            <a:extLst>
              <a:ext uri="{FF2B5EF4-FFF2-40B4-BE49-F238E27FC236}">
                <a16:creationId xmlns:a16="http://schemas.microsoft.com/office/drawing/2014/main" id="{BBCF773F-F2DE-439E-914E-F730F0978C9E}"/>
              </a:ext>
            </a:extLst>
          </p:cNvPr>
          <p:cNvGraphicFramePr/>
          <p:nvPr/>
        </p:nvGraphicFramePr>
        <p:xfrm>
          <a:off x="5400764" y="1454318"/>
          <a:ext cx="3426744" cy="22585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áfico 13">
            <a:extLst>
              <a:ext uri="{FF2B5EF4-FFF2-40B4-BE49-F238E27FC236}">
                <a16:creationId xmlns:a16="http://schemas.microsoft.com/office/drawing/2014/main" id="{07F0B41E-36E9-4F42-A89B-8D55D2AC38E9}"/>
              </a:ext>
            </a:extLst>
          </p:cNvPr>
          <p:cNvGraphicFramePr/>
          <p:nvPr/>
        </p:nvGraphicFramePr>
        <p:xfrm>
          <a:off x="5400764" y="3857628"/>
          <a:ext cx="3426744" cy="22585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Gráfico 20">
            <a:extLst>
              <a:ext uri="{FF2B5EF4-FFF2-40B4-BE49-F238E27FC236}">
                <a16:creationId xmlns:a16="http://schemas.microsoft.com/office/drawing/2014/main" id="{5C2703F1-CA8F-423D-8599-A797E464187E}"/>
              </a:ext>
            </a:extLst>
          </p:cNvPr>
          <p:cNvGraphicFramePr/>
          <p:nvPr/>
        </p:nvGraphicFramePr>
        <p:xfrm>
          <a:off x="5400764" y="3857628"/>
          <a:ext cx="3426744" cy="225857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Gráfico 14">
            <a:extLst>
              <a:ext uri="{FF2B5EF4-FFF2-40B4-BE49-F238E27FC236}">
                <a16:creationId xmlns:a16="http://schemas.microsoft.com/office/drawing/2014/main" id="{4D78B4F4-14B7-470E-A158-95D43C29F2DE}"/>
              </a:ext>
            </a:extLst>
          </p:cNvPr>
          <p:cNvGraphicFramePr>
            <a:graphicFrameLocks/>
          </p:cNvGraphicFramePr>
          <p:nvPr>
            <p:extLst>
              <p:ext uri="{D42A27DB-BD31-4B8C-83A1-F6EECF244321}">
                <p14:modId xmlns:p14="http://schemas.microsoft.com/office/powerpoint/2010/main" val="3200546516"/>
              </p:ext>
            </p:extLst>
          </p:nvPr>
        </p:nvGraphicFramePr>
        <p:xfrm>
          <a:off x="3449670" y="1488978"/>
          <a:ext cx="6228184" cy="403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Gráfico 15">
            <a:extLst>
              <a:ext uri="{FF2B5EF4-FFF2-40B4-BE49-F238E27FC236}">
                <a16:creationId xmlns:a16="http://schemas.microsoft.com/office/drawing/2014/main" id="{1813B561-2423-45DD-8EBE-7AED9ACD1956}"/>
              </a:ext>
            </a:extLst>
          </p:cNvPr>
          <p:cNvGraphicFramePr>
            <a:graphicFrameLocks/>
          </p:cNvGraphicFramePr>
          <p:nvPr>
            <p:extLst>
              <p:ext uri="{D42A27DB-BD31-4B8C-83A1-F6EECF244321}">
                <p14:modId xmlns:p14="http://schemas.microsoft.com/office/powerpoint/2010/main" val="2866599000"/>
              </p:ext>
            </p:extLst>
          </p:nvPr>
        </p:nvGraphicFramePr>
        <p:xfrm>
          <a:off x="-683954" y="1690846"/>
          <a:ext cx="7208194" cy="393314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630697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2"/>
          <p:cNvSpPr/>
          <p:nvPr/>
        </p:nvSpPr>
        <p:spPr>
          <a:xfrm>
            <a:off x="388980" y="193488"/>
            <a:ext cx="836460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5000"/>
              </a:lnSpc>
            </a:pPr>
            <a:r>
              <a:rPr lang="pt-BR" sz="3200" b="1" spc="-41" dirty="0">
                <a:solidFill>
                  <a:srgbClr val="0070C0"/>
                </a:solidFill>
                <a:latin typeface="Calibri"/>
              </a:rPr>
              <a:t>Judicialização </a:t>
            </a:r>
            <a:endParaRPr lang="pt-BR" sz="3200" b="1" spc="-41" dirty="0">
              <a:solidFill>
                <a:srgbClr val="FF0000"/>
              </a:solidFill>
              <a:latin typeface="Calibri"/>
            </a:endParaRPr>
          </a:p>
          <a:p>
            <a:pPr>
              <a:lnSpc>
                <a:spcPct val="85000"/>
              </a:lnSpc>
            </a:pPr>
            <a:r>
              <a:rPr lang="pt-BR" sz="2400" b="0" i="0" dirty="0">
                <a:solidFill>
                  <a:srgbClr val="0070C0"/>
                </a:solidFill>
                <a:effectLst/>
                <a:latin typeface="Calibri" panose="020F0502020204030204" pitchFamily="34" charset="0"/>
              </a:rPr>
              <a:t>Gastos Judicialização por Tipo de Mandado 2020-2021</a:t>
            </a:r>
            <a:endParaRPr lang="pt-BR" sz="2400" dirty="0">
              <a:solidFill>
                <a:srgbClr val="0070C0"/>
              </a:solidFill>
              <a:latin typeface="Calibri" panose="020F0502020204030204" pitchFamily="34" charset="0"/>
              <a:cs typeface="Times New Roman" panose="02020603050405020304" pitchFamily="18" charset="0"/>
            </a:endParaRPr>
          </a:p>
        </p:txBody>
      </p:sp>
      <p:sp>
        <p:nvSpPr>
          <p:cNvPr id="8" name="Line 5"/>
          <p:cNvSpPr/>
          <p:nvPr/>
        </p:nvSpPr>
        <p:spPr>
          <a:xfrm>
            <a:off x="483123" y="1121747"/>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9" name="Imagem 7"/>
          <p:cNvPicPr/>
          <p:nvPr/>
        </p:nvPicPr>
        <p:blipFill>
          <a:blip r:embed="rId2" cstate="print"/>
          <a:srcRect l="12634" r="15820"/>
          <a:stretch/>
        </p:blipFill>
        <p:spPr>
          <a:xfrm>
            <a:off x="7813880" y="180360"/>
            <a:ext cx="718560" cy="718560"/>
          </a:xfrm>
          <a:prstGeom prst="rect">
            <a:avLst/>
          </a:prstGeom>
          <a:ln>
            <a:noFill/>
          </a:ln>
        </p:spPr>
      </p:pic>
      <p:sp>
        <p:nvSpPr>
          <p:cNvPr id="10" name="CustomShape 1"/>
          <p:cNvSpPr/>
          <p:nvPr/>
        </p:nvSpPr>
        <p:spPr>
          <a:xfrm>
            <a:off x="0" y="6532151"/>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1" name="Retângulo 10">
            <a:extLst>
              <a:ext uri="{FF2B5EF4-FFF2-40B4-BE49-F238E27FC236}">
                <a16:creationId xmlns:a16="http://schemas.microsoft.com/office/drawing/2014/main" id="{93824456-4D54-4A75-975E-BFE3E1A95C5F}"/>
              </a:ext>
            </a:extLst>
          </p:cNvPr>
          <p:cNvSpPr/>
          <p:nvPr/>
        </p:nvSpPr>
        <p:spPr>
          <a:xfrm>
            <a:off x="524872" y="6541816"/>
            <a:ext cx="4285917" cy="276999"/>
          </a:xfrm>
          <a:prstGeom prst="rect">
            <a:avLst/>
          </a:prstGeom>
        </p:spPr>
        <p:txBody>
          <a:bodyPr wrap="none">
            <a:spAutoFit/>
          </a:bodyPr>
          <a:lstStyle/>
          <a:p>
            <a:r>
              <a:rPr lang="pt-BR" sz="1200" dirty="0">
                <a:solidFill>
                  <a:schemeClr val="bg1"/>
                </a:solidFill>
                <a:latin typeface="Calibri" panose="020F0502020204030204" pitchFamily="34" charset="0"/>
                <a:cs typeface="Times New Roman" panose="02020603050405020304" pitchFamily="18" charset="0"/>
              </a:rPr>
              <a:t>Fonte: SESA/SIGEFES - </a:t>
            </a:r>
            <a:r>
              <a:rPr lang="pt-BR" sz="1200" b="0" strike="noStrike" spc="-1" dirty="0">
                <a:solidFill>
                  <a:srgbClr val="FFFFFF"/>
                </a:solidFill>
                <a:latin typeface="Calibri"/>
                <a:ea typeface="DejaVu Sans"/>
              </a:rPr>
              <a:t>– Dados preliminares, sujeitos a alterações</a:t>
            </a:r>
            <a:r>
              <a:rPr lang="pt-BR" sz="1200" dirty="0">
                <a:solidFill>
                  <a:schemeClr val="bg1"/>
                </a:solidFill>
                <a:latin typeface="Calibri" panose="020F0502020204030204" pitchFamily="34" charset="0"/>
                <a:cs typeface="Times New Roman" panose="02020603050405020304" pitchFamily="18" charset="0"/>
              </a:rPr>
              <a:t> </a:t>
            </a:r>
          </a:p>
        </p:txBody>
      </p:sp>
      <p:graphicFrame>
        <p:nvGraphicFramePr>
          <p:cNvPr id="2" name="Tabela 1">
            <a:extLst>
              <a:ext uri="{FF2B5EF4-FFF2-40B4-BE49-F238E27FC236}">
                <a16:creationId xmlns:a16="http://schemas.microsoft.com/office/drawing/2014/main" id="{FBA81544-B9C4-43D6-BA24-1CAF9AF8DB85}"/>
              </a:ext>
            </a:extLst>
          </p:cNvPr>
          <p:cNvGraphicFramePr>
            <a:graphicFrameLocks noGrp="1"/>
          </p:cNvGraphicFramePr>
          <p:nvPr>
            <p:extLst>
              <p:ext uri="{D42A27DB-BD31-4B8C-83A1-F6EECF244321}">
                <p14:modId xmlns:p14="http://schemas.microsoft.com/office/powerpoint/2010/main" val="2860298900"/>
              </p:ext>
            </p:extLst>
          </p:nvPr>
        </p:nvGraphicFramePr>
        <p:xfrm>
          <a:off x="574739" y="1344934"/>
          <a:ext cx="7993081" cy="1381760"/>
        </p:xfrm>
        <a:graphic>
          <a:graphicData uri="http://schemas.openxmlformats.org/drawingml/2006/table">
            <a:tbl>
              <a:tblPr firstRow="1" bandRow="1">
                <a:tableStyleId>{5C22544A-7EE6-4342-B048-85BDC9FD1C3A}</a:tableStyleId>
              </a:tblPr>
              <a:tblGrid>
                <a:gridCol w="1462480">
                  <a:extLst>
                    <a:ext uri="{9D8B030D-6E8A-4147-A177-3AD203B41FA5}">
                      <a16:colId xmlns:a16="http://schemas.microsoft.com/office/drawing/2014/main" val="1123944917"/>
                    </a:ext>
                  </a:extLst>
                </a:gridCol>
                <a:gridCol w="1809652">
                  <a:extLst>
                    <a:ext uri="{9D8B030D-6E8A-4147-A177-3AD203B41FA5}">
                      <a16:colId xmlns:a16="http://schemas.microsoft.com/office/drawing/2014/main" val="3904643239"/>
                    </a:ext>
                  </a:extLst>
                </a:gridCol>
                <a:gridCol w="724409">
                  <a:extLst>
                    <a:ext uri="{9D8B030D-6E8A-4147-A177-3AD203B41FA5}">
                      <a16:colId xmlns:a16="http://schemas.microsoft.com/office/drawing/2014/main" val="1570096806"/>
                    </a:ext>
                  </a:extLst>
                </a:gridCol>
                <a:gridCol w="1460488">
                  <a:extLst>
                    <a:ext uri="{9D8B030D-6E8A-4147-A177-3AD203B41FA5}">
                      <a16:colId xmlns:a16="http://schemas.microsoft.com/office/drawing/2014/main" val="48704251"/>
                    </a:ext>
                  </a:extLst>
                </a:gridCol>
                <a:gridCol w="1723951">
                  <a:extLst>
                    <a:ext uri="{9D8B030D-6E8A-4147-A177-3AD203B41FA5}">
                      <a16:colId xmlns:a16="http://schemas.microsoft.com/office/drawing/2014/main" val="4030439447"/>
                    </a:ext>
                  </a:extLst>
                </a:gridCol>
                <a:gridCol w="812101">
                  <a:extLst>
                    <a:ext uri="{9D8B030D-6E8A-4147-A177-3AD203B41FA5}">
                      <a16:colId xmlns:a16="http://schemas.microsoft.com/office/drawing/2014/main" val="2299244205"/>
                    </a:ext>
                  </a:extLst>
                </a:gridCol>
              </a:tblGrid>
              <a:tr h="370840">
                <a:tc gridSpan="3">
                  <a:txBody>
                    <a:bodyPr/>
                    <a:lstStyle/>
                    <a:p>
                      <a:pPr algn="ctr"/>
                      <a:r>
                        <a:rPr lang="pt-BR" dirty="0"/>
                        <a:t>2020</a:t>
                      </a:r>
                    </a:p>
                  </a:txBody>
                  <a:tcPr/>
                </a:tc>
                <a:tc hMerge="1">
                  <a:txBody>
                    <a:bodyPr/>
                    <a:lstStyle/>
                    <a:p>
                      <a:endParaRPr lang="pt-BR" dirty="0"/>
                    </a:p>
                  </a:txBody>
                  <a:tcPr/>
                </a:tc>
                <a:tc hMerge="1">
                  <a:txBody>
                    <a:bodyPr/>
                    <a:lstStyle/>
                    <a:p>
                      <a:endParaRPr lang="pt-BR" dirty="0"/>
                    </a:p>
                  </a:txBody>
                  <a:tcPr/>
                </a:tc>
                <a:tc gridSpan="3">
                  <a:txBody>
                    <a:bodyPr/>
                    <a:lstStyle/>
                    <a:p>
                      <a:pPr algn="ctr"/>
                      <a:r>
                        <a:rPr lang="pt-BR" dirty="0"/>
                        <a:t>2021</a:t>
                      </a:r>
                    </a:p>
                  </a:txBody>
                  <a:tcPr/>
                </a:tc>
                <a:tc hMerge="1">
                  <a:txBody>
                    <a:bodyPr/>
                    <a:lstStyle/>
                    <a:p>
                      <a:endParaRPr lang="pt-BR" dirty="0"/>
                    </a:p>
                  </a:txBody>
                  <a:tcPr/>
                </a:tc>
                <a:tc hMerge="1">
                  <a:txBody>
                    <a:bodyPr/>
                    <a:lstStyle/>
                    <a:p>
                      <a:endParaRPr lang="pt-BR" dirty="0"/>
                    </a:p>
                  </a:txBody>
                  <a:tcPr/>
                </a:tc>
                <a:extLst>
                  <a:ext uri="{0D108BD9-81ED-4DB2-BD59-A6C34878D82A}">
                    <a16:rowId xmlns:a16="http://schemas.microsoft.com/office/drawing/2014/main" val="1790594428"/>
                  </a:ext>
                </a:extLst>
              </a:tr>
              <a:tr h="370840">
                <a:tc>
                  <a:txBody>
                    <a:bodyPr/>
                    <a:lstStyle/>
                    <a:p>
                      <a:pPr algn="ctr"/>
                      <a:r>
                        <a:rPr lang="pt-BR" sz="1200" b="1" dirty="0">
                          <a:latin typeface="Calibri" panose="020F0502020204030204" pitchFamily="34" charset="0"/>
                          <a:cs typeface="Calibri" panose="020F0502020204030204" pitchFamily="34" charset="0"/>
                        </a:rPr>
                        <a:t>Gasto total em saúde (R$)</a:t>
                      </a:r>
                    </a:p>
                  </a:txBody>
                  <a:tcPr/>
                </a:tc>
                <a:tc>
                  <a:txBody>
                    <a:bodyPr/>
                    <a:lstStyle/>
                    <a:p>
                      <a:pPr algn="ctr"/>
                      <a:r>
                        <a:rPr lang="pt-BR" sz="1200" b="1" dirty="0">
                          <a:latin typeface="Calibri" panose="020F0502020204030204" pitchFamily="34" charset="0"/>
                          <a:cs typeface="Calibri" panose="020F0502020204030204" pitchFamily="34" charset="0"/>
                        </a:rPr>
                        <a:t>Gasto com Judicialização</a:t>
                      </a:r>
                    </a:p>
                    <a:p>
                      <a:pPr algn="ctr"/>
                      <a:r>
                        <a:rPr lang="pt-BR" sz="1200" b="1" dirty="0">
                          <a:latin typeface="Calibri" panose="020F0502020204030204" pitchFamily="34" charset="0"/>
                          <a:cs typeface="Calibri" panose="020F0502020204030204" pitchFamily="34" charset="0"/>
                        </a:rPr>
                        <a:t>(R$)</a:t>
                      </a:r>
                    </a:p>
                  </a:txBody>
                  <a:tcPr/>
                </a:tc>
                <a:tc>
                  <a:txBody>
                    <a:bodyPr/>
                    <a:lstStyle/>
                    <a:p>
                      <a:pPr algn="ctr"/>
                      <a:r>
                        <a:rPr lang="pt-BR" sz="1200" b="1" dirty="0">
                          <a:latin typeface="Calibri" panose="020F0502020204030204" pitchFamily="34" charset="0"/>
                          <a:cs typeface="Calibri" panose="020F0502020204030204" pitchFamily="34" charset="0"/>
                        </a:rPr>
                        <a:t>%</a:t>
                      </a:r>
                    </a:p>
                  </a:txBody>
                  <a:tcPr/>
                </a:tc>
                <a:tc>
                  <a:txBody>
                    <a:bodyPr/>
                    <a:lstStyle/>
                    <a:p>
                      <a:pPr algn="ctr"/>
                      <a:r>
                        <a:rPr lang="pt-BR" sz="1200" b="1" dirty="0">
                          <a:latin typeface="Calibri" panose="020F0502020204030204" pitchFamily="34" charset="0"/>
                          <a:cs typeface="Calibri" panose="020F0502020204030204" pitchFamily="34" charset="0"/>
                        </a:rPr>
                        <a:t>Gasto total em saúde (R$)</a:t>
                      </a:r>
                    </a:p>
                  </a:txBody>
                  <a:tcPr/>
                </a:tc>
                <a:tc>
                  <a:txBody>
                    <a:bodyPr/>
                    <a:lstStyle/>
                    <a:p>
                      <a:pPr algn="ctr"/>
                      <a:r>
                        <a:rPr lang="pt-BR" sz="1200" b="1" dirty="0">
                          <a:latin typeface="Calibri" panose="020F0502020204030204" pitchFamily="34" charset="0"/>
                          <a:cs typeface="Calibri" panose="020F0502020204030204" pitchFamily="34" charset="0"/>
                        </a:rPr>
                        <a:t>Gasto com Judicialização</a:t>
                      </a:r>
                    </a:p>
                    <a:p>
                      <a:pPr algn="ctr"/>
                      <a:r>
                        <a:rPr lang="pt-BR" sz="1200" b="1" dirty="0">
                          <a:latin typeface="Calibri" panose="020F0502020204030204" pitchFamily="34" charset="0"/>
                          <a:cs typeface="Calibri" panose="020F0502020204030204" pitchFamily="34" charset="0"/>
                        </a:rPr>
                        <a:t>(R$)</a:t>
                      </a:r>
                    </a:p>
                  </a:txBody>
                  <a:tcPr/>
                </a:tc>
                <a:tc>
                  <a:txBody>
                    <a:bodyPr/>
                    <a:lstStyle/>
                    <a:p>
                      <a:pPr algn="ctr"/>
                      <a:r>
                        <a:rPr lang="pt-BR" sz="1200" b="1" dirty="0">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3708412665"/>
                  </a:ext>
                </a:extLst>
              </a:tr>
              <a:tr h="370840">
                <a:tc>
                  <a:txBody>
                    <a:bodyPr/>
                    <a:lstStyle/>
                    <a:p>
                      <a:pPr algn="ctr"/>
                      <a:r>
                        <a:rPr lang="pt-BR" sz="1400" b="1" dirty="0">
                          <a:solidFill>
                            <a:schemeClr val="tx1"/>
                          </a:solidFill>
                          <a:latin typeface="Calibri" panose="020F0502020204030204" pitchFamily="34" charset="0"/>
                          <a:cs typeface="Calibri" panose="020F0502020204030204" pitchFamily="34" charset="0"/>
                        </a:rPr>
                        <a:t>1.966.483.888,62</a:t>
                      </a:r>
                    </a:p>
                  </a:txBody>
                  <a:tcPr/>
                </a:tc>
                <a:tc>
                  <a:txBody>
                    <a:bodyPr/>
                    <a:lstStyle/>
                    <a:p>
                      <a:pPr algn="ctr" fontAlgn="b"/>
                      <a:r>
                        <a:rPr lang="pt-BR" sz="1400" b="1" i="0" u="none" strike="noStrike" dirty="0">
                          <a:solidFill>
                            <a:srgbClr val="000000"/>
                          </a:solidFill>
                          <a:effectLst/>
                          <a:latin typeface="Calibri" panose="020F0502020204030204" pitchFamily="34" charset="0"/>
                        </a:rPr>
                        <a:t>70.960.929,47</a:t>
                      </a:r>
                    </a:p>
                  </a:txBody>
                  <a:tcPr/>
                </a:tc>
                <a:tc>
                  <a:txBody>
                    <a:bodyPr/>
                    <a:lstStyle/>
                    <a:p>
                      <a:pPr algn="ctr"/>
                      <a:r>
                        <a:rPr lang="pt-BR" sz="1400" b="1" dirty="0">
                          <a:latin typeface="Calibri" panose="020F0502020204030204" pitchFamily="34" charset="0"/>
                          <a:cs typeface="Calibri" panose="020F0502020204030204" pitchFamily="34" charset="0"/>
                        </a:rPr>
                        <a:t>3,61</a:t>
                      </a:r>
                    </a:p>
                  </a:txBody>
                  <a:tcPr/>
                </a:tc>
                <a:tc>
                  <a:txBody>
                    <a:bodyPr/>
                    <a:lstStyle/>
                    <a:p>
                      <a:pPr algn="ctr"/>
                      <a:r>
                        <a:rPr lang="pt-BR" sz="1400" b="1" dirty="0">
                          <a:solidFill>
                            <a:schemeClr val="tx1"/>
                          </a:solidFill>
                          <a:latin typeface="Calibri" panose="020F0502020204030204" pitchFamily="34" charset="0"/>
                          <a:cs typeface="Calibri" panose="020F0502020204030204" pitchFamily="34" charset="0"/>
                        </a:rPr>
                        <a:t>2.310.776.183,00</a:t>
                      </a:r>
                    </a:p>
                  </a:txBody>
                  <a:tcPr/>
                </a:tc>
                <a:tc>
                  <a:txBody>
                    <a:bodyPr/>
                    <a:lstStyle/>
                    <a:p>
                      <a:pPr algn="ctr"/>
                      <a:r>
                        <a:rPr lang="pt-BR" sz="1400" b="1" dirty="0">
                          <a:latin typeface="Calibri" panose="020F0502020204030204" pitchFamily="34" charset="0"/>
                          <a:cs typeface="Calibri" panose="020F0502020204030204" pitchFamily="34" charset="0"/>
                        </a:rPr>
                        <a:t>56.266.183,38</a:t>
                      </a:r>
                    </a:p>
                  </a:txBody>
                  <a:tcPr/>
                </a:tc>
                <a:tc>
                  <a:txBody>
                    <a:bodyPr/>
                    <a:lstStyle/>
                    <a:p>
                      <a:pPr algn="ctr"/>
                      <a:r>
                        <a:rPr lang="pt-BR" sz="1400" b="1" dirty="0">
                          <a:latin typeface="Calibri" panose="020F0502020204030204" pitchFamily="34" charset="0"/>
                          <a:cs typeface="Calibri" panose="020F0502020204030204" pitchFamily="34" charset="0"/>
                        </a:rPr>
                        <a:t>2,4</a:t>
                      </a:r>
                    </a:p>
                  </a:txBody>
                  <a:tcPr/>
                </a:tc>
                <a:extLst>
                  <a:ext uri="{0D108BD9-81ED-4DB2-BD59-A6C34878D82A}">
                    <a16:rowId xmlns:a16="http://schemas.microsoft.com/office/drawing/2014/main" val="3672244068"/>
                  </a:ext>
                </a:extLst>
              </a:tr>
            </a:tbl>
          </a:graphicData>
        </a:graphic>
      </p:graphicFrame>
      <p:graphicFrame>
        <p:nvGraphicFramePr>
          <p:cNvPr id="3" name="Tabela 2">
            <a:extLst>
              <a:ext uri="{FF2B5EF4-FFF2-40B4-BE49-F238E27FC236}">
                <a16:creationId xmlns:a16="http://schemas.microsoft.com/office/drawing/2014/main" id="{8E9526D3-9649-4061-8A3C-0ADA054997C6}"/>
              </a:ext>
            </a:extLst>
          </p:cNvPr>
          <p:cNvGraphicFramePr>
            <a:graphicFrameLocks noGrp="1"/>
          </p:cNvGraphicFramePr>
          <p:nvPr>
            <p:extLst>
              <p:ext uri="{D42A27DB-BD31-4B8C-83A1-F6EECF244321}">
                <p14:modId xmlns:p14="http://schemas.microsoft.com/office/powerpoint/2010/main" val="3055062189"/>
              </p:ext>
            </p:extLst>
          </p:nvPr>
        </p:nvGraphicFramePr>
        <p:xfrm>
          <a:off x="574739" y="2881875"/>
          <a:ext cx="7993081" cy="3510280"/>
        </p:xfrm>
        <a:graphic>
          <a:graphicData uri="http://schemas.openxmlformats.org/drawingml/2006/table">
            <a:tbl>
              <a:tblPr firstRow="1" bandRow="1">
                <a:tableStyleId>{5C22544A-7EE6-4342-B048-85BDC9FD1C3A}</a:tableStyleId>
              </a:tblPr>
              <a:tblGrid>
                <a:gridCol w="2648720">
                  <a:extLst>
                    <a:ext uri="{9D8B030D-6E8A-4147-A177-3AD203B41FA5}">
                      <a16:colId xmlns:a16="http://schemas.microsoft.com/office/drawing/2014/main" val="1600970623"/>
                    </a:ext>
                  </a:extLst>
                </a:gridCol>
                <a:gridCol w="1656181">
                  <a:extLst>
                    <a:ext uri="{9D8B030D-6E8A-4147-A177-3AD203B41FA5}">
                      <a16:colId xmlns:a16="http://schemas.microsoft.com/office/drawing/2014/main" val="566796115"/>
                    </a:ext>
                  </a:extLst>
                </a:gridCol>
                <a:gridCol w="936104">
                  <a:extLst>
                    <a:ext uri="{9D8B030D-6E8A-4147-A177-3AD203B41FA5}">
                      <a16:colId xmlns:a16="http://schemas.microsoft.com/office/drawing/2014/main" val="1289138078"/>
                    </a:ext>
                  </a:extLst>
                </a:gridCol>
                <a:gridCol w="1869143">
                  <a:extLst>
                    <a:ext uri="{9D8B030D-6E8A-4147-A177-3AD203B41FA5}">
                      <a16:colId xmlns:a16="http://schemas.microsoft.com/office/drawing/2014/main" val="3579476790"/>
                    </a:ext>
                  </a:extLst>
                </a:gridCol>
                <a:gridCol w="882933">
                  <a:extLst>
                    <a:ext uri="{9D8B030D-6E8A-4147-A177-3AD203B41FA5}">
                      <a16:colId xmlns:a16="http://schemas.microsoft.com/office/drawing/2014/main" val="725052866"/>
                    </a:ext>
                  </a:extLst>
                </a:gridCol>
              </a:tblGrid>
              <a:tr h="185420">
                <a:tc rowSpan="2">
                  <a:txBody>
                    <a:bodyPr/>
                    <a:lstStyle/>
                    <a:p>
                      <a:pPr algn="ctr"/>
                      <a:endParaRPr lang="pt-BR" dirty="0"/>
                    </a:p>
                    <a:p>
                      <a:pPr algn="ctr"/>
                      <a:r>
                        <a:rPr lang="pt-BR" dirty="0"/>
                        <a:t>Elemento</a:t>
                      </a:r>
                    </a:p>
                  </a:txBody>
                  <a:tcPr/>
                </a:tc>
                <a:tc gridSpan="2">
                  <a:txBody>
                    <a:bodyPr/>
                    <a:lstStyle/>
                    <a:p>
                      <a:r>
                        <a:rPr lang="pt-BR" dirty="0"/>
                        <a:t>2020</a:t>
                      </a:r>
                    </a:p>
                  </a:txBody>
                  <a:tcPr/>
                </a:tc>
                <a:tc hMerge="1">
                  <a:txBody>
                    <a:bodyPr/>
                    <a:lstStyle/>
                    <a:p>
                      <a:endParaRPr lang="pt-BR" dirty="0"/>
                    </a:p>
                  </a:txBody>
                  <a:tcPr/>
                </a:tc>
                <a:tc gridSpan="2">
                  <a:txBody>
                    <a:bodyPr/>
                    <a:lstStyle/>
                    <a:p>
                      <a:pPr algn="ctr"/>
                      <a:r>
                        <a:rPr lang="pt-BR" dirty="0"/>
                        <a:t>2021</a:t>
                      </a:r>
                    </a:p>
                  </a:txBody>
                  <a:tcPr/>
                </a:tc>
                <a:tc hMerge="1">
                  <a:txBody>
                    <a:bodyPr/>
                    <a:lstStyle/>
                    <a:p>
                      <a:endParaRPr lang="pt-BR" dirty="0"/>
                    </a:p>
                  </a:txBody>
                  <a:tcPr/>
                </a:tc>
                <a:extLst>
                  <a:ext uri="{0D108BD9-81ED-4DB2-BD59-A6C34878D82A}">
                    <a16:rowId xmlns:a16="http://schemas.microsoft.com/office/drawing/2014/main" val="2158862658"/>
                  </a:ext>
                </a:extLst>
              </a:tr>
              <a:tr h="185420">
                <a:tc vMerge="1">
                  <a:txBody>
                    <a:bodyPr/>
                    <a:lstStyle/>
                    <a:p>
                      <a:endParaRPr lang="pt-BR"/>
                    </a:p>
                  </a:txBody>
                  <a:tcPr/>
                </a:tc>
                <a:tc>
                  <a:txBody>
                    <a:bodyPr/>
                    <a:lstStyle/>
                    <a:p>
                      <a:pPr algn="ctr"/>
                      <a:r>
                        <a:rPr lang="pt-BR" sz="1200" b="1" dirty="0">
                          <a:latin typeface="Calibri" panose="020F0502020204030204" pitchFamily="34" charset="0"/>
                          <a:cs typeface="Calibri" panose="020F0502020204030204" pitchFamily="34" charset="0"/>
                        </a:rPr>
                        <a:t>Valor (R$)</a:t>
                      </a:r>
                    </a:p>
                  </a:txBody>
                  <a:tcPr/>
                </a:tc>
                <a:tc>
                  <a:txBody>
                    <a:bodyPr/>
                    <a:lstStyle/>
                    <a:p>
                      <a:pPr algn="ctr"/>
                      <a:r>
                        <a:rPr lang="pt-BR" sz="1200" b="1" dirty="0">
                          <a:latin typeface="Calibri" panose="020F0502020204030204" pitchFamily="34" charset="0"/>
                          <a:cs typeface="Calibri" panose="020F0502020204030204" pitchFamily="34" charset="0"/>
                        </a:rPr>
                        <a:t>%</a:t>
                      </a:r>
                    </a:p>
                  </a:txBody>
                  <a:tcPr/>
                </a:tc>
                <a:tc>
                  <a:txBody>
                    <a:bodyPr/>
                    <a:lstStyle/>
                    <a:p>
                      <a:pPr algn="ctr"/>
                      <a:r>
                        <a:rPr lang="pt-BR" sz="1200" b="1" dirty="0">
                          <a:latin typeface="Calibri" panose="020F0502020204030204" pitchFamily="34" charset="0"/>
                          <a:cs typeface="Calibri" panose="020F0502020204030204" pitchFamily="34" charset="0"/>
                        </a:rPr>
                        <a:t>Valor (R$)</a:t>
                      </a:r>
                    </a:p>
                  </a:txBody>
                  <a:tcPr/>
                </a:tc>
                <a:tc>
                  <a:txBody>
                    <a:bodyPr/>
                    <a:lstStyle/>
                    <a:p>
                      <a:pPr algn="ctr"/>
                      <a:r>
                        <a:rPr lang="pt-BR" sz="1200" b="1" dirty="0">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1983196267"/>
                  </a:ext>
                </a:extLst>
              </a:tr>
              <a:tr h="294371">
                <a:tc>
                  <a:txBody>
                    <a:bodyPr/>
                    <a:lstStyle/>
                    <a:p>
                      <a:r>
                        <a:rPr lang="pt-BR" sz="1400" dirty="0">
                          <a:latin typeface="Calibri" panose="020F0502020204030204" pitchFamily="34" charset="0"/>
                          <a:cs typeface="Calibri" panose="020F0502020204030204" pitchFamily="34" charset="0"/>
                        </a:rPr>
                        <a:t>Medicamento</a:t>
                      </a:r>
                    </a:p>
                  </a:txBody>
                  <a:tcPr/>
                </a:tc>
                <a:tc>
                  <a:txBody>
                    <a:bodyPr/>
                    <a:lstStyle/>
                    <a:p>
                      <a:pPr algn="ctr"/>
                      <a:r>
                        <a:rPr lang="pt-BR" sz="1400" b="1" dirty="0">
                          <a:latin typeface="Calibri" panose="020F0502020204030204" pitchFamily="34" charset="0"/>
                          <a:cs typeface="Calibri" panose="020F0502020204030204" pitchFamily="34" charset="0"/>
                        </a:rPr>
                        <a:t>43.121.472,34</a:t>
                      </a:r>
                    </a:p>
                  </a:txBody>
                  <a:tcPr/>
                </a:tc>
                <a:tc>
                  <a:txBody>
                    <a:bodyPr/>
                    <a:lstStyle/>
                    <a:p>
                      <a:pPr algn="ctr"/>
                      <a:r>
                        <a:rPr lang="pt-BR" sz="1400" b="1" dirty="0">
                          <a:latin typeface="Calibri" panose="020F0502020204030204" pitchFamily="34" charset="0"/>
                          <a:cs typeface="Calibri" panose="020F0502020204030204" pitchFamily="34" charset="0"/>
                        </a:rPr>
                        <a:t>60,77</a:t>
                      </a:r>
                    </a:p>
                  </a:txBody>
                  <a:tcPr/>
                </a:tc>
                <a:tc>
                  <a:txBody>
                    <a:bodyPr/>
                    <a:lstStyle/>
                    <a:p>
                      <a:pPr algn="ctr"/>
                      <a:r>
                        <a:rPr lang="pt-BR" sz="1400" b="1" dirty="0">
                          <a:latin typeface="Calibri" panose="020F0502020204030204" pitchFamily="34" charset="0"/>
                          <a:cs typeface="Calibri" panose="020F0502020204030204" pitchFamily="34" charset="0"/>
                        </a:rPr>
                        <a:t>31.140.642,34</a:t>
                      </a:r>
                    </a:p>
                  </a:txBody>
                  <a:tcPr/>
                </a:tc>
                <a:tc>
                  <a:txBody>
                    <a:bodyPr/>
                    <a:lstStyle/>
                    <a:p>
                      <a:pPr algn="ctr"/>
                      <a:r>
                        <a:rPr lang="pt-BR" sz="1400" b="1" dirty="0">
                          <a:latin typeface="Calibri" panose="020F0502020204030204" pitchFamily="34" charset="0"/>
                          <a:cs typeface="Calibri" panose="020F0502020204030204" pitchFamily="34" charset="0"/>
                        </a:rPr>
                        <a:t>55,34</a:t>
                      </a:r>
                    </a:p>
                  </a:txBody>
                  <a:tcPr/>
                </a:tc>
                <a:extLst>
                  <a:ext uri="{0D108BD9-81ED-4DB2-BD59-A6C34878D82A}">
                    <a16:rowId xmlns:a16="http://schemas.microsoft.com/office/drawing/2014/main" val="2141951419"/>
                  </a:ext>
                </a:extLst>
              </a:tr>
              <a:tr h="277603">
                <a:tc>
                  <a:txBody>
                    <a:bodyPr/>
                    <a:lstStyle/>
                    <a:p>
                      <a:r>
                        <a:rPr lang="pt-BR" sz="1400" dirty="0">
                          <a:latin typeface="Calibri" panose="020F0502020204030204" pitchFamily="34" charset="0"/>
                          <a:cs typeface="Calibri" panose="020F0502020204030204" pitchFamily="34" charset="0"/>
                        </a:rPr>
                        <a:t>Leitos – S. Mental</a:t>
                      </a:r>
                    </a:p>
                  </a:txBody>
                  <a:tcPr/>
                </a:tc>
                <a:tc>
                  <a:txBody>
                    <a:bodyPr/>
                    <a:lstStyle/>
                    <a:p>
                      <a:pPr algn="ctr"/>
                      <a:r>
                        <a:rPr lang="pt-BR" sz="1200" b="0" dirty="0">
                          <a:latin typeface="Calibri" panose="020F0502020204030204" pitchFamily="34" charset="0"/>
                          <a:cs typeface="Calibri" panose="020F0502020204030204" pitchFamily="34" charset="0"/>
                        </a:rPr>
                        <a:t>11.453.749,72</a:t>
                      </a:r>
                    </a:p>
                  </a:txBody>
                  <a:tcPr/>
                </a:tc>
                <a:tc>
                  <a:txBody>
                    <a:bodyPr/>
                    <a:lstStyle/>
                    <a:p>
                      <a:pPr algn="ctr"/>
                      <a:r>
                        <a:rPr lang="pt-BR" sz="1200" b="0" dirty="0">
                          <a:latin typeface="Calibri" panose="020F0502020204030204" pitchFamily="34" charset="0"/>
                          <a:cs typeface="Calibri" panose="020F0502020204030204" pitchFamily="34" charset="0"/>
                        </a:rPr>
                        <a:t>16,14</a:t>
                      </a:r>
                    </a:p>
                  </a:txBody>
                  <a:tcPr/>
                </a:tc>
                <a:tc>
                  <a:txBody>
                    <a:bodyPr/>
                    <a:lstStyle/>
                    <a:p>
                      <a:pPr algn="ctr"/>
                      <a:r>
                        <a:rPr lang="pt-BR" sz="1200" b="0" dirty="0">
                          <a:latin typeface="Calibri" panose="020F0502020204030204" pitchFamily="34" charset="0"/>
                          <a:cs typeface="Calibri" panose="020F0502020204030204" pitchFamily="34" charset="0"/>
                        </a:rPr>
                        <a:t>10.648.519,28</a:t>
                      </a:r>
                    </a:p>
                  </a:txBody>
                  <a:tcPr/>
                </a:tc>
                <a:tc>
                  <a:txBody>
                    <a:bodyPr/>
                    <a:lstStyle/>
                    <a:p>
                      <a:pPr algn="ctr"/>
                      <a:r>
                        <a:rPr lang="pt-BR" sz="1200" b="0" dirty="0">
                          <a:latin typeface="Calibri" panose="020F0502020204030204" pitchFamily="34" charset="0"/>
                          <a:cs typeface="Calibri" panose="020F0502020204030204" pitchFamily="34" charset="0"/>
                        </a:rPr>
                        <a:t>18,93</a:t>
                      </a:r>
                    </a:p>
                  </a:txBody>
                  <a:tcPr/>
                </a:tc>
                <a:extLst>
                  <a:ext uri="{0D108BD9-81ED-4DB2-BD59-A6C34878D82A}">
                    <a16:rowId xmlns:a16="http://schemas.microsoft.com/office/drawing/2014/main" val="4052530694"/>
                  </a:ext>
                </a:extLst>
              </a:tr>
              <a:tr h="188827">
                <a:tc>
                  <a:txBody>
                    <a:bodyPr/>
                    <a:lstStyle/>
                    <a:p>
                      <a:r>
                        <a:rPr lang="pt-BR" sz="1400" dirty="0">
                          <a:latin typeface="Calibri" panose="020F0502020204030204" pitchFamily="34" charset="0"/>
                          <a:cs typeface="Calibri" panose="020F0502020204030204" pitchFamily="34" charset="0"/>
                        </a:rPr>
                        <a:t>Cirurgias </a:t>
                      </a:r>
                    </a:p>
                  </a:txBody>
                  <a:tcPr/>
                </a:tc>
                <a:tc>
                  <a:txBody>
                    <a:bodyPr/>
                    <a:lstStyle/>
                    <a:p>
                      <a:pPr algn="ctr"/>
                      <a:r>
                        <a:rPr lang="pt-BR" sz="1200" b="0" dirty="0">
                          <a:latin typeface="Calibri" panose="020F0502020204030204" pitchFamily="34" charset="0"/>
                          <a:cs typeface="Calibri" panose="020F0502020204030204" pitchFamily="34" charset="0"/>
                        </a:rPr>
                        <a:t>2.287.725,53</a:t>
                      </a:r>
                    </a:p>
                  </a:txBody>
                  <a:tcPr/>
                </a:tc>
                <a:tc>
                  <a:txBody>
                    <a:bodyPr/>
                    <a:lstStyle/>
                    <a:p>
                      <a:pPr algn="ctr"/>
                      <a:r>
                        <a:rPr lang="pt-BR" sz="1200" b="0" dirty="0">
                          <a:latin typeface="Calibri" panose="020F0502020204030204" pitchFamily="34" charset="0"/>
                          <a:cs typeface="Calibri" panose="020F0502020204030204" pitchFamily="34" charset="0"/>
                        </a:rPr>
                        <a:t>3,22</a:t>
                      </a:r>
                    </a:p>
                  </a:txBody>
                  <a:tcPr/>
                </a:tc>
                <a:tc>
                  <a:txBody>
                    <a:bodyPr/>
                    <a:lstStyle/>
                    <a:p>
                      <a:pPr algn="ctr"/>
                      <a:r>
                        <a:rPr lang="pt-BR" sz="1200" b="0" dirty="0">
                          <a:latin typeface="Calibri" panose="020F0502020204030204" pitchFamily="34" charset="0"/>
                          <a:cs typeface="Calibri" panose="020F0502020204030204" pitchFamily="34" charset="0"/>
                        </a:rPr>
                        <a:t>3.826.472,46</a:t>
                      </a:r>
                    </a:p>
                  </a:txBody>
                  <a:tcPr/>
                </a:tc>
                <a:tc>
                  <a:txBody>
                    <a:bodyPr/>
                    <a:lstStyle/>
                    <a:p>
                      <a:pPr algn="ctr"/>
                      <a:r>
                        <a:rPr lang="pt-BR" sz="1200" b="0" dirty="0">
                          <a:latin typeface="Calibri" panose="020F0502020204030204" pitchFamily="34" charset="0"/>
                          <a:cs typeface="Calibri" panose="020F0502020204030204" pitchFamily="34" charset="0"/>
                        </a:rPr>
                        <a:t>6,80</a:t>
                      </a:r>
                    </a:p>
                  </a:txBody>
                  <a:tcPr/>
                </a:tc>
                <a:extLst>
                  <a:ext uri="{0D108BD9-81ED-4DB2-BD59-A6C34878D82A}">
                    <a16:rowId xmlns:a16="http://schemas.microsoft.com/office/drawing/2014/main" val="1515377133"/>
                  </a:ext>
                </a:extLst>
              </a:tr>
              <a:tr h="370840">
                <a:tc>
                  <a:txBody>
                    <a:bodyPr/>
                    <a:lstStyle/>
                    <a:p>
                      <a:r>
                        <a:rPr lang="pt-BR" sz="1400" dirty="0">
                          <a:latin typeface="Calibri" panose="020F0502020204030204" pitchFamily="34" charset="0"/>
                          <a:cs typeface="Calibri" panose="020F0502020204030204" pitchFamily="34" charset="0"/>
                        </a:rPr>
                        <a:t>Serv. médicos, odontol. e laborat.</a:t>
                      </a:r>
                    </a:p>
                  </a:txBody>
                  <a:tcPr/>
                </a:tc>
                <a:tc>
                  <a:txBody>
                    <a:bodyPr/>
                    <a:lstStyle/>
                    <a:p>
                      <a:pPr algn="ctr"/>
                      <a:r>
                        <a:rPr lang="pt-BR" sz="1200" b="0" dirty="0">
                          <a:latin typeface="Calibri" panose="020F0502020204030204" pitchFamily="34" charset="0"/>
                          <a:cs typeface="Calibri" panose="020F0502020204030204" pitchFamily="34" charset="0"/>
                        </a:rPr>
                        <a:t>3.541.940,19</a:t>
                      </a:r>
                    </a:p>
                  </a:txBody>
                  <a:tcPr/>
                </a:tc>
                <a:tc>
                  <a:txBody>
                    <a:bodyPr/>
                    <a:lstStyle/>
                    <a:p>
                      <a:pPr algn="ctr"/>
                      <a:r>
                        <a:rPr lang="pt-BR" sz="1200" b="0" dirty="0">
                          <a:latin typeface="Calibri" panose="020F0502020204030204" pitchFamily="34" charset="0"/>
                          <a:cs typeface="Calibri" panose="020F0502020204030204" pitchFamily="34" charset="0"/>
                        </a:rPr>
                        <a:t>4,99</a:t>
                      </a:r>
                    </a:p>
                  </a:txBody>
                  <a:tcPr/>
                </a:tc>
                <a:tc>
                  <a:txBody>
                    <a:bodyPr/>
                    <a:lstStyle/>
                    <a:p>
                      <a:pPr algn="ctr"/>
                      <a:r>
                        <a:rPr lang="pt-BR" sz="1200" b="0" dirty="0">
                          <a:latin typeface="Calibri" panose="020F0502020204030204" pitchFamily="34" charset="0"/>
                          <a:cs typeface="Calibri" panose="020F0502020204030204" pitchFamily="34" charset="0"/>
                        </a:rPr>
                        <a:t>3.763.205,39</a:t>
                      </a:r>
                    </a:p>
                  </a:txBody>
                  <a:tcPr/>
                </a:tc>
                <a:tc>
                  <a:txBody>
                    <a:bodyPr/>
                    <a:lstStyle/>
                    <a:p>
                      <a:pPr algn="ctr"/>
                      <a:r>
                        <a:rPr lang="pt-BR" sz="1200" b="0" dirty="0">
                          <a:latin typeface="Calibri" panose="020F0502020204030204" pitchFamily="34" charset="0"/>
                          <a:cs typeface="Calibri" panose="020F0502020204030204" pitchFamily="34" charset="0"/>
                        </a:rPr>
                        <a:t>6,69</a:t>
                      </a:r>
                    </a:p>
                  </a:txBody>
                  <a:tcPr/>
                </a:tc>
                <a:extLst>
                  <a:ext uri="{0D108BD9-81ED-4DB2-BD59-A6C34878D82A}">
                    <a16:rowId xmlns:a16="http://schemas.microsoft.com/office/drawing/2014/main" val="651096775"/>
                  </a:ext>
                </a:extLst>
              </a:tr>
              <a:tr h="233267">
                <a:tc>
                  <a:txBody>
                    <a:bodyPr/>
                    <a:lstStyle/>
                    <a:p>
                      <a:r>
                        <a:rPr lang="pt-BR" sz="1400" dirty="0">
                          <a:latin typeface="Calibri" panose="020F0502020204030204" pitchFamily="34" charset="0"/>
                          <a:cs typeface="Calibri" panose="020F0502020204030204" pitchFamily="34" charset="0"/>
                        </a:rPr>
                        <a:t>Materiais Hospitalares</a:t>
                      </a:r>
                    </a:p>
                  </a:txBody>
                  <a:tcPr/>
                </a:tc>
                <a:tc>
                  <a:txBody>
                    <a:bodyPr/>
                    <a:lstStyle/>
                    <a:p>
                      <a:pPr algn="ctr"/>
                      <a:r>
                        <a:rPr lang="pt-BR" sz="1200" b="0" dirty="0">
                          <a:latin typeface="Calibri" panose="020F0502020204030204" pitchFamily="34" charset="0"/>
                          <a:cs typeface="Calibri" panose="020F0502020204030204" pitchFamily="34" charset="0"/>
                        </a:rPr>
                        <a:t>2.377.856,78</a:t>
                      </a:r>
                    </a:p>
                  </a:txBody>
                  <a:tcPr/>
                </a:tc>
                <a:tc>
                  <a:txBody>
                    <a:bodyPr/>
                    <a:lstStyle/>
                    <a:p>
                      <a:pPr algn="ctr"/>
                      <a:r>
                        <a:rPr lang="pt-BR" sz="1200" b="0" dirty="0">
                          <a:latin typeface="Calibri" panose="020F0502020204030204" pitchFamily="34" charset="0"/>
                          <a:cs typeface="Calibri" panose="020F0502020204030204" pitchFamily="34" charset="0"/>
                        </a:rPr>
                        <a:t>3,35</a:t>
                      </a:r>
                    </a:p>
                  </a:txBody>
                  <a:tcPr/>
                </a:tc>
                <a:tc>
                  <a:txBody>
                    <a:bodyPr/>
                    <a:lstStyle/>
                    <a:p>
                      <a:pPr algn="ctr"/>
                      <a:r>
                        <a:rPr lang="pt-BR" sz="1200" b="0" dirty="0">
                          <a:latin typeface="Calibri" panose="020F0502020204030204" pitchFamily="34" charset="0"/>
                          <a:cs typeface="Calibri" panose="020F0502020204030204" pitchFamily="34" charset="0"/>
                        </a:rPr>
                        <a:t>3.005.577,03</a:t>
                      </a:r>
                    </a:p>
                  </a:txBody>
                  <a:tcPr/>
                </a:tc>
                <a:tc>
                  <a:txBody>
                    <a:bodyPr/>
                    <a:lstStyle/>
                    <a:p>
                      <a:pPr algn="ctr"/>
                      <a:r>
                        <a:rPr lang="pt-BR" sz="1200" b="0" dirty="0">
                          <a:latin typeface="Calibri" panose="020F0502020204030204" pitchFamily="34" charset="0"/>
                          <a:cs typeface="Calibri" panose="020F0502020204030204" pitchFamily="34" charset="0"/>
                        </a:rPr>
                        <a:t>5,34</a:t>
                      </a:r>
                    </a:p>
                  </a:txBody>
                  <a:tcPr/>
                </a:tc>
                <a:extLst>
                  <a:ext uri="{0D108BD9-81ED-4DB2-BD59-A6C34878D82A}">
                    <a16:rowId xmlns:a16="http://schemas.microsoft.com/office/drawing/2014/main" val="3315163458"/>
                  </a:ext>
                </a:extLst>
              </a:tr>
              <a:tr h="216499">
                <a:tc>
                  <a:txBody>
                    <a:bodyPr/>
                    <a:lstStyle/>
                    <a:p>
                      <a:r>
                        <a:rPr lang="pt-BR" sz="1400" dirty="0">
                          <a:latin typeface="Calibri" panose="020F0502020204030204" pitchFamily="34" charset="0"/>
                          <a:cs typeface="Calibri" panose="020F0502020204030204" pitchFamily="34" charset="0"/>
                        </a:rPr>
                        <a:t>Materiais ASO*</a:t>
                      </a:r>
                    </a:p>
                  </a:txBody>
                  <a:tcPr/>
                </a:tc>
                <a:tc>
                  <a:txBody>
                    <a:bodyPr/>
                    <a:lstStyle/>
                    <a:p>
                      <a:pPr algn="ctr"/>
                      <a:r>
                        <a:rPr lang="pt-BR" sz="1200" b="0" dirty="0">
                          <a:latin typeface="Calibri" panose="020F0502020204030204" pitchFamily="34" charset="0"/>
                          <a:cs typeface="Calibri" panose="020F0502020204030204" pitchFamily="34" charset="0"/>
                        </a:rPr>
                        <a:t>3.303.237,29</a:t>
                      </a:r>
                    </a:p>
                  </a:txBody>
                  <a:tcPr/>
                </a:tc>
                <a:tc>
                  <a:txBody>
                    <a:bodyPr/>
                    <a:lstStyle/>
                    <a:p>
                      <a:pPr algn="ctr"/>
                      <a:r>
                        <a:rPr lang="pt-BR" sz="1200" b="0" dirty="0">
                          <a:latin typeface="Calibri" panose="020F0502020204030204" pitchFamily="34" charset="0"/>
                          <a:cs typeface="Calibri" panose="020F0502020204030204" pitchFamily="34" charset="0"/>
                        </a:rPr>
                        <a:t>4,66</a:t>
                      </a:r>
                    </a:p>
                  </a:txBody>
                  <a:tcPr/>
                </a:tc>
                <a:tc>
                  <a:txBody>
                    <a:bodyPr/>
                    <a:lstStyle/>
                    <a:p>
                      <a:pPr algn="ctr"/>
                      <a:r>
                        <a:rPr lang="pt-BR" sz="1200" b="0" dirty="0">
                          <a:latin typeface="Calibri" panose="020F0502020204030204" pitchFamily="34" charset="0"/>
                          <a:cs typeface="Calibri" panose="020F0502020204030204" pitchFamily="34" charset="0"/>
                        </a:rPr>
                        <a:t>2.511.471,73</a:t>
                      </a:r>
                    </a:p>
                  </a:txBody>
                  <a:tcPr/>
                </a:tc>
                <a:tc>
                  <a:txBody>
                    <a:bodyPr/>
                    <a:lstStyle/>
                    <a:p>
                      <a:pPr algn="ctr"/>
                      <a:r>
                        <a:rPr lang="pt-BR" sz="1200" b="0" dirty="0">
                          <a:latin typeface="Calibri" panose="020F0502020204030204" pitchFamily="34" charset="0"/>
                          <a:cs typeface="Calibri" panose="020F0502020204030204" pitchFamily="34" charset="0"/>
                        </a:rPr>
                        <a:t>4,46</a:t>
                      </a:r>
                    </a:p>
                  </a:txBody>
                  <a:tcPr/>
                </a:tc>
                <a:extLst>
                  <a:ext uri="{0D108BD9-81ED-4DB2-BD59-A6C34878D82A}">
                    <a16:rowId xmlns:a16="http://schemas.microsoft.com/office/drawing/2014/main" val="4115256240"/>
                  </a:ext>
                </a:extLst>
              </a:tr>
              <a:tr h="271739">
                <a:tc>
                  <a:txBody>
                    <a:bodyPr/>
                    <a:lstStyle/>
                    <a:p>
                      <a:r>
                        <a:rPr lang="pt-BR" sz="1600" b="1" dirty="0">
                          <a:latin typeface="Calibri" panose="020F0502020204030204" pitchFamily="34" charset="0"/>
                          <a:cs typeface="Calibri" panose="020F0502020204030204" pitchFamily="34" charset="0"/>
                        </a:rPr>
                        <a:t>Leitos – UTI/UTIN/Enf.</a:t>
                      </a:r>
                    </a:p>
                  </a:txBody>
                  <a:tcPr/>
                </a:tc>
                <a:tc>
                  <a:txBody>
                    <a:bodyPr/>
                    <a:lstStyle/>
                    <a:p>
                      <a:pPr algn="ctr"/>
                      <a:r>
                        <a:rPr lang="pt-BR" sz="1600" b="1" dirty="0">
                          <a:latin typeface="Calibri" panose="020F0502020204030204" pitchFamily="34" charset="0"/>
                          <a:cs typeface="Calibri" panose="020F0502020204030204" pitchFamily="34" charset="0"/>
                        </a:rPr>
                        <a:t>4.130,900,32</a:t>
                      </a:r>
                    </a:p>
                  </a:txBody>
                  <a:tcPr/>
                </a:tc>
                <a:tc>
                  <a:txBody>
                    <a:bodyPr/>
                    <a:lstStyle/>
                    <a:p>
                      <a:pPr algn="ctr"/>
                      <a:r>
                        <a:rPr lang="pt-BR" sz="1600" b="1" dirty="0">
                          <a:latin typeface="Calibri" panose="020F0502020204030204" pitchFamily="34" charset="0"/>
                          <a:cs typeface="Calibri" panose="020F0502020204030204" pitchFamily="34" charset="0"/>
                        </a:rPr>
                        <a:t>5,82</a:t>
                      </a:r>
                    </a:p>
                  </a:txBody>
                  <a:tcPr/>
                </a:tc>
                <a:tc>
                  <a:txBody>
                    <a:bodyPr/>
                    <a:lstStyle/>
                    <a:p>
                      <a:pPr algn="ctr"/>
                      <a:r>
                        <a:rPr lang="pt-BR" sz="1600" b="1" dirty="0">
                          <a:latin typeface="Calibri" panose="020F0502020204030204" pitchFamily="34" charset="0"/>
                          <a:cs typeface="Calibri" panose="020F0502020204030204" pitchFamily="34" charset="0"/>
                        </a:rPr>
                        <a:t>848.313,82 (-79,5%)</a:t>
                      </a:r>
                    </a:p>
                  </a:txBody>
                  <a:tcPr/>
                </a:tc>
                <a:tc>
                  <a:txBody>
                    <a:bodyPr/>
                    <a:lstStyle/>
                    <a:p>
                      <a:pPr algn="ctr"/>
                      <a:r>
                        <a:rPr lang="pt-BR" sz="1400" b="0" dirty="0">
                          <a:latin typeface="Calibri" panose="020F0502020204030204" pitchFamily="34" charset="0"/>
                          <a:cs typeface="Calibri" panose="020F0502020204030204" pitchFamily="34" charset="0"/>
                        </a:rPr>
                        <a:t>1,51</a:t>
                      </a:r>
                    </a:p>
                  </a:txBody>
                  <a:tcPr/>
                </a:tc>
                <a:extLst>
                  <a:ext uri="{0D108BD9-81ED-4DB2-BD59-A6C34878D82A}">
                    <a16:rowId xmlns:a16="http://schemas.microsoft.com/office/drawing/2014/main" val="4131702346"/>
                  </a:ext>
                </a:extLst>
              </a:tr>
              <a:tr h="182963">
                <a:tc>
                  <a:txBody>
                    <a:bodyPr/>
                    <a:lstStyle/>
                    <a:p>
                      <a:r>
                        <a:rPr lang="pt-BR" sz="1400" dirty="0">
                          <a:latin typeface="Calibri" panose="020F0502020204030204" pitchFamily="34" charset="0"/>
                          <a:cs typeface="Calibri" panose="020F0502020204030204" pitchFamily="34" charset="0"/>
                        </a:rPr>
                        <a:t>Outros</a:t>
                      </a:r>
                    </a:p>
                  </a:txBody>
                  <a:tcPr/>
                </a:tc>
                <a:tc>
                  <a:txBody>
                    <a:bodyPr/>
                    <a:lstStyle/>
                    <a:p>
                      <a:pPr algn="ctr"/>
                      <a:r>
                        <a:rPr lang="pt-BR" sz="1200" b="0" dirty="0">
                          <a:latin typeface="Calibri" panose="020F0502020204030204" pitchFamily="34" charset="0"/>
                          <a:cs typeface="Calibri" panose="020F0502020204030204" pitchFamily="34" charset="0"/>
                        </a:rPr>
                        <a:t>744.047,30</a:t>
                      </a:r>
                    </a:p>
                  </a:txBody>
                  <a:tcPr/>
                </a:tc>
                <a:tc>
                  <a:txBody>
                    <a:bodyPr/>
                    <a:lstStyle/>
                    <a:p>
                      <a:pPr algn="ctr"/>
                      <a:r>
                        <a:rPr lang="pt-BR" sz="1200" b="0" dirty="0">
                          <a:latin typeface="Calibri" panose="020F0502020204030204" pitchFamily="34" charset="0"/>
                          <a:cs typeface="Calibri" panose="020F0502020204030204" pitchFamily="34" charset="0"/>
                        </a:rPr>
                        <a:t>1,05</a:t>
                      </a:r>
                    </a:p>
                  </a:txBody>
                  <a:tcPr/>
                </a:tc>
                <a:tc>
                  <a:txBody>
                    <a:bodyPr/>
                    <a:lstStyle/>
                    <a:p>
                      <a:pPr algn="ctr"/>
                      <a:r>
                        <a:rPr lang="pt-BR" sz="1200" b="0" dirty="0">
                          <a:latin typeface="Calibri" panose="020F0502020204030204" pitchFamily="34" charset="0"/>
                          <a:cs typeface="Calibri" panose="020F0502020204030204" pitchFamily="34" charset="0"/>
                        </a:rPr>
                        <a:t>521.981,33</a:t>
                      </a:r>
                    </a:p>
                  </a:txBody>
                  <a:tcPr/>
                </a:tc>
                <a:tc>
                  <a:txBody>
                    <a:bodyPr/>
                    <a:lstStyle/>
                    <a:p>
                      <a:pPr algn="ctr"/>
                      <a:r>
                        <a:rPr lang="pt-BR" sz="1200" b="0" dirty="0">
                          <a:latin typeface="Calibri" panose="020F0502020204030204" pitchFamily="34" charset="0"/>
                          <a:cs typeface="Calibri" panose="020F0502020204030204" pitchFamily="34" charset="0"/>
                        </a:rPr>
                        <a:t>0,93</a:t>
                      </a:r>
                    </a:p>
                  </a:txBody>
                  <a:tcPr/>
                </a:tc>
                <a:extLst>
                  <a:ext uri="{0D108BD9-81ED-4DB2-BD59-A6C34878D82A}">
                    <a16:rowId xmlns:a16="http://schemas.microsoft.com/office/drawing/2014/main" val="3482694065"/>
                  </a:ext>
                </a:extLst>
              </a:tr>
              <a:tr h="232051">
                <a:tc>
                  <a:txBody>
                    <a:bodyPr/>
                    <a:lstStyle/>
                    <a:p>
                      <a:pPr algn="ctr"/>
                      <a:r>
                        <a:rPr lang="pt-BR" sz="1600" b="1" dirty="0">
                          <a:latin typeface="Calibri" panose="020F0502020204030204" pitchFamily="34" charset="0"/>
                          <a:cs typeface="Calibri" panose="020F0502020204030204" pitchFamily="34" charset="0"/>
                        </a:rPr>
                        <a:t>TOTAL</a:t>
                      </a:r>
                    </a:p>
                  </a:txBody>
                  <a:tcPr/>
                </a:tc>
                <a:tc>
                  <a:txBody>
                    <a:bodyPr/>
                    <a:lstStyle/>
                    <a:p>
                      <a:pPr algn="ctr" fontAlgn="b"/>
                      <a:r>
                        <a:rPr lang="pt-BR" sz="1600" b="1" i="0" u="none" strike="noStrike" dirty="0">
                          <a:solidFill>
                            <a:srgbClr val="000000"/>
                          </a:solidFill>
                          <a:effectLst/>
                          <a:latin typeface="Calibri" panose="020F0502020204030204" pitchFamily="34" charset="0"/>
                        </a:rPr>
                        <a:t>70.960.929,47</a:t>
                      </a:r>
                    </a:p>
                  </a:txBody>
                  <a:tcPr marL="9525" marR="9525" marT="9525" marB="0" anchor="b"/>
                </a:tc>
                <a:tc>
                  <a:txBody>
                    <a:bodyPr/>
                    <a:lstStyle/>
                    <a:p>
                      <a:pPr algn="ctr"/>
                      <a:r>
                        <a:rPr lang="pt-BR" sz="1600" b="1" dirty="0">
                          <a:latin typeface="Calibri" panose="020F0502020204030204" pitchFamily="34" charset="0"/>
                          <a:cs typeface="Calibri" panose="020F0502020204030204" pitchFamily="34" charset="0"/>
                        </a:rPr>
                        <a:t>100,00</a:t>
                      </a:r>
                    </a:p>
                  </a:txBody>
                  <a:tcPr/>
                </a:tc>
                <a:tc>
                  <a:txBody>
                    <a:bodyPr/>
                    <a:lstStyle/>
                    <a:p>
                      <a:pPr algn="ctr" fontAlgn="b"/>
                      <a:r>
                        <a:rPr lang="pt-BR" sz="1600" b="1" i="0" u="none" strike="noStrike" dirty="0">
                          <a:solidFill>
                            <a:srgbClr val="000000"/>
                          </a:solidFill>
                          <a:effectLst/>
                          <a:latin typeface="Calibri" panose="020F0502020204030204" pitchFamily="34" charset="0"/>
                        </a:rPr>
                        <a:t>56.266.183,38</a:t>
                      </a:r>
                    </a:p>
                  </a:txBody>
                  <a:tcPr marL="9525" marR="9525" marT="9525" marB="0" anchor="b"/>
                </a:tc>
                <a:tc>
                  <a:txBody>
                    <a:bodyPr/>
                    <a:lstStyle/>
                    <a:p>
                      <a:pPr algn="ctr"/>
                      <a:r>
                        <a:rPr lang="pt-BR" sz="1600" b="1" dirty="0">
                          <a:latin typeface="Calibri" panose="020F0502020204030204" pitchFamily="34" charset="0"/>
                          <a:cs typeface="Calibri" panose="020F0502020204030204" pitchFamily="34" charset="0"/>
                        </a:rPr>
                        <a:t>100,00</a:t>
                      </a:r>
                    </a:p>
                  </a:txBody>
                  <a:tcPr/>
                </a:tc>
                <a:extLst>
                  <a:ext uri="{0D108BD9-81ED-4DB2-BD59-A6C34878D82A}">
                    <a16:rowId xmlns:a16="http://schemas.microsoft.com/office/drawing/2014/main" val="1437349711"/>
                  </a:ext>
                </a:extLst>
              </a:tr>
            </a:tbl>
          </a:graphicData>
        </a:graphic>
      </p:graphicFrame>
    </p:spTree>
    <p:extLst>
      <p:ext uri="{BB962C8B-B14F-4D97-AF65-F5344CB8AC3E}">
        <p14:creationId xmlns:p14="http://schemas.microsoft.com/office/powerpoint/2010/main" val="1562539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aixaDeTexto 32"/>
          <p:cNvSpPr txBox="1"/>
          <p:nvPr/>
        </p:nvSpPr>
        <p:spPr>
          <a:xfrm>
            <a:off x="204963" y="53072"/>
            <a:ext cx="8269932" cy="1077218"/>
          </a:xfrm>
          <a:prstGeom prst="rect">
            <a:avLst/>
          </a:prstGeom>
          <a:noFill/>
        </p:spPr>
        <p:txBody>
          <a:bodyPr wrap="square" rtlCol="0">
            <a:spAutoFit/>
          </a:bodyPr>
          <a:lstStyle/>
          <a:p>
            <a:r>
              <a:rPr lang="pt-BR" sz="3600" b="1" dirty="0">
                <a:solidFill>
                  <a:srgbClr val="126BB2"/>
                </a:solidFill>
                <a:latin typeface="Calibri" panose="020F0502020204030204" pitchFamily="34" charset="0"/>
                <a:cs typeface="Calibri" panose="020F0502020204030204" pitchFamily="34" charset="0"/>
              </a:rPr>
              <a:t>Judicialização</a:t>
            </a:r>
            <a:endParaRPr lang="pt-BR" sz="3200" b="1" dirty="0">
              <a:solidFill>
                <a:srgbClr val="126BB2"/>
              </a:solidFill>
              <a:latin typeface="Calibri" panose="020F0502020204030204" pitchFamily="34" charset="0"/>
              <a:cs typeface="Calibri" panose="020F0502020204030204" pitchFamily="34" charset="0"/>
            </a:endParaRPr>
          </a:p>
          <a:p>
            <a:r>
              <a:rPr lang="pt-BR" sz="2800" b="1" dirty="0">
                <a:solidFill>
                  <a:srgbClr val="126BB2"/>
                </a:solidFill>
                <a:latin typeface="Calibri" panose="020F0502020204030204" pitchFamily="34" charset="0"/>
                <a:cs typeface="Calibri" panose="020F0502020204030204" pitchFamily="34" charset="0"/>
              </a:rPr>
              <a:t>Série histórica percentual de despesas – 2015/2021</a:t>
            </a:r>
          </a:p>
        </p:txBody>
      </p:sp>
      <p:graphicFrame>
        <p:nvGraphicFramePr>
          <p:cNvPr id="8" name="Gráfico 7"/>
          <p:cNvGraphicFramePr>
            <a:graphicFrameLocks/>
          </p:cNvGraphicFramePr>
          <p:nvPr>
            <p:extLst>
              <p:ext uri="{D42A27DB-BD31-4B8C-83A1-F6EECF244321}">
                <p14:modId xmlns:p14="http://schemas.microsoft.com/office/powerpoint/2010/main" val="2726938169"/>
              </p:ext>
            </p:extLst>
          </p:nvPr>
        </p:nvGraphicFramePr>
        <p:xfrm>
          <a:off x="190500" y="1383280"/>
          <a:ext cx="8953500" cy="5444904"/>
        </p:xfrm>
        <a:graphic>
          <a:graphicData uri="http://schemas.openxmlformats.org/drawingml/2006/chart">
            <c:chart xmlns:c="http://schemas.openxmlformats.org/drawingml/2006/chart" xmlns:r="http://schemas.openxmlformats.org/officeDocument/2006/relationships" r:id="rId2"/>
          </a:graphicData>
        </a:graphic>
      </p:graphicFrame>
      <p:sp>
        <p:nvSpPr>
          <p:cNvPr id="9" name="Retângulo 8"/>
          <p:cNvSpPr/>
          <p:nvPr/>
        </p:nvSpPr>
        <p:spPr>
          <a:xfrm>
            <a:off x="6583837" y="6309320"/>
            <a:ext cx="2198038" cy="338554"/>
          </a:xfrm>
          <a:prstGeom prst="rect">
            <a:avLst/>
          </a:prstGeom>
        </p:spPr>
        <p:txBody>
          <a:bodyPr wrap="none">
            <a:spAutoFit/>
          </a:bodyPr>
          <a:lstStyle/>
          <a:p>
            <a:r>
              <a:rPr lang="pt-BR" sz="800" dirty="0">
                <a:solidFill>
                  <a:schemeClr val="tx1">
                    <a:lumMod val="65000"/>
                    <a:lumOff val="35000"/>
                  </a:schemeClr>
                </a:solidFill>
                <a:latin typeface="Times New Roman" panose="02020603050405020304" pitchFamily="18" charset="0"/>
                <a:cs typeface="Times New Roman" panose="02020603050405020304" pitchFamily="18" charset="0"/>
              </a:rPr>
              <a:t>Fonte: Sistema Integrado de Gestão das Finanças</a:t>
            </a:r>
          </a:p>
          <a:p>
            <a:r>
              <a:rPr lang="pt-BR" sz="800" dirty="0">
                <a:solidFill>
                  <a:schemeClr val="tx1">
                    <a:lumMod val="65000"/>
                    <a:lumOff val="35000"/>
                  </a:schemeClr>
                </a:solidFill>
                <a:latin typeface="Times New Roman" panose="02020603050405020304" pitchFamily="18" charset="0"/>
                <a:cs typeface="Times New Roman" panose="02020603050405020304" pitchFamily="18" charset="0"/>
              </a:rPr>
              <a:t> Públicas do Espírito Santo – SIGEFES</a:t>
            </a:r>
          </a:p>
        </p:txBody>
      </p:sp>
      <p:sp>
        <p:nvSpPr>
          <p:cNvPr id="2" name="CaixaDeTexto 1"/>
          <p:cNvSpPr txBox="1"/>
          <p:nvPr/>
        </p:nvSpPr>
        <p:spPr>
          <a:xfrm>
            <a:off x="63394" y="5229200"/>
            <a:ext cx="332142" cy="338554"/>
          </a:xfrm>
          <a:prstGeom prst="rect">
            <a:avLst/>
          </a:prstGeom>
          <a:noFill/>
        </p:spPr>
        <p:txBody>
          <a:bodyPr wrap="none" rtlCol="0">
            <a:spAutoFit/>
          </a:bodyPr>
          <a:lstStyle/>
          <a:p>
            <a:r>
              <a:rPr lang="pt-BR" sz="1600" dirty="0"/>
              <a:t>%</a:t>
            </a:r>
          </a:p>
        </p:txBody>
      </p:sp>
      <p:pic>
        <p:nvPicPr>
          <p:cNvPr id="10" name="Imagem 7">
            <a:extLst>
              <a:ext uri="{FF2B5EF4-FFF2-40B4-BE49-F238E27FC236}">
                <a16:creationId xmlns:a16="http://schemas.microsoft.com/office/drawing/2014/main" id="{8959AF2E-DC1D-4F21-BE93-6B70B766015B}"/>
              </a:ext>
            </a:extLst>
          </p:cNvPr>
          <p:cNvPicPr/>
          <p:nvPr/>
        </p:nvPicPr>
        <p:blipFill>
          <a:blip r:embed="rId3" cstate="print"/>
          <a:srcRect l="12634" r="15820"/>
          <a:stretch/>
        </p:blipFill>
        <p:spPr>
          <a:xfrm>
            <a:off x="8029144" y="260648"/>
            <a:ext cx="718560" cy="718560"/>
          </a:xfrm>
          <a:prstGeom prst="rect">
            <a:avLst/>
          </a:prstGeom>
          <a:ln>
            <a:noFill/>
          </a:ln>
        </p:spPr>
      </p:pic>
    </p:spTree>
    <p:extLst>
      <p:ext uri="{BB962C8B-B14F-4D97-AF65-F5344CB8AC3E}">
        <p14:creationId xmlns:p14="http://schemas.microsoft.com/office/powerpoint/2010/main" val="390953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363" name="Imagem 6"/>
          <p:cNvPicPr/>
          <p:nvPr/>
        </p:nvPicPr>
        <p:blipFill>
          <a:blip r:embed="rId3" cstate="print"/>
          <a:stretch/>
        </p:blipFill>
        <p:spPr>
          <a:xfrm>
            <a:off x="0" y="0"/>
            <a:ext cx="9142560" cy="6856560"/>
          </a:xfrm>
          <a:prstGeom prst="rect">
            <a:avLst/>
          </a:prstGeom>
          <a:ln w="9360">
            <a:noFill/>
          </a:ln>
        </p:spPr>
      </p:pic>
      <p:sp>
        <p:nvSpPr>
          <p:cNvPr id="364" name="CustomShape 1"/>
          <p:cNvSpPr/>
          <p:nvPr/>
        </p:nvSpPr>
        <p:spPr>
          <a:xfrm>
            <a:off x="0" y="1989000"/>
            <a:ext cx="9142560" cy="1308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pt-BR" sz="1800" b="0" strike="noStrike" spc="-1">
              <a:latin typeface="Arial"/>
            </a:endParaRPr>
          </a:p>
          <a:p>
            <a:pPr algn="ctr">
              <a:lnSpc>
                <a:spcPct val="100000"/>
              </a:lnSpc>
            </a:pPr>
            <a:endParaRPr lang="pt-BR" sz="1800" b="0" strike="noStrike" spc="-1">
              <a:latin typeface="Arial"/>
            </a:endParaRPr>
          </a:p>
        </p:txBody>
      </p:sp>
      <p:sp>
        <p:nvSpPr>
          <p:cNvPr id="365" name="CustomShape 2"/>
          <p:cNvSpPr/>
          <p:nvPr/>
        </p:nvSpPr>
        <p:spPr>
          <a:xfrm>
            <a:off x="0" y="2565000"/>
            <a:ext cx="9142560" cy="224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ts val="8501"/>
              </a:lnSpc>
            </a:pPr>
            <a:r>
              <a:rPr lang="pt-BR" sz="6600" b="1" strike="noStrike" spc="-41" dirty="0">
                <a:solidFill>
                  <a:srgbClr val="FFFFFF"/>
                </a:solidFill>
                <a:latin typeface="Calibri"/>
                <a:ea typeface="DejaVu Sans"/>
              </a:rPr>
              <a:t>Participação</a:t>
            </a:r>
            <a:endParaRPr lang="pt-BR" sz="6600" b="0" strike="noStrike" spc="-1" dirty="0">
              <a:latin typeface="Arial"/>
            </a:endParaRPr>
          </a:p>
          <a:p>
            <a:pPr algn="ctr">
              <a:lnSpc>
                <a:spcPts val="8501"/>
              </a:lnSpc>
            </a:pPr>
            <a:r>
              <a:rPr lang="pt-BR" sz="6600" b="1" strike="noStrike" spc="-41" dirty="0">
                <a:solidFill>
                  <a:srgbClr val="FFFFFF"/>
                </a:solidFill>
                <a:latin typeface="Calibri"/>
                <a:ea typeface="DejaVu Sans"/>
              </a:rPr>
              <a:t>e Controle Social</a:t>
            </a:r>
            <a:endParaRPr lang="pt-BR" sz="6600" b="0" strike="noStrike" spc="-1" dirty="0">
              <a:latin typeface="Arial"/>
            </a:endParaRPr>
          </a:p>
        </p:txBody>
      </p:sp>
      <p:pic>
        <p:nvPicPr>
          <p:cNvPr id="366" name="Imagem 6"/>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116969317"/>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362"/>
                                        </p:tgtEl>
                                        <p:attrNameLst>
                                          <p:attrName>style.visibility</p:attrName>
                                        </p:attrNameLst>
                                      </p:cBhvr>
                                      <p:to>
                                        <p:strVal val="visible"/>
                                      </p:to>
                                    </p:set>
                                    <p:anim calcmode="lin" valueType="num">
                                      <p:cBhvr additive="repl">
                                        <p:cTn id="7" dur="500" fill="hold"/>
                                        <p:tgtEl>
                                          <p:spTgt spid="362"/>
                                        </p:tgtEl>
                                        <p:attrNameLst>
                                          <p:attrName>ppt_x</p:attrName>
                                        </p:attrNameLst>
                                      </p:cBhvr>
                                      <p:tavLst>
                                        <p:tav tm="0">
                                          <p:val>
                                            <p:strVal val="0-#ppt_w/2"/>
                                          </p:val>
                                        </p:tav>
                                        <p:tav tm="100000">
                                          <p:val>
                                            <p:strVal val="#ppt_x"/>
                                          </p:val>
                                        </p:tav>
                                      </p:tavLst>
                                    </p:anim>
                                    <p:anim calcmode="lin" valueType="num">
                                      <p:cBhvr additive="repl">
                                        <p:cTn id="8" dur="500" fill="hold"/>
                                        <p:tgtEl>
                                          <p:spTgt spid="3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endParaRPr lang="pt-BR" dirty="0"/>
          </a:p>
        </p:txBody>
      </p:sp>
      <p:pic>
        <p:nvPicPr>
          <p:cNvPr id="374" name="Imagem 6"/>
          <p:cNvPicPr/>
          <p:nvPr/>
        </p:nvPicPr>
        <p:blipFill>
          <a:blip r:embed="rId2" cstate="print"/>
          <a:srcRect l="12634" r="15820"/>
          <a:stretch/>
        </p:blipFill>
        <p:spPr>
          <a:xfrm>
            <a:off x="7885888" y="180360"/>
            <a:ext cx="718560" cy="718560"/>
          </a:xfrm>
          <a:prstGeom prst="rect">
            <a:avLst/>
          </a:prstGeom>
          <a:ln>
            <a:noFill/>
          </a:ln>
        </p:spPr>
      </p:pic>
      <p:sp>
        <p:nvSpPr>
          <p:cNvPr id="375" name="CustomShape 2"/>
          <p:cNvSpPr/>
          <p:nvPr/>
        </p:nvSpPr>
        <p:spPr>
          <a:xfrm>
            <a:off x="388980" y="350149"/>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77500" lnSpcReduction="20000"/>
          </a:bodyPr>
          <a:lstStyle/>
          <a:p>
            <a:pPr>
              <a:lnSpc>
                <a:spcPct val="85000"/>
              </a:lnSpc>
            </a:pPr>
            <a:r>
              <a:rPr lang="pt-BR" sz="4700" b="1" strike="noStrike" spc="-41" dirty="0">
                <a:solidFill>
                  <a:srgbClr val="0070C0"/>
                </a:solidFill>
                <a:latin typeface="Calibri"/>
                <a:ea typeface="DejaVu Sans"/>
              </a:rPr>
              <a:t>Conselho Estadual de Saúde – CES</a:t>
            </a:r>
          </a:p>
          <a:p>
            <a:pPr>
              <a:lnSpc>
                <a:spcPct val="85000"/>
              </a:lnSpc>
            </a:pPr>
            <a:r>
              <a:rPr lang="pt-BR" sz="3600" b="1" strike="noStrike" spc="-41" dirty="0">
                <a:solidFill>
                  <a:srgbClr val="0070C0"/>
                </a:solidFill>
                <a:latin typeface="Calibri"/>
                <a:ea typeface="DejaVu Sans"/>
              </a:rPr>
              <a:t> </a:t>
            </a:r>
            <a:endParaRPr lang="pt-BR" sz="3600" b="0" strike="noStrike" spc="-1" dirty="0">
              <a:solidFill>
                <a:srgbClr val="FF0000"/>
              </a:solidFill>
              <a:latin typeface="Arial"/>
            </a:endParaRPr>
          </a:p>
        </p:txBody>
      </p:sp>
      <p:graphicFrame>
        <p:nvGraphicFramePr>
          <p:cNvPr id="376" name="Table 3"/>
          <p:cNvGraphicFramePr/>
          <p:nvPr/>
        </p:nvGraphicFramePr>
        <p:xfrm>
          <a:off x="435464" y="1268760"/>
          <a:ext cx="8221766" cy="5112566"/>
        </p:xfrm>
        <a:graphic>
          <a:graphicData uri="http://schemas.openxmlformats.org/drawingml/2006/table">
            <a:tbl>
              <a:tblPr/>
              <a:tblGrid>
                <a:gridCol w="4064528">
                  <a:extLst>
                    <a:ext uri="{9D8B030D-6E8A-4147-A177-3AD203B41FA5}">
                      <a16:colId xmlns:a16="http://schemas.microsoft.com/office/drawing/2014/main" val="20000"/>
                    </a:ext>
                  </a:extLst>
                </a:gridCol>
                <a:gridCol w="2088232">
                  <a:extLst>
                    <a:ext uri="{9D8B030D-6E8A-4147-A177-3AD203B41FA5}">
                      <a16:colId xmlns:a16="http://schemas.microsoft.com/office/drawing/2014/main" val="20002"/>
                    </a:ext>
                  </a:extLst>
                </a:gridCol>
                <a:gridCol w="2069006">
                  <a:extLst>
                    <a:ext uri="{9D8B030D-6E8A-4147-A177-3AD203B41FA5}">
                      <a16:colId xmlns:a16="http://schemas.microsoft.com/office/drawing/2014/main" val="989842635"/>
                    </a:ext>
                  </a:extLst>
                </a:gridCol>
              </a:tblGrid>
              <a:tr h="966617">
                <a:tc>
                  <a:txBody>
                    <a:bodyPr/>
                    <a:lstStyle/>
                    <a:p>
                      <a:pPr marL="124920" algn="ctr">
                        <a:lnSpc>
                          <a:spcPct val="100000"/>
                        </a:lnSpc>
                        <a:spcBef>
                          <a:spcPts val="0"/>
                        </a:spcBef>
                      </a:pPr>
                      <a:r>
                        <a:rPr lang="pt-BR" sz="2000" b="1" strike="noStrike" spc="-1" dirty="0">
                          <a:solidFill>
                            <a:srgbClr val="FFFFFF"/>
                          </a:solidFill>
                          <a:latin typeface="Calibri"/>
                          <a:ea typeface="Times New Roman"/>
                        </a:rPr>
                        <a:t>Conselho Estadual de Saúde</a:t>
                      </a:r>
                    </a:p>
                  </a:txBody>
                  <a:tcPr marL="68400" marR="68400" anchor="ctr">
                    <a:lnL w="12240">
                      <a:solidFill>
                        <a:srgbClr val="FFFFFF"/>
                      </a:solidFill>
                    </a:lnL>
                    <a:lnR w="12240">
                      <a:solidFill>
                        <a:srgbClr val="FFFFFF"/>
                      </a:solidFill>
                    </a:lnR>
                    <a:lnT w="12240">
                      <a:solidFill>
                        <a:srgbClr val="FFFFFF"/>
                      </a:solidFill>
                    </a:lnT>
                    <a:lnB w="38160">
                      <a:solidFill>
                        <a:srgbClr val="FFFFFF"/>
                      </a:solidFill>
                    </a:lnB>
                    <a:solidFill>
                      <a:srgbClr val="0070C0"/>
                    </a:solidFill>
                  </a:tcPr>
                </a:tc>
                <a:tc>
                  <a:txBody>
                    <a:bodyPr/>
                    <a:lstStyle/>
                    <a:p>
                      <a:pPr marL="124920" algn="ctr">
                        <a:lnSpc>
                          <a:spcPct val="100000"/>
                        </a:lnSpc>
                        <a:spcBef>
                          <a:spcPts val="0"/>
                        </a:spcBef>
                      </a:pPr>
                      <a:r>
                        <a:rPr lang="pt-BR" sz="2000" b="1" strike="noStrike" spc="-1" dirty="0">
                          <a:solidFill>
                            <a:srgbClr val="FFFFFF"/>
                          </a:solidFill>
                          <a:latin typeface="Calibri"/>
                          <a:ea typeface="Times New Roman"/>
                        </a:rPr>
                        <a:t>2º Quad. 2020</a:t>
                      </a:r>
                      <a:endParaRPr lang="pt-BR" sz="2000" b="0" strike="noStrike" spc="-1" dirty="0">
                        <a:latin typeface="Arial"/>
                      </a:endParaRP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38160" cap="flat" cmpd="sng" algn="ctr">
                      <a:solidFill>
                        <a:srgbClr val="FFFFFF"/>
                      </a:solidFill>
                      <a:prstDash val="solid"/>
                      <a:round/>
                      <a:headEnd type="none" w="med" len="med"/>
                      <a:tailEnd type="none" w="med" len="med"/>
                    </a:lnB>
                    <a:solidFill>
                      <a:srgbClr val="0070C0"/>
                    </a:solidFill>
                  </a:tcPr>
                </a:tc>
                <a:tc>
                  <a:txBody>
                    <a:bodyPr/>
                    <a:lstStyle/>
                    <a:p>
                      <a:pPr marL="124920" algn="ctr">
                        <a:lnSpc>
                          <a:spcPct val="100000"/>
                        </a:lnSpc>
                        <a:spcBef>
                          <a:spcPts val="0"/>
                        </a:spcBef>
                      </a:pPr>
                      <a:r>
                        <a:rPr lang="pt-BR" sz="2000" b="1" strike="noStrike" spc="-1" dirty="0">
                          <a:solidFill>
                            <a:schemeClr val="bg1"/>
                          </a:solidFill>
                          <a:latin typeface="Calibri" pitchFamily="34" charset="0"/>
                        </a:rPr>
                        <a:t>2º Quad.  2021</a:t>
                      </a: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72429">
                <a:tc>
                  <a:txBody>
                    <a:bodyPr/>
                    <a:lstStyle/>
                    <a:p>
                      <a:pPr marL="36000">
                        <a:lnSpc>
                          <a:spcPct val="115000"/>
                        </a:lnSpc>
                        <a:spcBef>
                          <a:spcPts val="380"/>
                        </a:spcBef>
                      </a:pPr>
                      <a:r>
                        <a:rPr lang="pt-BR" sz="2200" b="0" strike="noStrike" spc="-1" dirty="0">
                          <a:solidFill>
                            <a:srgbClr val="000000"/>
                          </a:solidFill>
                          <a:latin typeface="Calibri"/>
                          <a:ea typeface="Times New Roman"/>
                        </a:rPr>
                        <a:t>Reuniões Ordinárias     </a:t>
                      </a:r>
                      <a:endParaRPr lang="pt-BR" sz="2200" b="0" strike="noStrike" spc="-1" dirty="0">
                        <a:latin typeface="Arial"/>
                      </a:endParaRPr>
                    </a:p>
                  </a:txBody>
                  <a:tcPr marL="68400" marR="6840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chemeClr val="bg1">
                        <a:lumMod val="85000"/>
                      </a:schemeClr>
                    </a:solidFill>
                  </a:tcPr>
                </a:tc>
                <a:tc>
                  <a:txBody>
                    <a:bodyPr/>
                    <a:lstStyle/>
                    <a:p>
                      <a:pPr algn="ctr"/>
                      <a:r>
                        <a:rPr lang="pt-BR" sz="2800" b="1" strike="noStrike" dirty="0">
                          <a:solidFill>
                            <a:schemeClr val="tx1"/>
                          </a:solidFill>
                          <a:latin typeface="Calibri" pitchFamily="34" charset="0"/>
                        </a:rPr>
                        <a:t>04</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2800" b="1" dirty="0">
                          <a:solidFill>
                            <a:schemeClr val="tx1"/>
                          </a:solidFill>
                          <a:latin typeface="Calibri" pitchFamily="34" charset="0"/>
                        </a:rPr>
                        <a:t>04</a:t>
                      </a: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672429">
                <a:tc>
                  <a:txBody>
                    <a:bodyPr/>
                    <a:lstStyle/>
                    <a:p>
                      <a:pPr marL="36000">
                        <a:lnSpc>
                          <a:spcPct val="115000"/>
                        </a:lnSpc>
                        <a:spcBef>
                          <a:spcPts val="380"/>
                        </a:spcBef>
                      </a:pPr>
                      <a:r>
                        <a:rPr lang="pt-BR" sz="2200" b="0" strike="noStrike" spc="-1" dirty="0">
                          <a:solidFill>
                            <a:srgbClr val="000000"/>
                          </a:solidFill>
                          <a:latin typeface="Calibri"/>
                          <a:ea typeface="Times New Roman"/>
                        </a:rPr>
                        <a:t>Reuniões Extraordinárias</a:t>
                      </a:r>
                      <a:endParaRPr lang="pt-BR" sz="2200" b="0" strike="noStrike" spc="-1" dirty="0">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r>
                        <a:rPr lang="pt-BR" sz="2800" b="1" strike="noStrike" dirty="0">
                          <a:solidFill>
                            <a:schemeClr val="tx1"/>
                          </a:solidFill>
                          <a:latin typeface="Calibri" pitchFamily="34" charset="0"/>
                        </a:rPr>
                        <a:t>01</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tc>
                  <a:txBody>
                    <a:bodyPr/>
                    <a:lstStyle/>
                    <a:p>
                      <a:pPr algn="ctr"/>
                      <a:r>
                        <a:rPr lang="pt-BR" sz="2800" b="1" dirty="0">
                          <a:solidFill>
                            <a:schemeClr val="tx1"/>
                          </a:solidFill>
                          <a:latin typeface="Calibri" pitchFamily="34" charset="0"/>
                        </a:rPr>
                        <a:t>03</a:t>
                      </a: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67448">
                <a:tc>
                  <a:txBody>
                    <a:bodyPr/>
                    <a:lstStyle/>
                    <a:p>
                      <a:pPr marL="36000">
                        <a:lnSpc>
                          <a:spcPct val="115000"/>
                        </a:lnSpc>
                        <a:spcBef>
                          <a:spcPts val="380"/>
                        </a:spcBef>
                      </a:pPr>
                      <a:r>
                        <a:rPr lang="pt-BR" sz="2200" b="0" strike="noStrike" spc="-1" dirty="0">
                          <a:solidFill>
                            <a:srgbClr val="000000"/>
                          </a:solidFill>
                          <a:latin typeface="Calibri"/>
                          <a:ea typeface="Times New Roman"/>
                        </a:rPr>
                        <a:t>Reuniões de Comissões e Comitês</a:t>
                      </a:r>
                      <a:endParaRPr lang="pt-BR" sz="2200" b="0" strike="noStrike" spc="-1" dirty="0">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chemeClr val="bg1">
                        <a:lumMod val="85000"/>
                      </a:schemeClr>
                    </a:solidFill>
                  </a:tcPr>
                </a:tc>
                <a:tc>
                  <a:txBody>
                    <a:bodyPr/>
                    <a:lstStyle/>
                    <a:p>
                      <a:pPr algn="ctr"/>
                      <a:r>
                        <a:rPr lang="pt-BR" sz="2800" b="1" strike="noStrike" dirty="0">
                          <a:solidFill>
                            <a:schemeClr val="tx1"/>
                          </a:solidFill>
                          <a:latin typeface="Calibri" pitchFamily="34" charset="0"/>
                        </a:rPr>
                        <a:t>05</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2800" b="1" dirty="0">
                          <a:solidFill>
                            <a:schemeClr val="tx1"/>
                          </a:solidFill>
                          <a:latin typeface="Calibri" pitchFamily="34" charset="0"/>
                        </a:rPr>
                        <a:t>25</a:t>
                      </a: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672429">
                <a:tc>
                  <a:txBody>
                    <a:bodyPr/>
                    <a:lstStyle/>
                    <a:p>
                      <a:pPr marL="36000">
                        <a:lnSpc>
                          <a:spcPct val="115000"/>
                        </a:lnSpc>
                        <a:spcBef>
                          <a:spcPts val="380"/>
                        </a:spcBef>
                      </a:pPr>
                      <a:r>
                        <a:rPr lang="pt-BR" sz="2200" b="0" strike="noStrike" spc="-1" dirty="0">
                          <a:solidFill>
                            <a:srgbClr val="000000"/>
                          </a:solidFill>
                          <a:latin typeface="Calibri"/>
                          <a:ea typeface="Times New Roman"/>
                        </a:rPr>
                        <a:t>Resoluções</a:t>
                      </a:r>
                      <a:endParaRPr lang="pt-BR" sz="2200" b="0" strike="noStrike" spc="-1" dirty="0">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800" b="1" strike="noStrike" dirty="0">
                          <a:solidFill>
                            <a:schemeClr val="tx1"/>
                          </a:solidFill>
                          <a:latin typeface="Calibri" pitchFamily="34" charset="0"/>
                        </a:rPr>
                        <a:t>14</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800" b="1" dirty="0">
                          <a:solidFill>
                            <a:schemeClr val="tx1"/>
                          </a:solidFill>
                          <a:latin typeface="Calibri" pitchFamily="34" charset="0"/>
                        </a:rPr>
                        <a:t>14</a:t>
                      </a: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72429">
                <a:tc>
                  <a:txBody>
                    <a:bodyPr/>
                    <a:lstStyle/>
                    <a:p>
                      <a:pPr marL="36000">
                        <a:lnSpc>
                          <a:spcPct val="115000"/>
                        </a:lnSpc>
                        <a:spcBef>
                          <a:spcPts val="380"/>
                        </a:spcBef>
                      </a:pPr>
                      <a:r>
                        <a:rPr lang="pt-BR" sz="2200" b="0" strike="noStrike" spc="-1" dirty="0">
                          <a:solidFill>
                            <a:srgbClr val="000000"/>
                          </a:solidFill>
                          <a:latin typeface="Calibri"/>
                          <a:ea typeface="Times New Roman"/>
                        </a:rPr>
                        <a:t>Recomendações/Moções</a:t>
                      </a:r>
                      <a:endParaRPr lang="pt-BR" sz="2200" b="0" strike="noStrike" spc="-1" dirty="0">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chemeClr val="bg1">
                        <a:lumMod val="8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800" b="1" strike="noStrike" dirty="0">
                          <a:solidFill>
                            <a:schemeClr val="tx1"/>
                          </a:solidFill>
                          <a:latin typeface="Calibri" pitchFamily="34" charset="0"/>
                        </a:rPr>
                        <a:t>07</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800" b="1" dirty="0">
                          <a:solidFill>
                            <a:schemeClr val="tx1"/>
                          </a:solidFill>
                          <a:latin typeface="Calibri" pitchFamily="34" charset="0"/>
                        </a:rPr>
                        <a:t>04</a:t>
                      </a: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688785">
                <a:tc>
                  <a:txBody>
                    <a:bodyPr/>
                    <a:lstStyle/>
                    <a:p>
                      <a:pPr marL="36000">
                        <a:lnSpc>
                          <a:spcPct val="115000"/>
                        </a:lnSpc>
                        <a:spcBef>
                          <a:spcPts val="380"/>
                        </a:spcBef>
                      </a:pPr>
                      <a:r>
                        <a:rPr lang="pt-BR" sz="2200" b="0" strike="noStrike" spc="-1" dirty="0">
                          <a:solidFill>
                            <a:srgbClr val="000000"/>
                          </a:solidFill>
                          <a:latin typeface="Calibri"/>
                          <a:ea typeface="Times New Roman"/>
                          <a:cs typeface="+mn-cs"/>
                        </a:rPr>
                        <a:t>Reuniões da Mesa Diretora  </a:t>
                      </a:r>
                    </a:p>
                  </a:txBody>
                  <a:tcPr marL="68400" marR="68400"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FFFFF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800" b="1" strike="noStrike" dirty="0">
                          <a:solidFill>
                            <a:schemeClr val="tx1"/>
                          </a:solidFill>
                          <a:latin typeface="Calibri" pitchFamily="34" charset="0"/>
                          <a:ea typeface="+mn-ea"/>
                          <a:cs typeface="+mn-cs"/>
                        </a:rPr>
                        <a:t>11</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800" b="1" dirty="0">
                          <a:solidFill>
                            <a:schemeClr val="tx1"/>
                          </a:solidFill>
                          <a:latin typeface="Calibri" pitchFamily="34" charset="0"/>
                          <a:ea typeface="+mn-ea"/>
                          <a:cs typeface="+mn-cs"/>
                        </a:rPr>
                        <a:t>05</a:t>
                      </a: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377" name="CustomShape 4"/>
          <p:cNvSpPr/>
          <p:nvPr/>
        </p:nvSpPr>
        <p:spPr>
          <a:xfrm>
            <a:off x="435464" y="6550200"/>
            <a:ext cx="2912400" cy="27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FFFFFF"/>
                </a:solidFill>
                <a:latin typeface="Calibri"/>
                <a:ea typeface="DejaVu Sans"/>
              </a:rPr>
              <a:t>Fonte: Conselho Estadual de Saúde – CES-ES</a:t>
            </a:r>
            <a:endParaRPr lang="pt-BR" sz="1200" b="0" strike="noStrike" spc="-1" dirty="0">
              <a:latin typeface="Arial"/>
            </a:endParaRPr>
          </a:p>
        </p:txBody>
      </p:sp>
      <p:sp>
        <p:nvSpPr>
          <p:cNvPr id="378"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Tree>
    <p:extLst>
      <p:ext uri="{BB962C8B-B14F-4D97-AF65-F5344CB8AC3E}">
        <p14:creationId xmlns:p14="http://schemas.microsoft.com/office/powerpoint/2010/main" val="778972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endParaRPr lang="pt-BR" dirty="0"/>
          </a:p>
        </p:txBody>
      </p:sp>
      <p:pic>
        <p:nvPicPr>
          <p:cNvPr id="374" name="Imagem 6"/>
          <p:cNvPicPr/>
          <p:nvPr/>
        </p:nvPicPr>
        <p:blipFill>
          <a:blip r:embed="rId2" cstate="print"/>
          <a:srcRect l="12634" r="15820"/>
          <a:stretch/>
        </p:blipFill>
        <p:spPr>
          <a:xfrm>
            <a:off x="7885888" y="180360"/>
            <a:ext cx="718560" cy="718560"/>
          </a:xfrm>
          <a:prstGeom prst="rect">
            <a:avLst/>
          </a:prstGeom>
          <a:ln>
            <a:noFill/>
          </a:ln>
        </p:spPr>
      </p:pic>
      <p:sp>
        <p:nvSpPr>
          <p:cNvPr id="375" name="CustomShape 2"/>
          <p:cNvSpPr/>
          <p:nvPr/>
        </p:nvSpPr>
        <p:spPr>
          <a:xfrm>
            <a:off x="388980" y="350149"/>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77500" lnSpcReduction="20000"/>
          </a:bodyPr>
          <a:lstStyle/>
          <a:p>
            <a:pPr>
              <a:lnSpc>
                <a:spcPct val="85000"/>
              </a:lnSpc>
            </a:pPr>
            <a:r>
              <a:rPr lang="pt-BR" sz="4700" b="1" strike="noStrike" spc="-41" dirty="0">
                <a:solidFill>
                  <a:srgbClr val="0070C0"/>
                </a:solidFill>
                <a:latin typeface="Calibri"/>
                <a:ea typeface="DejaVu Sans"/>
              </a:rPr>
              <a:t>Conselho Estadual de Saúde – CES</a:t>
            </a:r>
          </a:p>
          <a:p>
            <a:pPr>
              <a:lnSpc>
                <a:spcPct val="85000"/>
              </a:lnSpc>
            </a:pPr>
            <a:r>
              <a:rPr lang="pt-BR" sz="3600" b="1" strike="noStrike" spc="-41" dirty="0">
                <a:solidFill>
                  <a:srgbClr val="0070C0"/>
                </a:solidFill>
                <a:latin typeface="Calibri"/>
                <a:ea typeface="DejaVu Sans"/>
              </a:rPr>
              <a:t> </a:t>
            </a:r>
            <a:endParaRPr lang="pt-BR" sz="3600" b="0" strike="noStrike" spc="-1" dirty="0">
              <a:solidFill>
                <a:srgbClr val="FF0000"/>
              </a:solidFill>
              <a:latin typeface="Arial"/>
            </a:endParaRPr>
          </a:p>
        </p:txBody>
      </p:sp>
      <p:sp>
        <p:nvSpPr>
          <p:cNvPr id="377" name="CustomShape 4"/>
          <p:cNvSpPr/>
          <p:nvPr/>
        </p:nvSpPr>
        <p:spPr>
          <a:xfrm>
            <a:off x="435464" y="6550200"/>
            <a:ext cx="2912400" cy="27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FFFFFF"/>
                </a:solidFill>
                <a:latin typeface="Calibri"/>
                <a:ea typeface="DejaVu Sans"/>
              </a:rPr>
              <a:t>Fonte: Conselho Estadual de Saúde – CES-ES</a:t>
            </a:r>
            <a:endParaRPr lang="pt-BR" sz="1200" b="0" strike="noStrike" spc="-1" dirty="0">
              <a:latin typeface="Arial"/>
            </a:endParaRPr>
          </a:p>
        </p:txBody>
      </p:sp>
      <p:sp>
        <p:nvSpPr>
          <p:cNvPr id="378"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pic>
        <p:nvPicPr>
          <p:cNvPr id="3" name="Imagem 2">
            <a:extLst>
              <a:ext uri="{FF2B5EF4-FFF2-40B4-BE49-F238E27FC236}">
                <a16:creationId xmlns:a16="http://schemas.microsoft.com/office/drawing/2014/main" id="{668D9FE7-8FB4-42ED-BFE4-0EF6FA433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20" y="2655220"/>
            <a:ext cx="7620000" cy="3238500"/>
          </a:xfrm>
          <a:prstGeom prst="rect">
            <a:avLst/>
          </a:prstGeom>
        </p:spPr>
      </p:pic>
      <p:sp>
        <p:nvSpPr>
          <p:cNvPr id="4" name="CaixaDeTexto 3">
            <a:extLst>
              <a:ext uri="{FF2B5EF4-FFF2-40B4-BE49-F238E27FC236}">
                <a16:creationId xmlns:a16="http://schemas.microsoft.com/office/drawing/2014/main" id="{E9A7C9BF-7C94-4073-82D4-30E3D13527D5}"/>
              </a:ext>
            </a:extLst>
          </p:cNvPr>
          <p:cNvSpPr txBox="1"/>
          <p:nvPr/>
        </p:nvSpPr>
        <p:spPr>
          <a:xfrm>
            <a:off x="441026" y="1463778"/>
            <a:ext cx="8489825" cy="400110"/>
          </a:xfrm>
          <a:prstGeom prst="rect">
            <a:avLst/>
          </a:prstGeom>
          <a:noFill/>
        </p:spPr>
        <p:txBody>
          <a:bodyPr wrap="none" rtlCol="0">
            <a:spAutoFit/>
          </a:bodyPr>
          <a:lstStyle/>
          <a:p>
            <a:pPr marL="285750" indent="-285750">
              <a:buFont typeface="Wingdings" panose="05000000000000000000" pitchFamily="2" charset="2"/>
              <a:buChar char="ü"/>
            </a:pPr>
            <a:r>
              <a:rPr lang="pt-BR" sz="2000" b="1" dirty="0"/>
              <a:t>Eleição de Presidente e membros da Mesa Diretora – setembro/21</a:t>
            </a:r>
          </a:p>
        </p:txBody>
      </p:sp>
    </p:spTree>
    <p:extLst>
      <p:ext uri="{BB962C8B-B14F-4D97-AF65-F5344CB8AC3E}">
        <p14:creationId xmlns:p14="http://schemas.microsoft.com/office/powerpoint/2010/main" val="13141287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ustomShape 1"/>
          <p:cNvSpPr/>
          <p:nvPr/>
        </p:nvSpPr>
        <p:spPr>
          <a:xfrm>
            <a:off x="1440" y="6520391"/>
            <a:ext cx="9142560" cy="331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p:style>
      </p:sp>
      <p:sp>
        <p:nvSpPr>
          <p:cNvPr id="130" name="CustomShape 4"/>
          <p:cNvSpPr/>
          <p:nvPr/>
        </p:nvSpPr>
        <p:spPr>
          <a:xfrm>
            <a:off x="400320" y="6571835"/>
            <a:ext cx="97380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1200" b="0" strike="noStrike" spc="-1" dirty="0">
              <a:latin typeface="Arial"/>
            </a:endParaRPr>
          </a:p>
        </p:txBody>
      </p:sp>
      <p:sp>
        <p:nvSpPr>
          <p:cNvPr id="132" name="Line 6"/>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133" name="Imagem 13"/>
          <p:cNvPicPr/>
          <p:nvPr/>
        </p:nvPicPr>
        <p:blipFill>
          <a:blip r:embed="rId3" cstate="print"/>
          <a:srcRect l="12634" r="15820"/>
          <a:stretch/>
        </p:blipFill>
        <p:spPr>
          <a:xfrm>
            <a:off x="7756920" y="180360"/>
            <a:ext cx="718560" cy="718560"/>
          </a:xfrm>
          <a:prstGeom prst="rect">
            <a:avLst/>
          </a:prstGeom>
          <a:ln>
            <a:noFill/>
          </a:ln>
        </p:spPr>
      </p:pic>
      <p:sp>
        <p:nvSpPr>
          <p:cNvPr id="10" name="CustomShape 2"/>
          <p:cNvSpPr/>
          <p:nvPr/>
        </p:nvSpPr>
        <p:spPr>
          <a:xfrm>
            <a:off x="382680" y="27360"/>
            <a:ext cx="836460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5000"/>
              </a:lnSpc>
            </a:pPr>
            <a:r>
              <a:rPr lang="pt-BR" sz="3600" b="1" strike="noStrike" spc="-41" dirty="0">
                <a:solidFill>
                  <a:srgbClr val="0070C0"/>
                </a:solidFill>
                <a:latin typeface="Calibri"/>
                <a:ea typeface="DejaVu Sans"/>
              </a:rPr>
              <a:t>Dados Orçamentários 2021 </a:t>
            </a:r>
            <a:endParaRPr lang="pt-BR" sz="3200" b="1" strike="noStrike" spc="-41" dirty="0">
              <a:solidFill>
                <a:srgbClr val="0070C0"/>
              </a:solidFill>
              <a:latin typeface="Calibri"/>
              <a:ea typeface="DejaVu Sans"/>
            </a:endParaRPr>
          </a:p>
        </p:txBody>
      </p:sp>
      <p:graphicFrame>
        <p:nvGraphicFramePr>
          <p:cNvPr id="9" name="Tabela 8"/>
          <p:cNvGraphicFramePr>
            <a:graphicFrameLocks noGrp="1"/>
          </p:cNvGraphicFramePr>
          <p:nvPr>
            <p:extLst>
              <p:ext uri="{D42A27DB-BD31-4B8C-83A1-F6EECF244321}">
                <p14:modId xmlns:p14="http://schemas.microsoft.com/office/powerpoint/2010/main" val="870877636"/>
              </p:ext>
            </p:extLst>
          </p:nvPr>
        </p:nvGraphicFramePr>
        <p:xfrm>
          <a:off x="467544" y="1268762"/>
          <a:ext cx="7920880" cy="5184574"/>
        </p:xfrm>
        <a:graphic>
          <a:graphicData uri="http://schemas.openxmlformats.org/drawingml/2006/table">
            <a:tbl>
              <a:tblPr firstRow="1" bandRow="1">
                <a:tableStyleId>{5C22544A-7EE6-4342-B048-85BDC9FD1C3A}</a:tableStyleId>
              </a:tblPr>
              <a:tblGrid>
                <a:gridCol w="5091994">
                  <a:extLst>
                    <a:ext uri="{9D8B030D-6E8A-4147-A177-3AD203B41FA5}">
                      <a16:colId xmlns:a16="http://schemas.microsoft.com/office/drawing/2014/main" val="20000"/>
                    </a:ext>
                  </a:extLst>
                </a:gridCol>
                <a:gridCol w="2828886">
                  <a:extLst>
                    <a:ext uri="{9D8B030D-6E8A-4147-A177-3AD203B41FA5}">
                      <a16:colId xmlns:a16="http://schemas.microsoft.com/office/drawing/2014/main" val="20001"/>
                    </a:ext>
                  </a:extLst>
                </a:gridCol>
              </a:tblGrid>
              <a:tr h="783579">
                <a:tc gridSpan="2">
                  <a:txBody>
                    <a:bodyPr/>
                    <a:lstStyle/>
                    <a:p>
                      <a:pPr algn="ctr"/>
                      <a:r>
                        <a:rPr lang="pt-BR" sz="2000" dirty="0">
                          <a:latin typeface="Calibri" pitchFamily="34" charset="0"/>
                        </a:rPr>
                        <a:t>Demonstrativo de Aplicação de Recursos Próprios Estaduais</a:t>
                      </a:r>
                    </a:p>
                    <a:p>
                      <a:pPr algn="ctr"/>
                      <a:r>
                        <a:rPr lang="pt-BR" sz="2000" dirty="0">
                          <a:latin typeface="Calibri" pitchFamily="34" charset="0"/>
                        </a:rPr>
                        <a:t>em Ações e Serviços Públicos de Saúde</a:t>
                      </a:r>
                    </a:p>
                  </a:txBody>
                  <a:tcPr marL="68580" marR="68580" marT="34290" marB="34290" anchor="ctr">
                    <a:solidFill>
                      <a:srgbClr val="0070C0"/>
                    </a:solidFill>
                  </a:tcPr>
                </a:tc>
                <a:tc hMerge="1">
                  <a:txBody>
                    <a:bodyPr/>
                    <a:lstStyle/>
                    <a:p>
                      <a:pPr algn="ctr"/>
                      <a:endParaRPr lang="pt-BR" dirty="0">
                        <a:latin typeface="Century Gothic" pitchFamily="34" charset="0"/>
                      </a:endParaRPr>
                    </a:p>
                  </a:txBody>
                  <a:tcPr anchor="ctr">
                    <a:solidFill>
                      <a:schemeClr val="accent1">
                        <a:lumMod val="50000"/>
                      </a:schemeClr>
                    </a:solidFill>
                  </a:tcPr>
                </a:tc>
                <a:extLst>
                  <a:ext uri="{0D108BD9-81ED-4DB2-BD59-A6C34878D82A}">
                    <a16:rowId xmlns:a16="http://schemas.microsoft.com/office/drawing/2014/main" val="2731254129"/>
                  </a:ext>
                </a:extLst>
              </a:tr>
              <a:tr h="626863">
                <a:tc>
                  <a:txBody>
                    <a:bodyPr/>
                    <a:lstStyle/>
                    <a:p>
                      <a:pPr algn="ctr"/>
                      <a:r>
                        <a:rPr lang="pt-BR" sz="1800" b="1" kern="1200" dirty="0">
                          <a:solidFill>
                            <a:schemeClr val="lt1"/>
                          </a:solidFill>
                          <a:latin typeface="Calibri" pitchFamily="34" charset="0"/>
                          <a:ea typeface="+mn-ea"/>
                          <a:cs typeface="+mn-cs"/>
                        </a:rPr>
                        <a:t>Itens </a:t>
                      </a:r>
                    </a:p>
                  </a:txBody>
                  <a:tcPr marL="68580" marR="68580" marT="34290" marB="34290" anchor="ctr">
                    <a:solidFill>
                      <a:srgbClr val="0070C0"/>
                    </a:solidFill>
                  </a:tcPr>
                </a:tc>
                <a:tc>
                  <a:txBody>
                    <a:bodyPr/>
                    <a:lstStyle/>
                    <a:p>
                      <a:pPr algn="ctr"/>
                      <a:r>
                        <a:rPr lang="pt-BR" sz="1800" b="1" kern="1200" dirty="0">
                          <a:solidFill>
                            <a:schemeClr val="lt1"/>
                          </a:solidFill>
                          <a:latin typeface="Calibri" pitchFamily="34" charset="0"/>
                          <a:ea typeface="+mn-ea"/>
                          <a:cs typeface="+mn-cs"/>
                        </a:rPr>
                        <a:t>2º Quadrimestre/2021 acumulado</a:t>
                      </a:r>
                    </a:p>
                  </a:txBody>
                  <a:tcPr marL="68580" marR="68580" marT="34290" marB="34290" anchor="ctr">
                    <a:solidFill>
                      <a:srgbClr val="0070C0"/>
                    </a:solidFill>
                  </a:tcPr>
                </a:tc>
                <a:extLst>
                  <a:ext uri="{0D108BD9-81ED-4DB2-BD59-A6C34878D82A}">
                    <a16:rowId xmlns:a16="http://schemas.microsoft.com/office/drawing/2014/main" val="10000"/>
                  </a:ext>
                </a:extLst>
              </a:tr>
              <a:tr h="674132">
                <a:tc>
                  <a:txBody>
                    <a:bodyPr/>
                    <a:lstStyle/>
                    <a:p>
                      <a:pPr algn="l"/>
                      <a:r>
                        <a:rPr lang="pt-BR" sz="1800" dirty="0">
                          <a:solidFill>
                            <a:srgbClr val="141744"/>
                          </a:solidFill>
                          <a:latin typeface="Calibri" pitchFamily="34" charset="0"/>
                        </a:rPr>
                        <a:t> Receita de impostos – Vinculada conforme a</a:t>
                      </a:r>
                    </a:p>
                    <a:p>
                      <a:pPr algn="l"/>
                      <a:r>
                        <a:rPr lang="pt-BR" sz="1800" dirty="0">
                          <a:solidFill>
                            <a:srgbClr val="141744"/>
                          </a:solidFill>
                          <a:latin typeface="Calibri" pitchFamily="34" charset="0"/>
                        </a:rPr>
                        <a:t> LC </a:t>
                      </a:r>
                      <a:r>
                        <a:rPr lang="pt-BR" sz="1800" baseline="0" dirty="0">
                          <a:solidFill>
                            <a:srgbClr val="141744"/>
                          </a:solidFill>
                          <a:latin typeface="Calibri" pitchFamily="34" charset="0"/>
                        </a:rPr>
                        <a:t> </a:t>
                      </a:r>
                      <a:r>
                        <a:rPr lang="pt-BR" sz="1800" dirty="0">
                          <a:solidFill>
                            <a:srgbClr val="141744"/>
                          </a:solidFill>
                          <a:latin typeface="Calibri" pitchFamily="34" charset="0"/>
                        </a:rPr>
                        <a:t>141/2012</a:t>
                      </a:r>
                    </a:p>
                  </a:txBody>
                  <a:tcPr marL="21431" marR="21431" marT="34290" marB="34290"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400" b="1" strike="noStrike" dirty="0">
                          <a:solidFill>
                            <a:schemeClr val="tx1"/>
                          </a:solidFill>
                          <a:latin typeface="Calibri" pitchFamily="34" charset="0"/>
                        </a:rPr>
                        <a:t>9.500.206.990</a:t>
                      </a:r>
                    </a:p>
                  </a:txBody>
                  <a:tcPr marL="21431" marR="21431" marT="34290" marB="34290" anchor="ctr">
                    <a:solidFill>
                      <a:schemeClr val="bg1"/>
                    </a:solidFill>
                  </a:tcPr>
                </a:tc>
                <a:extLst>
                  <a:ext uri="{0D108BD9-81ED-4DB2-BD59-A6C34878D82A}">
                    <a16:rowId xmlns:a16="http://schemas.microsoft.com/office/drawing/2014/main" val="10001"/>
                  </a:ext>
                </a:extLst>
              </a:tr>
              <a:tr h="768898">
                <a:tc>
                  <a:txBody>
                    <a:bodyPr/>
                    <a:lstStyle/>
                    <a:p>
                      <a:pPr algn="l"/>
                      <a:r>
                        <a:rPr lang="pt-BR" sz="1800" dirty="0">
                          <a:solidFill>
                            <a:srgbClr val="141744"/>
                          </a:solidFill>
                          <a:latin typeface="Calibri" pitchFamily="34" charset="0"/>
                        </a:rPr>
                        <a:t> Despesas com Recursos Próprios em Ações e Serviços </a:t>
                      </a:r>
                    </a:p>
                    <a:p>
                      <a:pPr algn="l"/>
                      <a:r>
                        <a:rPr lang="pt-BR" sz="1800" baseline="0" dirty="0">
                          <a:solidFill>
                            <a:srgbClr val="141744"/>
                          </a:solidFill>
                          <a:latin typeface="Calibri" pitchFamily="34" charset="0"/>
                        </a:rPr>
                        <a:t> </a:t>
                      </a:r>
                      <a:r>
                        <a:rPr lang="pt-BR" sz="1800" dirty="0">
                          <a:solidFill>
                            <a:srgbClr val="141744"/>
                          </a:solidFill>
                          <a:latin typeface="Calibri" pitchFamily="34" charset="0"/>
                        </a:rPr>
                        <a:t>de Saúde</a:t>
                      </a:r>
                    </a:p>
                  </a:txBody>
                  <a:tcPr marL="21431" marR="21431" marT="34290" marB="34290" anchor="ctr">
                    <a:solidFill>
                      <a:schemeClr val="bg1">
                        <a:lumMod val="85000"/>
                      </a:schemeClr>
                    </a:solidFill>
                  </a:tcPr>
                </a:tc>
                <a:tc>
                  <a:txBody>
                    <a:bodyPr/>
                    <a:lstStyle/>
                    <a:p>
                      <a:pPr algn="ctr"/>
                      <a:r>
                        <a:rPr lang="pt-BR" sz="2400" b="1" strike="noStrike" dirty="0">
                          <a:solidFill>
                            <a:schemeClr val="tx1"/>
                          </a:solidFill>
                          <a:latin typeface="Calibri" pitchFamily="34" charset="0"/>
                        </a:rPr>
                        <a:t>1.390.959.249</a:t>
                      </a:r>
                    </a:p>
                  </a:txBody>
                  <a:tcPr marL="21431" marR="21431" marT="34290" marB="34290" anchor="ctr">
                    <a:solidFill>
                      <a:schemeClr val="bg1">
                        <a:lumMod val="85000"/>
                      </a:schemeClr>
                    </a:solidFill>
                  </a:tcPr>
                </a:tc>
                <a:extLst>
                  <a:ext uri="{0D108BD9-81ED-4DB2-BD59-A6C34878D82A}">
                    <a16:rowId xmlns:a16="http://schemas.microsoft.com/office/drawing/2014/main" val="1448213391"/>
                  </a:ext>
                </a:extLst>
              </a:tr>
              <a:tr h="768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solidFill>
                            <a:srgbClr val="141744"/>
                          </a:solidFill>
                          <a:latin typeface="Calibri" pitchFamily="34" charset="0"/>
                        </a:rPr>
                        <a:t> Recursos Próprios Aplicadas em Ações e Serviços de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aseline="0" dirty="0">
                          <a:solidFill>
                            <a:srgbClr val="141744"/>
                          </a:solidFill>
                          <a:latin typeface="Calibri" pitchFamily="34" charset="0"/>
                        </a:rPr>
                        <a:t> </a:t>
                      </a:r>
                      <a:r>
                        <a:rPr lang="pt-BR" sz="1800" dirty="0">
                          <a:solidFill>
                            <a:srgbClr val="141744"/>
                          </a:solidFill>
                          <a:latin typeface="Calibri" pitchFamily="34" charset="0"/>
                        </a:rPr>
                        <a:t>Saúde</a:t>
                      </a:r>
                    </a:p>
                  </a:txBody>
                  <a:tcPr marL="21431" marR="21431" marT="34290" marB="34290" anchor="ctr">
                    <a:solidFill>
                      <a:schemeClr val="bg1"/>
                    </a:solidFill>
                  </a:tcPr>
                </a:tc>
                <a:tc>
                  <a:txBody>
                    <a:bodyPr/>
                    <a:lstStyle/>
                    <a:p>
                      <a:pPr algn="ctr"/>
                      <a:r>
                        <a:rPr lang="pt-BR" sz="2400" b="1" strike="noStrike" dirty="0">
                          <a:solidFill>
                            <a:schemeClr val="tx1"/>
                          </a:solidFill>
                          <a:latin typeface="Calibri" pitchFamily="34" charset="0"/>
                        </a:rPr>
                        <a:t>14,64%</a:t>
                      </a:r>
                    </a:p>
                  </a:txBody>
                  <a:tcPr marL="21431" marR="21431" marT="34290" marB="34290" anchor="ctr">
                    <a:solidFill>
                      <a:schemeClr val="bg1"/>
                    </a:solidFill>
                  </a:tcPr>
                </a:tc>
                <a:extLst>
                  <a:ext uri="{0D108BD9-81ED-4DB2-BD59-A6C34878D82A}">
                    <a16:rowId xmlns:a16="http://schemas.microsoft.com/office/drawing/2014/main" val="71512310"/>
                  </a:ext>
                </a:extLst>
              </a:tr>
              <a:tr h="768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solidFill>
                            <a:srgbClr val="141744"/>
                          </a:solidFill>
                          <a:latin typeface="Calibri" pitchFamily="34" charset="0"/>
                        </a:rPr>
                        <a:t> Despesa Total em Ações e Serviços de Saúde por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aseline="0" dirty="0">
                          <a:solidFill>
                            <a:srgbClr val="141744"/>
                          </a:solidFill>
                          <a:latin typeface="Calibri" pitchFamily="34" charset="0"/>
                        </a:rPr>
                        <a:t> H</a:t>
                      </a:r>
                      <a:r>
                        <a:rPr lang="pt-BR" sz="1800" dirty="0">
                          <a:solidFill>
                            <a:srgbClr val="141744"/>
                          </a:solidFill>
                          <a:latin typeface="Calibri" pitchFamily="34" charset="0"/>
                        </a:rPr>
                        <a:t>abitante</a:t>
                      </a:r>
                    </a:p>
                  </a:txBody>
                  <a:tcPr marL="21431" marR="21431" marT="34290" marB="34290" anchor="ctr">
                    <a:solidFill>
                      <a:schemeClr val="bg1">
                        <a:lumMod val="85000"/>
                      </a:schemeClr>
                    </a:solidFill>
                  </a:tcPr>
                </a:tc>
                <a:tc>
                  <a:txBody>
                    <a:bodyPr/>
                    <a:lstStyle/>
                    <a:p>
                      <a:pPr algn="ctr"/>
                      <a:r>
                        <a:rPr lang="pt-BR" sz="2400" b="1" strike="noStrike" dirty="0">
                          <a:solidFill>
                            <a:schemeClr val="tx1"/>
                          </a:solidFill>
                          <a:latin typeface="Calibri" pitchFamily="34" charset="0"/>
                        </a:rPr>
                        <a:t>410,02</a:t>
                      </a:r>
                    </a:p>
                  </a:txBody>
                  <a:tcPr marL="21431" marR="21431" marT="34290" marB="34290" anchor="ctr">
                    <a:solidFill>
                      <a:schemeClr val="bg1">
                        <a:lumMod val="85000"/>
                      </a:schemeClr>
                    </a:solidFill>
                  </a:tcPr>
                </a:tc>
                <a:extLst>
                  <a:ext uri="{0D108BD9-81ED-4DB2-BD59-A6C34878D82A}">
                    <a16:rowId xmlns:a16="http://schemas.microsoft.com/office/drawing/2014/main" val="3929360377"/>
                  </a:ext>
                </a:extLst>
              </a:tr>
              <a:tr h="793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solidFill>
                            <a:srgbClr val="141744"/>
                          </a:solidFill>
                          <a:latin typeface="Calibri" pitchFamily="34" charset="0"/>
                        </a:rPr>
                        <a:t> Despesas com Recursos Próprios em Ações e Serviços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aseline="0" dirty="0">
                          <a:solidFill>
                            <a:srgbClr val="141744"/>
                          </a:solidFill>
                          <a:latin typeface="Calibri" pitchFamily="34" charset="0"/>
                        </a:rPr>
                        <a:t> </a:t>
                      </a:r>
                      <a:r>
                        <a:rPr lang="pt-BR" sz="1800" dirty="0">
                          <a:solidFill>
                            <a:srgbClr val="141744"/>
                          </a:solidFill>
                          <a:latin typeface="Calibri" pitchFamily="34" charset="0"/>
                        </a:rPr>
                        <a:t>de Saúde/Habitante</a:t>
                      </a:r>
                    </a:p>
                  </a:txBody>
                  <a:tcPr marL="21431" marR="21431" marT="34290" marB="34290" anchor="ctr">
                    <a:solidFill>
                      <a:schemeClr val="bg1"/>
                    </a:solidFill>
                  </a:tcPr>
                </a:tc>
                <a:tc>
                  <a:txBody>
                    <a:bodyPr/>
                    <a:lstStyle/>
                    <a:p>
                      <a:pPr algn="ctr"/>
                      <a:r>
                        <a:rPr lang="pt-BR" sz="2400" b="1" strike="noStrike" dirty="0">
                          <a:solidFill>
                            <a:schemeClr val="tx1"/>
                          </a:solidFill>
                          <a:latin typeface="Calibri" pitchFamily="34" charset="0"/>
                        </a:rPr>
                        <a:t>332,08</a:t>
                      </a:r>
                    </a:p>
                  </a:txBody>
                  <a:tcPr marL="21431" marR="21431" marT="34290" marB="34290" anchor="ctr">
                    <a:solidFill>
                      <a:schemeClr val="bg1"/>
                    </a:solidFill>
                  </a:tcPr>
                </a:tc>
                <a:extLst>
                  <a:ext uri="{0D108BD9-81ED-4DB2-BD59-A6C34878D82A}">
                    <a16:rowId xmlns:a16="http://schemas.microsoft.com/office/drawing/2014/main" val="2062444950"/>
                  </a:ext>
                </a:extLst>
              </a:tr>
            </a:tbl>
          </a:graphicData>
        </a:graphic>
      </p:graphicFrame>
      <p:sp>
        <p:nvSpPr>
          <p:cNvPr id="2" name="CaixaDeTexto 1">
            <a:extLst>
              <a:ext uri="{FF2B5EF4-FFF2-40B4-BE49-F238E27FC236}">
                <a16:creationId xmlns:a16="http://schemas.microsoft.com/office/drawing/2014/main" id="{8F45DC4B-94C8-4B86-AE78-D5E3EBE8C5DF}"/>
              </a:ext>
            </a:extLst>
          </p:cNvPr>
          <p:cNvSpPr txBox="1"/>
          <p:nvPr/>
        </p:nvSpPr>
        <p:spPr>
          <a:xfrm>
            <a:off x="382680" y="6547378"/>
            <a:ext cx="3940374"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GFES/SESA – dados preliminares, sujeitos a alterações</a:t>
            </a:r>
            <a:endParaRPr lang="pt-BR" sz="12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374" name="Imagem 6"/>
          <p:cNvPicPr/>
          <p:nvPr/>
        </p:nvPicPr>
        <p:blipFill>
          <a:blip r:embed="rId2" cstate="print"/>
          <a:srcRect l="12634" r="15820"/>
          <a:stretch/>
        </p:blipFill>
        <p:spPr>
          <a:xfrm>
            <a:off x="7885888" y="190160"/>
            <a:ext cx="718560" cy="718560"/>
          </a:xfrm>
          <a:prstGeom prst="rect">
            <a:avLst/>
          </a:prstGeom>
          <a:ln>
            <a:noFill/>
          </a:ln>
        </p:spPr>
      </p:pic>
      <p:sp>
        <p:nvSpPr>
          <p:cNvPr id="375"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4000" b="1" strike="noStrike" spc="-41" dirty="0">
                <a:solidFill>
                  <a:srgbClr val="0070C0"/>
                </a:solidFill>
                <a:latin typeface="Calibri"/>
                <a:ea typeface="DejaVu Sans"/>
              </a:rPr>
              <a:t>Ouvidoria </a:t>
            </a:r>
            <a:endParaRPr lang="pt-BR" sz="4000" b="0" strike="noStrike" spc="-1" dirty="0">
              <a:solidFill>
                <a:srgbClr val="FF0000"/>
              </a:solidFill>
              <a:latin typeface="Arial"/>
            </a:endParaRPr>
          </a:p>
        </p:txBody>
      </p:sp>
      <p:sp>
        <p:nvSpPr>
          <p:cNvPr id="377" name="CustomShape 4"/>
          <p:cNvSpPr/>
          <p:nvPr/>
        </p:nvSpPr>
        <p:spPr>
          <a:xfrm>
            <a:off x="467544" y="6550200"/>
            <a:ext cx="5832648" cy="27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pt-BR" sz="1200" b="0" strike="noStrike" spc="-1" dirty="0">
                <a:solidFill>
                  <a:srgbClr val="FFFFFF"/>
                </a:solidFill>
                <a:latin typeface="Calibri"/>
                <a:ea typeface="DejaVu Sans"/>
              </a:rPr>
              <a:t>Fonte: Ouvidoria SESA</a:t>
            </a:r>
            <a:endParaRPr lang="pt-BR" sz="1200" i="1" dirty="0">
              <a:solidFill>
                <a:schemeClr val="bg1"/>
              </a:solidFill>
              <a:latin typeface="Calibri" pitchFamily="34" charset="0"/>
            </a:endParaRPr>
          </a:p>
          <a:p>
            <a:pPr>
              <a:lnSpc>
                <a:spcPct val="100000"/>
              </a:lnSpc>
            </a:pPr>
            <a:endParaRPr lang="pt-BR" sz="1200" b="0" strike="noStrike" spc="-1" dirty="0">
              <a:latin typeface="Arial"/>
            </a:endParaRPr>
          </a:p>
        </p:txBody>
      </p:sp>
      <p:sp>
        <p:nvSpPr>
          <p:cNvPr id="378"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graphicFrame>
        <p:nvGraphicFramePr>
          <p:cNvPr id="10" name="Espaço Reservado para Conteúdo 10"/>
          <p:cNvGraphicFramePr>
            <a:graphicFrameLocks/>
          </p:cNvGraphicFramePr>
          <p:nvPr/>
        </p:nvGraphicFramePr>
        <p:xfrm>
          <a:off x="539554" y="1196752"/>
          <a:ext cx="7272807" cy="1055280"/>
        </p:xfrm>
        <a:graphic>
          <a:graphicData uri="http://schemas.openxmlformats.org/drawingml/2006/table">
            <a:tbl>
              <a:tblPr firstRow="1" bandRow="1">
                <a:tableStyleId>{5C22544A-7EE6-4342-B048-85BDC9FD1C3A}</a:tableStyleId>
              </a:tblPr>
              <a:tblGrid>
                <a:gridCol w="2748600">
                  <a:extLst>
                    <a:ext uri="{9D8B030D-6E8A-4147-A177-3AD203B41FA5}">
                      <a16:colId xmlns:a16="http://schemas.microsoft.com/office/drawing/2014/main" val="20000"/>
                    </a:ext>
                  </a:extLst>
                </a:gridCol>
                <a:gridCol w="2337507">
                  <a:extLst>
                    <a:ext uri="{9D8B030D-6E8A-4147-A177-3AD203B41FA5}">
                      <a16:colId xmlns:a16="http://schemas.microsoft.com/office/drawing/2014/main" val="20002"/>
                    </a:ext>
                  </a:extLst>
                </a:gridCol>
                <a:gridCol w="2186700">
                  <a:extLst>
                    <a:ext uri="{9D8B030D-6E8A-4147-A177-3AD203B41FA5}">
                      <a16:colId xmlns:a16="http://schemas.microsoft.com/office/drawing/2014/main" val="20003"/>
                    </a:ext>
                  </a:extLst>
                </a:gridCol>
              </a:tblGrid>
              <a:tr h="349239">
                <a:tc>
                  <a:txBody>
                    <a:bodyPr/>
                    <a:lstStyle/>
                    <a:p>
                      <a:pPr algn="ctr">
                        <a:lnSpc>
                          <a:spcPct val="115000"/>
                        </a:lnSpc>
                        <a:spcAft>
                          <a:spcPts val="0"/>
                        </a:spcAft>
                      </a:pPr>
                      <a:r>
                        <a:rPr lang="pt-BR" sz="2000" b="1" dirty="0">
                          <a:latin typeface="Calibri" pitchFamily="34" charset="0"/>
                          <a:ea typeface="Times New Roman"/>
                          <a:cs typeface="Calibri" pitchFamily="34" charset="0"/>
                        </a:rPr>
                        <a:t>Ouvidoria</a:t>
                      </a:r>
                      <a:endParaRPr lang="pt-BR" sz="2000" dirty="0">
                        <a:latin typeface="Calibri" pitchFamily="34" charset="0"/>
                        <a:ea typeface="Calibri"/>
                        <a:cs typeface="Calibri" pitchFamily="34" charset="0"/>
                      </a:endParaRPr>
                    </a:p>
                  </a:txBody>
                  <a:tcPr marL="68580" marR="68580" marT="0" marB="0" anchor="ctr">
                    <a:solidFill>
                      <a:srgbClr val="0070C0"/>
                    </a:solidFill>
                  </a:tcPr>
                </a:tc>
                <a:tc>
                  <a:txBody>
                    <a:bodyPr/>
                    <a:lstStyle/>
                    <a:p>
                      <a:pPr algn="ctr">
                        <a:lnSpc>
                          <a:spcPct val="115000"/>
                        </a:lnSpc>
                        <a:spcAft>
                          <a:spcPts val="0"/>
                        </a:spcAft>
                      </a:pPr>
                      <a:r>
                        <a:rPr lang="pt-BR" sz="2000" b="1" dirty="0">
                          <a:solidFill>
                            <a:schemeClr val="bg1"/>
                          </a:solidFill>
                          <a:latin typeface="Calibri" pitchFamily="34" charset="0"/>
                          <a:ea typeface="Times New Roman"/>
                          <a:cs typeface="Calibri" pitchFamily="34" charset="0"/>
                        </a:rPr>
                        <a:t>2º Quad.</a:t>
                      </a:r>
                      <a:r>
                        <a:rPr lang="pt-BR" sz="2000" b="1" baseline="0" dirty="0">
                          <a:solidFill>
                            <a:schemeClr val="bg1"/>
                          </a:solidFill>
                          <a:latin typeface="Calibri" pitchFamily="34" charset="0"/>
                          <a:ea typeface="Times New Roman"/>
                          <a:cs typeface="Calibri" pitchFamily="34" charset="0"/>
                        </a:rPr>
                        <a:t> </a:t>
                      </a:r>
                      <a:r>
                        <a:rPr lang="pt-BR" sz="2000" b="1" dirty="0">
                          <a:solidFill>
                            <a:schemeClr val="bg1"/>
                          </a:solidFill>
                          <a:latin typeface="Calibri" pitchFamily="34" charset="0"/>
                          <a:ea typeface="Times New Roman"/>
                          <a:cs typeface="Calibri" pitchFamily="34" charset="0"/>
                        </a:rPr>
                        <a:t>2020</a:t>
                      </a:r>
                      <a:endParaRPr lang="pt-BR" sz="2000" dirty="0">
                        <a:solidFill>
                          <a:schemeClr val="bg1"/>
                        </a:solidFill>
                        <a:latin typeface="Calibri" pitchFamily="34" charset="0"/>
                        <a:ea typeface="Calibri"/>
                        <a:cs typeface="Calibri" pitchFamily="34" charset="0"/>
                      </a:endParaRPr>
                    </a:p>
                  </a:txBody>
                  <a:tcPr marL="68580" marR="68580" marT="0" marB="0" anchor="ctr">
                    <a:solidFill>
                      <a:srgbClr val="0070C0"/>
                    </a:solidFill>
                  </a:tcPr>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pt-BR" sz="2000" b="1" dirty="0">
                          <a:solidFill>
                            <a:schemeClr val="bg1"/>
                          </a:solidFill>
                          <a:latin typeface="Calibri" pitchFamily="34" charset="0"/>
                          <a:ea typeface="Times New Roman"/>
                          <a:cs typeface="Calibri" pitchFamily="34" charset="0"/>
                        </a:rPr>
                        <a:t>2º Quad.</a:t>
                      </a:r>
                      <a:r>
                        <a:rPr lang="pt-BR" sz="2000" b="1" baseline="0" dirty="0">
                          <a:solidFill>
                            <a:schemeClr val="bg1"/>
                          </a:solidFill>
                          <a:latin typeface="Calibri" pitchFamily="34" charset="0"/>
                          <a:ea typeface="Times New Roman"/>
                          <a:cs typeface="Calibri" pitchFamily="34" charset="0"/>
                        </a:rPr>
                        <a:t> </a:t>
                      </a:r>
                      <a:r>
                        <a:rPr lang="pt-BR" sz="2000" b="1" dirty="0">
                          <a:solidFill>
                            <a:schemeClr val="bg1"/>
                          </a:solidFill>
                          <a:latin typeface="Calibri" pitchFamily="34" charset="0"/>
                          <a:ea typeface="Times New Roman"/>
                          <a:cs typeface="Calibri" pitchFamily="34" charset="0"/>
                        </a:rPr>
                        <a:t>2021</a:t>
                      </a:r>
                      <a:endParaRPr lang="pt-BR" sz="2000" dirty="0">
                        <a:solidFill>
                          <a:schemeClr val="bg1"/>
                        </a:solidFill>
                        <a:latin typeface="Calibri" pitchFamily="34" charset="0"/>
                        <a:ea typeface="Calibri"/>
                        <a:cs typeface="Calibri" pitchFamily="34" charset="0"/>
                      </a:endParaRPr>
                    </a:p>
                  </a:txBody>
                  <a:tcPr marL="68580" marR="68580" marT="0" marB="0" anchor="ctr">
                    <a:solidFill>
                      <a:srgbClr val="0070C0"/>
                    </a:solidFill>
                  </a:tcPr>
                </a:tc>
                <a:extLst>
                  <a:ext uri="{0D108BD9-81ED-4DB2-BD59-A6C34878D82A}">
                    <a16:rowId xmlns:a16="http://schemas.microsoft.com/office/drawing/2014/main" val="10000"/>
                  </a:ext>
                </a:extLst>
              </a:tr>
              <a:tr h="706041">
                <a:tc>
                  <a:txBody>
                    <a:bodyPr/>
                    <a:lstStyle/>
                    <a:p>
                      <a:pPr algn="l">
                        <a:lnSpc>
                          <a:spcPct val="115000"/>
                        </a:lnSpc>
                        <a:spcAft>
                          <a:spcPts val="0"/>
                        </a:spcAft>
                      </a:pPr>
                      <a:r>
                        <a:rPr lang="pt-BR" sz="2000" b="1" dirty="0">
                          <a:latin typeface="Calibri" pitchFamily="34" charset="0"/>
                          <a:ea typeface="Calibri"/>
                          <a:cs typeface="Calibri" pitchFamily="34" charset="0"/>
                        </a:rPr>
                        <a:t>  Total</a:t>
                      </a:r>
                      <a:r>
                        <a:rPr lang="pt-BR" sz="2000" b="1" baseline="0" dirty="0">
                          <a:latin typeface="Calibri" pitchFamily="34" charset="0"/>
                          <a:ea typeface="Calibri"/>
                          <a:cs typeface="Calibri" pitchFamily="34" charset="0"/>
                        </a:rPr>
                        <a:t> Manifestações</a:t>
                      </a:r>
                      <a:endParaRPr lang="pt-BR" sz="2000" b="1" dirty="0">
                        <a:latin typeface="Calibri" pitchFamily="34" charset="0"/>
                        <a:ea typeface="Calibri"/>
                        <a:cs typeface="Calibri" pitchFamily="34" charset="0"/>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pt-BR" sz="2600" b="1" dirty="0">
                          <a:solidFill>
                            <a:schemeClr val="dk1"/>
                          </a:solidFill>
                          <a:latin typeface="Calibri" pitchFamily="34" charset="0"/>
                          <a:ea typeface="+mn-ea"/>
                          <a:cs typeface="+mn-cs"/>
                        </a:rPr>
                        <a:t>1.975 </a:t>
                      </a:r>
                      <a:endParaRPr lang="pt-BR" sz="2600" b="1" kern="1200" dirty="0">
                        <a:solidFill>
                          <a:schemeClr val="dk1"/>
                        </a:solidFill>
                        <a:latin typeface="Calibri" pitchFamily="34" charset="0"/>
                        <a:ea typeface="Calibri"/>
                        <a:cs typeface="Calibri" pitchFamily="34" charset="0"/>
                      </a:endParaRPr>
                    </a:p>
                  </a:txBody>
                  <a:tcPr marL="68580" marR="68580" marT="0" marB="0" anchor="ctr">
                    <a:solidFill>
                      <a:schemeClr val="bg1">
                        <a:lumMod val="8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pt-BR" sz="2600" b="1" dirty="0">
                          <a:solidFill>
                            <a:schemeClr val="dk1"/>
                          </a:solidFill>
                          <a:latin typeface="Calibri" pitchFamily="34" charset="0"/>
                          <a:ea typeface="+mn-ea"/>
                          <a:cs typeface="+mn-cs"/>
                        </a:rPr>
                        <a:t>4.182</a:t>
                      </a:r>
                      <a:endParaRPr lang="pt-BR" sz="2600" b="1" kern="1200" dirty="0">
                        <a:solidFill>
                          <a:schemeClr val="dk1"/>
                        </a:solidFill>
                        <a:latin typeface="Calibri" pitchFamily="34" charset="0"/>
                        <a:ea typeface="Calibri"/>
                        <a:cs typeface="Calibri"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9" name="CaixaDeTexto 8"/>
          <p:cNvSpPr txBox="1"/>
          <p:nvPr/>
        </p:nvSpPr>
        <p:spPr>
          <a:xfrm>
            <a:off x="7865196" y="2060848"/>
            <a:ext cx="1027284" cy="461665"/>
          </a:xfrm>
          <a:prstGeom prst="rect">
            <a:avLst/>
          </a:prstGeom>
          <a:noFill/>
        </p:spPr>
        <p:txBody>
          <a:bodyPr wrap="square" rtlCol="0">
            <a:spAutoFit/>
          </a:bodyPr>
          <a:lstStyle/>
          <a:p>
            <a:r>
              <a:rPr lang="pt-BR" sz="2400" b="1" dirty="0">
                <a:solidFill>
                  <a:srgbClr val="FF0000"/>
                </a:solidFill>
                <a:latin typeface="Calibri" pitchFamily="34" charset="0"/>
              </a:rPr>
              <a:t>112%</a:t>
            </a:r>
          </a:p>
        </p:txBody>
      </p:sp>
      <p:sp>
        <p:nvSpPr>
          <p:cNvPr id="12" name="Seta para baixo 11"/>
          <p:cNvSpPr/>
          <p:nvPr/>
        </p:nvSpPr>
        <p:spPr>
          <a:xfrm rot="10800000">
            <a:off x="8100392" y="1340768"/>
            <a:ext cx="360039" cy="72008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FF0000"/>
              </a:solidFill>
            </a:endParaRPr>
          </a:p>
        </p:txBody>
      </p:sp>
      <p:sp>
        <p:nvSpPr>
          <p:cNvPr id="2" name="CaixaDeTexto 1">
            <a:extLst>
              <a:ext uri="{FF2B5EF4-FFF2-40B4-BE49-F238E27FC236}">
                <a16:creationId xmlns:a16="http://schemas.microsoft.com/office/drawing/2014/main" id="{908508D9-0CF5-49CE-8708-5F8B3B310EA6}"/>
              </a:ext>
            </a:extLst>
          </p:cNvPr>
          <p:cNvSpPr txBox="1"/>
          <p:nvPr/>
        </p:nvSpPr>
        <p:spPr>
          <a:xfrm>
            <a:off x="867051" y="2636912"/>
            <a:ext cx="5865189" cy="1477328"/>
          </a:xfrm>
          <a:prstGeom prst="rect">
            <a:avLst/>
          </a:prstGeom>
          <a:noFill/>
        </p:spPr>
        <p:txBody>
          <a:bodyPr wrap="square" rtlCol="0">
            <a:spAutoFit/>
          </a:bodyPr>
          <a:lstStyle/>
          <a:p>
            <a:endParaRPr lang="pt-BR" dirty="0"/>
          </a:p>
          <a:p>
            <a:endParaRPr lang="pt-BR" dirty="0"/>
          </a:p>
          <a:p>
            <a:endParaRPr lang="pt-BR" dirty="0"/>
          </a:p>
          <a:p>
            <a:endParaRPr lang="pt-BR" dirty="0"/>
          </a:p>
          <a:p>
            <a:r>
              <a:rPr lang="pt-BR" dirty="0"/>
              <a:t>Detalhar as ações da Ouvidoria em relação ao Covid</a:t>
            </a:r>
          </a:p>
        </p:txBody>
      </p:sp>
      <p:graphicFrame>
        <p:nvGraphicFramePr>
          <p:cNvPr id="3" name="Tabela 3">
            <a:extLst>
              <a:ext uri="{FF2B5EF4-FFF2-40B4-BE49-F238E27FC236}">
                <a16:creationId xmlns:a16="http://schemas.microsoft.com/office/drawing/2014/main" id="{8950A2FD-25AD-4611-9927-5D72835FDA48}"/>
              </a:ext>
            </a:extLst>
          </p:cNvPr>
          <p:cNvGraphicFramePr>
            <a:graphicFrameLocks noGrp="1"/>
          </p:cNvGraphicFramePr>
          <p:nvPr/>
        </p:nvGraphicFramePr>
        <p:xfrm>
          <a:off x="546452" y="2564904"/>
          <a:ext cx="7985988" cy="3024335"/>
        </p:xfrm>
        <a:graphic>
          <a:graphicData uri="http://schemas.openxmlformats.org/drawingml/2006/table">
            <a:tbl>
              <a:tblPr firstRow="1" bandRow="1">
                <a:tableStyleId>{5C22544A-7EE6-4342-B048-85BDC9FD1C3A}</a:tableStyleId>
              </a:tblPr>
              <a:tblGrid>
                <a:gridCol w="3449484">
                  <a:extLst>
                    <a:ext uri="{9D8B030D-6E8A-4147-A177-3AD203B41FA5}">
                      <a16:colId xmlns:a16="http://schemas.microsoft.com/office/drawing/2014/main" val="3621464052"/>
                    </a:ext>
                  </a:extLst>
                </a:gridCol>
                <a:gridCol w="2736304">
                  <a:extLst>
                    <a:ext uri="{9D8B030D-6E8A-4147-A177-3AD203B41FA5}">
                      <a16:colId xmlns:a16="http://schemas.microsoft.com/office/drawing/2014/main" val="317478441"/>
                    </a:ext>
                  </a:extLst>
                </a:gridCol>
                <a:gridCol w="1800200">
                  <a:extLst>
                    <a:ext uri="{9D8B030D-6E8A-4147-A177-3AD203B41FA5}">
                      <a16:colId xmlns:a16="http://schemas.microsoft.com/office/drawing/2014/main" val="3344147907"/>
                    </a:ext>
                  </a:extLst>
                </a:gridCol>
              </a:tblGrid>
              <a:tr h="483411">
                <a:tc>
                  <a:txBody>
                    <a:bodyPr/>
                    <a:lstStyle/>
                    <a:p>
                      <a:pPr algn="ctr">
                        <a:lnSpc>
                          <a:spcPct val="115000"/>
                        </a:lnSpc>
                        <a:spcAft>
                          <a:spcPts val="0"/>
                        </a:spcAft>
                      </a:pPr>
                      <a:r>
                        <a:rPr lang="pt-BR" sz="2000" b="1" dirty="0">
                          <a:latin typeface="Calibri" pitchFamily="34" charset="0"/>
                          <a:ea typeface="Times New Roman"/>
                          <a:cs typeface="Calibri" pitchFamily="34" charset="0"/>
                        </a:rPr>
                        <a:t>Classificação da Demanda</a:t>
                      </a:r>
                      <a:endParaRPr lang="pt-BR" sz="2000" dirty="0">
                        <a:latin typeface="Calibri" pitchFamily="34" charset="0"/>
                        <a:ea typeface="Calibri"/>
                        <a:cs typeface="Calibri" pitchFamily="34" charset="0"/>
                      </a:endParaRPr>
                    </a:p>
                  </a:txBody>
                  <a:tcPr marL="68580" marR="68580" marT="0" marB="0" anchor="ctr">
                    <a:solidFill>
                      <a:srgbClr val="0070C0"/>
                    </a:solidFill>
                  </a:tcPr>
                </a:tc>
                <a:tc>
                  <a:txBody>
                    <a:bodyPr/>
                    <a:lstStyle/>
                    <a:p>
                      <a:pPr algn="ctr"/>
                      <a:r>
                        <a:rPr lang="pt-BR" sz="2000" dirty="0">
                          <a:latin typeface="Calibri" pitchFamily="34" charset="0"/>
                        </a:rPr>
                        <a:t>Quantidade</a:t>
                      </a:r>
                    </a:p>
                  </a:txBody>
                  <a:tcPr anchor="ctr">
                    <a:solidFill>
                      <a:srgbClr val="0070C0"/>
                    </a:solidFill>
                  </a:tcPr>
                </a:tc>
                <a:tc>
                  <a:txBody>
                    <a:bodyPr/>
                    <a:lstStyle/>
                    <a:p>
                      <a:pPr algn="ctr"/>
                      <a:r>
                        <a:rPr lang="pt-BR" sz="2000" dirty="0">
                          <a:latin typeface="Calibri" pitchFamily="34" charset="0"/>
                        </a:rPr>
                        <a:t>%</a:t>
                      </a:r>
                    </a:p>
                  </a:txBody>
                  <a:tcPr anchor="ctr">
                    <a:solidFill>
                      <a:srgbClr val="0070C0"/>
                    </a:solidFill>
                  </a:tcPr>
                </a:tc>
                <a:extLst>
                  <a:ext uri="{0D108BD9-81ED-4DB2-BD59-A6C34878D82A}">
                    <a16:rowId xmlns:a16="http://schemas.microsoft.com/office/drawing/2014/main" val="226989000"/>
                  </a:ext>
                </a:extLst>
              </a:tr>
              <a:tr h="381605">
                <a:tc>
                  <a:txBody>
                    <a:bodyPr/>
                    <a:lstStyle/>
                    <a:p>
                      <a:pPr algn="l">
                        <a:lnSpc>
                          <a:spcPct val="107000"/>
                        </a:lnSpc>
                        <a:spcAft>
                          <a:spcPts val="800"/>
                        </a:spcAft>
                      </a:pPr>
                      <a:r>
                        <a:rPr lang="pt-B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Reclamações</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lumMod val="85000"/>
                      </a:schemeClr>
                    </a:solidFill>
                  </a:tcPr>
                </a:tc>
                <a:tc>
                  <a:txBody>
                    <a:bodyPr/>
                    <a:lstStyle/>
                    <a:p>
                      <a:pPr algn="ctr">
                        <a:lnSpc>
                          <a:spcPct val="107000"/>
                        </a:lnSpc>
                        <a:spcAft>
                          <a:spcPts val="800"/>
                        </a:spcAft>
                      </a:pPr>
                      <a:r>
                        <a:rPr lang="pt-BR"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1.608</a:t>
                      </a:r>
                      <a:endParaRPr lang="pt-BR" sz="1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lumMod val="85000"/>
                      </a:schemeClr>
                    </a:solidFill>
                  </a:tcPr>
                </a:tc>
                <a:tc>
                  <a:txBody>
                    <a:bodyPr/>
                    <a:lstStyle/>
                    <a:p>
                      <a:pPr algn="ctr">
                        <a:lnSpc>
                          <a:spcPct val="107000"/>
                        </a:lnSpc>
                        <a:spcAft>
                          <a:spcPts val="800"/>
                        </a:spcAft>
                      </a:pPr>
                      <a:r>
                        <a:rPr lang="pt-BR" sz="1800" b="1" dirty="0">
                          <a:effectLst/>
                          <a:latin typeface="Calibri" panose="020F0502020204030204" pitchFamily="34" charset="0"/>
                          <a:ea typeface="Calibri" panose="020F0502020204030204" pitchFamily="34" charset="0"/>
                          <a:cs typeface="Calibri" panose="020F0502020204030204" pitchFamily="34" charset="0"/>
                        </a:rPr>
                        <a:t>38,45</a:t>
                      </a:r>
                    </a:p>
                  </a:txBody>
                  <a:tcPr marL="68580" marR="68580" marT="0" marB="0" anchor="ctr">
                    <a:solidFill>
                      <a:schemeClr val="bg1">
                        <a:lumMod val="85000"/>
                      </a:schemeClr>
                    </a:solidFill>
                  </a:tcPr>
                </a:tc>
                <a:extLst>
                  <a:ext uri="{0D108BD9-81ED-4DB2-BD59-A6C34878D82A}">
                    <a16:rowId xmlns:a16="http://schemas.microsoft.com/office/drawing/2014/main" val="4141528909"/>
                  </a:ext>
                </a:extLst>
              </a:tr>
              <a:tr h="328099">
                <a:tc>
                  <a:txBody>
                    <a:bodyPr/>
                    <a:lstStyle/>
                    <a:p>
                      <a:pPr algn="l">
                        <a:lnSpc>
                          <a:spcPct val="107000"/>
                        </a:lnSpc>
                        <a:spcAft>
                          <a:spcPts val="800"/>
                        </a:spcAft>
                      </a:pPr>
                      <a:r>
                        <a:rPr lang="pt-B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Solicitações</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800"/>
                        </a:spcAft>
                      </a:pPr>
                      <a:r>
                        <a:rPr lang="pt-BR"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1.184</a:t>
                      </a:r>
                      <a:endParaRPr lang="pt-BR" sz="1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800"/>
                        </a:spcAft>
                      </a:pPr>
                      <a:r>
                        <a:rPr lang="pt-BR" sz="1800" b="1" dirty="0">
                          <a:effectLst/>
                          <a:latin typeface="Calibri" panose="020F0502020204030204" pitchFamily="34" charset="0"/>
                          <a:ea typeface="Calibri" panose="020F0502020204030204" pitchFamily="34" charset="0"/>
                          <a:cs typeface="Calibri" panose="020F0502020204030204" pitchFamily="34" charset="0"/>
                        </a:rPr>
                        <a:t>28,31</a:t>
                      </a:r>
                    </a:p>
                  </a:txBody>
                  <a:tcPr marL="68580" marR="68580" marT="0" marB="0" anchor="ctr">
                    <a:solidFill>
                      <a:schemeClr val="bg1"/>
                    </a:solidFill>
                  </a:tcPr>
                </a:tc>
                <a:extLst>
                  <a:ext uri="{0D108BD9-81ED-4DB2-BD59-A6C34878D82A}">
                    <a16:rowId xmlns:a16="http://schemas.microsoft.com/office/drawing/2014/main" val="1186152112"/>
                  </a:ext>
                </a:extLst>
              </a:tr>
              <a:tr h="328099">
                <a:tc>
                  <a:txBody>
                    <a:bodyPr/>
                    <a:lstStyle/>
                    <a:p>
                      <a:pPr algn="l">
                        <a:lnSpc>
                          <a:spcPct val="107000"/>
                        </a:lnSpc>
                        <a:spcAft>
                          <a:spcPts val="800"/>
                        </a:spcAft>
                      </a:pPr>
                      <a:r>
                        <a:rPr lang="pt-B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Denúncias</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lumMod val="85000"/>
                      </a:schemeClr>
                    </a:solidFill>
                  </a:tcPr>
                </a:tc>
                <a:tc>
                  <a:txBody>
                    <a:bodyPr/>
                    <a:lstStyle/>
                    <a:p>
                      <a:pPr algn="ctr">
                        <a:lnSpc>
                          <a:spcPct val="107000"/>
                        </a:lnSpc>
                        <a:spcAft>
                          <a:spcPts val="800"/>
                        </a:spcAft>
                      </a:pPr>
                      <a:r>
                        <a:rPr lang="pt-BR"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356</a:t>
                      </a:r>
                      <a:endParaRPr lang="pt-BR" sz="1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lumMod val="85000"/>
                      </a:schemeClr>
                    </a:solidFill>
                  </a:tcPr>
                </a:tc>
                <a:tc>
                  <a:txBody>
                    <a:bodyPr/>
                    <a:lstStyle/>
                    <a:p>
                      <a:pPr algn="ctr">
                        <a:lnSpc>
                          <a:spcPct val="107000"/>
                        </a:lnSpc>
                        <a:spcAft>
                          <a:spcPts val="800"/>
                        </a:spcAft>
                      </a:pPr>
                      <a:r>
                        <a:rPr lang="pt-BR" sz="1800" b="1" dirty="0">
                          <a:effectLst/>
                          <a:latin typeface="Calibri" panose="020F0502020204030204" pitchFamily="34" charset="0"/>
                          <a:ea typeface="Calibri" panose="020F0502020204030204" pitchFamily="34" charset="0"/>
                          <a:cs typeface="Calibri" panose="020F0502020204030204" pitchFamily="34" charset="0"/>
                        </a:rPr>
                        <a:t>8,51</a:t>
                      </a:r>
                    </a:p>
                  </a:txBody>
                  <a:tcPr marL="68580" marR="68580" marT="0" marB="0" anchor="ctr">
                    <a:solidFill>
                      <a:schemeClr val="bg1">
                        <a:lumMod val="85000"/>
                      </a:schemeClr>
                    </a:solidFill>
                  </a:tcPr>
                </a:tc>
                <a:extLst>
                  <a:ext uri="{0D108BD9-81ED-4DB2-BD59-A6C34878D82A}">
                    <a16:rowId xmlns:a16="http://schemas.microsoft.com/office/drawing/2014/main" val="3444461565"/>
                  </a:ext>
                </a:extLst>
              </a:tr>
              <a:tr h="328099">
                <a:tc>
                  <a:txBody>
                    <a:bodyPr/>
                    <a:lstStyle/>
                    <a:p>
                      <a:pPr algn="l">
                        <a:lnSpc>
                          <a:spcPct val="107000"/>
                        </a:lnSpc>
                        <a:spcAft>
                          <a:spcPts val="800"/>
                        </a:spcAft>
                      </a:pPr>
                      <a:r>
                        <a:rPr lang="pt-B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Informações</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800"/>
                        </a:spcAft>
                      </a:pPr>
                      <a:r>
                        <a:rPr lang="pt-BR"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971</a:t>
                      </a:r>
                      <a:endParaRPr lang="pt-BR" sz="1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800"/>
                        </a:spcAft>
                      </a:pPr>
                      <a:r>
                        <a:rPr lang="pt-BR" sz="1800" b="1" dirty="0">
                          <a:effectLst/>
                          <a:latin typeface="Calibri" panose="020F0502020204030204" pitchFamily="34" charset="0"/>
                          <a:ea typeface="Calibri" panose="020F0502020204030204" pitchFamily="34" charset="0"/>
                          <a:cs typeface="Calibri" panose="020F0502020204030204" pitchFamily="34" charset="0"/>
                        </a:rPr>
                        <a:t>22,26</a:t>
                      </a:r>
                    </a:p>
                  </a:txBody>
                  <a:tcPr marL="68580" marR="68580" marT="0" marB="0" anchor="ctr">
                    <a:solidFill>
                      <a:schemeClr val="bg1"/>
                    </a:solidFill>
                  </a:tcPr>
                </a:tc>
                <a:extLst>
                  <a:ext uri="{0D108BD9-81ED-4DB2-BD59-A6C34878D82A}">
                    <a16:rowId xmlns:a16="http://schemas.microsoft.com/office/drawing/2014/main" val="2298051879"/>
                  </a:ext>
                </a:extLst>
              </a:tr>
              <a:tr h="414583">
                <a:tc>
                  <a:txBody>
                    <a:bodyPr/>
                    <a:lstStyle/>
                    <a:p>
                      <a:pPr algn="l">
                        <a:lnSpc>
                          <a:spcPct val="107000"/>
                        </a:lnSpc>
                        <a:spcAft>
                          <a:spcPts val="800"/>
                        </a:spcAft>
                      </a:pPr>
                      <a:r>
                        <a:rPr lang="pt-B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Sugestões</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lumMod val="85000"/>
                      </a:schemeClr>
                    </a:solidFill>
                  </a:tcPr>
                </a:tc>
                <a:tc>
                  <a:txBody>
                    <a:bodyPr/>
                    <a:lstStyle/>
                    <a:p>
                      <a:pPr algn="ctr">
                        <a:lnSpc>
                          <a:spcPct val="107000"/>
                        </a:lnSpc>
                        <a:spcAft>
                          <a:spcPts val="800"/>
                        </a:spcAft>
                      </a:pPr>
                      <a:r>
                        <a:rPr lang="pt-BR"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a:t>
                      </a:r>
                      <a:endParaRPr lang="pt-BR" sz="1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lumMod val="85000"/>
                      </a:schemeClr>
                    </a:solidFill>
                  </a:tcPr>
                </a:tc>
                <a:tc>
                  <a:txBody>
                    <a:bodyPr/>
                    <a:lstStyle/>
                    <a:p>
                      <a:pPr algn="ctr">
                        <a:lnSpc>
                          <a:spcPct val="107000"/>
                        </a:lnSpc>
                        <a:spcAft>
                          <a:spcPts val="800"/>
                        </a:spcAft>
                      </a:pPr>
                      <a:r>
                        <a:rPr lang="pt-BR" sz="1800" b="1" dirty="0">
                          <a:effectLst/>
                          <a:latin typeface="Calibri" panose="020F0502020204030204" pitchFamily="34" charset="0"/>
                          <a:ea typeface="Calibri" panose="020F0502020204030204" pitchFamily="34" charset="0"/>
                          <a:cs typeface="Calibri" panose="020F0502020204030204" pitchFamily="34" charset="0"/>
                        </a:rPr>
                        <a:t>1,10</a:t>
                      </a:r>
                    </a:p>
                  </a:txBody>
                  <a:tcPr marL="68580" marR="68580" marT="0" marB="0" anchor="ctr">
                    <a:solidFill>
                      <a:schemeClr val="bg1">
                        <a:lumMod val="85000"/>
                      </a:schemeClr>
                    </a:solidFill>
                  </a:tcPr>
                </a:tc>
                <a:extLst>
                  <a:ext uri="{0D108BD9-81ED-4DB2-BD59-A6C34878D82A}">
                    <a16:rowId xmlns:a16="http://schemas.microsoft.com/office/drawing/2014/main" val="2995660687"/>
                  </a:ext>
                </a:extLst>
              </a:tr>
              <a:tr h="351398">
                <a:tc>
                  <a:txBody>
                    <a:bodyPr/>
                    <a:lstStyle/>
                    <a:p>
                      <a:pPr algn="l">
                        <a:lnSpc>
                          <a:spcPct val="107000"/>
                        </a:lnSpc>
                        <a:spcAft>
                          <a:spcPts val="800"/>
                        </a:spcAft>
                      </a:pPr>
                      <a:r>
                        <a:rPr lang="pt-B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Elogios</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800"/>
                        </a:spcAft>
                      </a:pPr>
                      <a:r>
                        <a:rPr lang="pt-BR"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a:t>
                      </a:r>
                      <a:endParaRPr lang="pt-BR" sz="1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800"/>
                        </a:spcAft>
                      </a:pPr>
                      <a:r>
                        <a:rPr lang="pt-BR" sz="1800" b="1" dirty="0">
                          <a:effectLst/>
                          <a:latin typeface="Calibri" panose="020F0502020204030204" pitchFamily="34" charset="0"/>
                          <a:ea typeface="Calibri" panose="020F0502020204030204" pitchFamily="34" charset="0"/>
                          <a:cs typeface="Calibri" panose="020F0502020204030204" pitchFamily="34" charset="0"/>
                        </a:rPr>
                        <a:t>1,37</a:t>
                      </a:r>
                    </a:p>
                  </a:txBody>
                  <a:tcPr marL="68580" marR="68580" marT="0" marB="0" anchor="ctr">
                    <a:solidFill>
                      <a:schemeClr val="bg1"/>
                    </a:solidFill>
                  </a:tcPr>
                </a:tc>
                <a:extLst>
                  <a:ext uri="{0D108BD9-81ED-4DB2-BD59-A6C34878D82A}">
                    <a16:rowId xmlns:a16="http://schemas.microsoft.com/office/drawing/2014/main" val="367347110"/>
                  </a:ext>
                </a:extLst>
              </a:tr>
              <a:tr h="409041">
                <a:tc>
                  <a:txBody>
                    <a:bodyPr/>
                    <a:lstStyle/>
                    <a:p>
                      <a:pPr algn="l">
                        <a:lnSpc>
                          <a:spcPct val="107000"/>
                        </a:lnSpc>
                        <a:spcAft>
                          <a:spcPts val="800"/>
                        </a:spcAft>
                      </a:pPr>
                      <a:r>
                        <a:rPr lang="pt-BR"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Total </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lumMod val="85000"/>
                      </a:schemeClr>
                    </a:solidFill>
                  </a:tcPr>
                </a:tc>
                <a:tc>
                  <a:txBody>
                    <a:bodyPr/>
                    <a:lstStyle/>
                    <a:p>
                      <a:pPr algn="ctr"/>
                      <a:r>
                        <a:rPr lang="pt-BR" sz="1800" b="1" dirty="0">
                          <a:latin typeface="Calibri" panose="020F0502020204030204" pitchFamily="34" charset="0"/>
                          <a:cs typeface="Calibri" panose="020F0502020204030204" pitchFamily="34" charset="0"/>
                        </a:rPr>
                        <a:t>4.182</a:t>
                      </a:r>
                    </a:p>
                  </a:txBody>
                  <a:tcPr anchor="ctr">
                    <a:solidFill>
                      <a:schemeClr val="bg1">
                        <a:lumMod val="85000"/>
                      </a:schemeClr>
                    </a:solidFill>
                  </a:tcPr>
                </a:tc>
                <a:tc>
                  <a:txBody>
                    <a:bodyPr/>
                    <a:lstStyle/>
                    <a:p>
                      <a:pPr algn="ctr">
                        <a:lnSpc>
                          <a:spcPct val="107000"/>
                        </a:lnSpc>
                        <a:spcAft>
                          <a:spcPts val="800"/>
                        </a:spcAft>
                      </a:pPr>
                      <a:r>
                        <a:rPr lang="pt-BR"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pt-BR" sz="1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3180525249"/>
                  </a:ext>
                </a:extLst>
              </a:tr>
            </a:tbl>
          </a:graphicData>
        </a:graphic>
      </p:graphicFrame>
      <p:sp>
        <p:nvSpPr>
          <p:cNvPr id="6" name="CaixaDeTexto 5">
            <a:extLst>
              <a:ext uri="{FF2B5EF4-FFF2-40B4-BE49-F238E27FC236}">
                <a16:creationId xmlns:a16="http://schemas.microsoft.com/office/drawing/2014/main" id="{DECF0305-2434-4186-B022-854EC3F162D7}"/>
              </a:ext>
            </a:extLst>
          </p:cNvPr>
          <p:cNvSpPr txBox="1"/>
          <p:nvPr/>
        </p:nvSpPr>
        <p:spPr>
          <a:xfrm>
            <a:off x="467544" y="5678713"/>
            <a:ext cx="8208912" cy="768800"/>
          </a:xfrm>
          <a:prstGeom prst="rect">
            <a:avLst/>
          </a:prstGeom>
          <a:noFill/>
        </p:spPr>
        <p:txBody>
          <a:bodyPr wrap="square" rtlCol="0">
            <a:spAutoFit/>
          </a:bodyPr>
          <a:lstStyle/>
          <a:p>
            <a:pPr>
              <a:lnSpc>
                <a:spcPct val="107000"/>
              </a:lnSpc>
              <a:spcAft>
                <a:spcPts val="80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ts val="2400"/>
              </a:lnSpc>
              <a:buFontTx/>
              <a:buChar char="-"/>
            </a:pPr>
            <a:endParaRPr lang="pt-BR" sz="1600" dirty="0"/>
          </a:p>
        </p:txBody>
      </p:sp>
    </p:spTree>
    <p:extLst>
      <p:ext uri="{BB962C8B-B14F-4D97-AF65-F5344CB8AC3E}">
        <p14:creationId xmlns:p14="http://schemas.microsoft.com/office/powerpoint/2010/main" val="48040188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15" name="Imagem 6"/>
          <p:cNvPicPr/>
          <p:nvPr/>
        </p:nvPicPr>
        <p:blipFill>
          <a:blip r:embed="rId3" cstate="print"/>
          <a:stretch/>
        </p:blipFill>
        <p:spPr>
          <a:xfrm>
            <a:off x="0" y="0"/>
            <a:ext cx="9142560" cy="6889611"/>
          </a:xfrm>
          <a:prstGeom prst="rect">
            <a:avLst/>
          </a:prstGeom>
          <a:ln w="9360">
            <a:noFill/>
          </a:ln>
        </p:spPr>
      </p:pic>
      <p:sp>
        <p:nvSpPr>
          <p:cNvPr id="216" name="CustomShape 1"/>
          <p:cNvSpPr/>
          <p:nvPr/>
        </p:nvSpPr>
        <p:spPr>
          <a:xfrm>
            <a:off x="0" y="2941560"/>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4000" b="1" strike="noStrike" spc="-1" dirty="0">
                <a:solidFill>
                  <a:srgbClr val="000000"/>
                </a:solidFill>
                <a:latin typeface="Arial Black"/>
                <a:ea typeface="DejaVu Sans"/>
              </a:rPr>
              <a:t>  </a:t>
            </a:r>
            <a:r>
              <a:rPr lang="pt-BR" sz="6000" b="1" strike="noStrike" spc="-1" dirty="0">
                <a:solidFill>
                  <a:schemeClr val="bg1"/>
                </a:solidFill>
                <a:ea typeface="DejaVu Sans"/>
              </a:rPr>
              <a:t>PARTE II</a:t>
            </a:r>
          </a:p>
          <a:p>
            <a:pPr algn="ctr">
              <a:lnSpc>
                <a:spcPct val="100000"/>
              </a:lnSpc>
            </a:pPr>
            <a:r>
              <a:rPr lang="pt-BR" sz="6000" b="1" strike="noStrike" spc="-1" dirty="0">
                <a:solidFill>
                  <a:schemeClr val="bg1"/>
                </a:solidFill>
                <a:ea typeface="DejaVu Sans"/>
              </a:rPr>
              <a:t>Agenda Estratégica</a:t>
            </a:r>
            <a:r>
              <a:rPr lang="pt-BR" sz="6600" b="1" strike="noStrike" spc="-1" dirty="0">
                <a:solidFill>
                  <a:srgbClr val="FFFFFF"/>
                </a:solidFill>
                <a:latin typeface="Calibri"/>
                <a:ea typeface="DejaVu Sans"/>
              </a:rPr>
              <a:t> </a:t>
            </a: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217" name="Imagem 7"/>
          <p:cNvPicPr/>
          <p:nvPr/>
        </p:nvPicPr>
        <p:blipFill>
          <a:blip r:embed="rId4" cstate="print"/>
          <a:stretch/>
        </p:blipFill>
        <p:spPr>
          <a:xfrm>
            <a:off x="2692080" y="260640"/>
            <a:ext cx="3750480" cy="17114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repl">
                                        <p:cTn id="7" dur="500" fill="hold"/>
                                        <p:tgtEl>
                                          <p:spTgt spid="214"/>
                                        </p:tgtEl>
                                        <p:attrNameLst>
                                          <p:attrName>ppt_x</p:attrName>
                                        </p:attrNameLst>
                                      </p:cBhvr>
                                      <p:tavLst>
                                        <p:tav tm="0">
                                          <p:val>
                                            <p:strVal val="0-#ppt_w/2"/>
                                          </p:val>
                                        </p:tav>
                                        <p:tav tm="100000">
                                          <p:val>
                                            <p:strVal val="#ppt_x"/>
                                          </p:val>
                                        </p:tav>
                                      </p:tavLst>
                                    </p:anim>
                                    <p:anim calcmode="lin" valueType="num">
                                      <p:cBhvr additive="repl">
                                        <p:cTn id="8" dur="500" fill="hold"/>
                                        <p:tgtEl>
                                          <p:spTgt spid="2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169CF4-3181-4914-B872-EE1F41FD399D}"/>
              </a:ext>
            </a:extLst>
          </p:cNvPr>
          <p:cNvPicPr>
            <a:picLocks noChangeAspect="1"/>
          </p:cNvPicPr>
          <p:nvPr/>
        </p:nvPicPr>
        <p:blipFill rotWithShape="1">
          <a:blip r:embed="rId2"/>
          <a:srcRect l="29525" t="15001" r="16926" b="9400"/>
          <a:stretch/>
        </p:blipFill>
        <p:spPr>
          <a:xfrm>
            <a:off x="390202" y="108160"/>
            <a:ext cx="8363596" cy="6641679"/>
          </a:xfrm>
          <a:prstGeom prst="rect">
            <a:avLst/>
          </a:prstGeom>
        </p:spPr>
      </p:pic>
    </p:spTree>
    <p:extLst>
      <p:ext uri="{BB962C8B-B14F-4D97-AF65-F5344CB8AC3E}">
        <p14:creationId xmlns:p14="http://schemas.microsoft.com/office/powerpoint/2010/main" val="176059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685800" y="2130480"/>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120420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1" strike="noStrike" spc="-1" dirty="0">
                <a:solidFill>
                  <a:srgbClr val="FFFFFF"/>
                </a:solidFill>
                <a:latin typeface="Calibri"/>
                <a:ea typeface="DejaVu Sans"/>
              </a:rPr>
              <a:t>Fonte: </a:t>
            </a:r>
            <a:r>
              <a:rPr lang="pt-BR" sz="1200" b="0" strike="noStrike" spc="-1" dirty="0">
                <a:solidFill>
                  <a:srgbClr val="FFFFFF"/>
                </a:solidFill>
                <a:latin typeface="Calibri"/>
                <a:ea typeface="DejaVu Sans"/>
              </a:rPr>
              <a:t>SSEPLANTS</a:t>
            </a:r>
            <a:r>
              <a:rPr lang="pt-BR" sz="1200" spc="-1" dirty="0">
                <a:solidFill>
                  <a:srgbClr val="FFFFFF"/>
                </a:solidFill>
                <a:latin typeface="Calibri"/>
                <a:ea typeface="DejaVu Sans"/>
              </a:rPr>
              <a:t>/</a:t>
            </a:r>
            <a:r>
              <a:rPr lang="pt-BR" sz="1200" b="0" strike="noStrike" spc="-1" dirty="0">
                <a:solidFill>
                  <a:srgbClr val="FFFFFF"/>
                </a:solidFill>
                <a:latin typeface="Calibri"/>
                <a:ea typeface="DejaVu Sans"/>
              </a:rPr>
              <a:t>Sesa</a:t>
            </a:r>
            <a:endParaRPr lang="pt-BR" sz="1200" b="0" strike="noStrike" spc="-1" dirty="0">
              <a:latin typeface="Arial"/>
            </a:endParaRPr>
          </a:p>
        </p:txBody>
      </p:sp>
      <p:sp>
        <p:nvSpPr>
          <p:cNvPr id="223" name="CustomShape 5"/>
          <p:cNvSpPr/>
          <p:nvPr/>
        </p:nvSpPr>
        <p:spPr>
          <a:xfrm>
            <a:off x="403154" y="429731"/>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r>
              <a:rPr lang="pt-BR" sz="3600" b="1" strike="noStrike" spc="-41" dirty="0">
                <a:solidFill>
                  <a:srgbClr val="0070C0"/>
                </a:solidFill>
                <a:latin typeface="Calibri"/>
                <a:ea typeface="DejaVu Sans"/>
              </a:rPr>
              <a:t>Agenda Estratégica</a:t>
            </a:r>
            <a:endParaRPr lang="pt-BR" sz="3600" b="1" spc="-41" dirty="0">
              <a:solidFill>
                <a:srgbClr val="0070C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16" name="CaixaDeTexto 15">
            <a:extLst>
              <a:ext uri="{FF2B5EF4-FFF2-40B4-BE49-F238E27FC236}">
                <a16:creationId xmlns:a16="http://schemas.microsoft.com/office/drawing/2014/main" id="{21E124A2-8B83-41A5-A0F6-315A68C9965C}"/>
              </a:ext>
            </a:extLst>
          </p:cNvPr>
          <p:cNvSpPr txBox="1"/>
          <p:nvPr/>
        </p:nvSpPr>
        <p:spPr>
          <a:xfrm>
            <a:off x="944367" y="1490197"/>
            <a:ext cx="7201728" cy="1938992"/>
          </a:xfrm>
          <a:prstGeom prst="rect">
            <a:avLst/>
          </a:prstGeom>
          <a:noFill/>
        </p:spPr>
        <p:txBody>
          <a:bodyPr wrap="square">
            <a:spAutoFit/>
          </a:bodyPr>
          <a:lstStyle/>
          <a:p>
            <a:r>
              <a:rPr lang="pt-BR" sz="2000" b="1" dirty="0">
                <a:solidFill>
                  <a:srgbClr val="0070C0"/>
                </a:solidFill>
                <a:latin typeface="Calibri" panose="020F0502020204030204" pitchFamily="34" charset="0"/>
                <a:cs typeface="Calibri" panose="020F0502020204030204" pitchFamily="34" charset="0"/>
              </a:rPr>
              <a:t>Missão:</a:t>
            </a:r>
          </a:p>
          <a:p>
            <a:endParaRPr lang="pt-BR" sz="2000" b="1" dirty="0">
              <a:solidFill>
                <a:srgbClr val="0070C0"/>
              </a:solidFill>
              <a:latin typeface="Calibri" panose="020F0502020204030204" pitchFamily="34" charset="0"/>
              <a:cs typeface="Calibri" panose="020F0502020204030204" pitchFamily="34" charset="0"/>
            </a:endParaRPr>
          </a:p>
          <a:p>
            <a:pPr algn="just"/>
            <a:r>
              <a:rPr lang="pt-BR" sz="2000" dirty="0">
                <a:latin typeface="Calibri" panose="020F0502020204030204" pitchFamily="34" charset="0"/>
                <a:cs typeface="Calibri" panose="020F0502020204030204" pitchFamily="34" charset="0"/>
              </a:rPr>
              <a:t>“Conduzir a gestão do Sistema Único de Saúde, incrementando desempenho sistêmico, para assegurar às pessoas políticas públicas por meio de ações e serviços resolutivos, inovadores, com qualidade, eficácia e responsabilidade social”</a:t>
            </a:r>
          </a:p>
        </p:txBody>
      </p:sp>
      <p:sp>
        <p:nvSpPr>
          <p:cNvPr id="18" name="CaixaDeTexto 17">
            <a:extLst>
              <a:ext uri="{FF2B5EF4-FFF2-40B4-BE49-F238E27FC236}">
                <a16:creationId xmlns:a16="http://schemas.microsoft.com/office/drawing/2014/main" id="{197D5BB2-C202-4F45-9373-240C8B0CD2ED}"/>
              </a:ext>
            </a:extLst>
          </p:cNvPr>
          <p:cNvSpPr txBox="1"/>
          <p:nvPr/>
        </p:nvSpPr>
        <p:spPr>
          <a:xfrm>
            <a:off x="970672" y="3598920"/>
            <a:ext cx="7201728" cy="1631216"/>
          </a:xfrm>
          <a:prstGeom prst="rect">
            <a:avLst/>
          </a:prstGeom>
          <a:noFill/>
        </p:spPr>
        <p:txBody>
          <a:bodyPr wrap="square">
            <a:spAutoFit/>
          </a:bodyPr>
          <a:lstStyle/>
          <a:p>
            <a:r>
              <a:rPr lang="pt-BR" sz="2000" b="1" dirty="0">
                <a:solidFill>
                  <a:srgbClr val="0070C0"/>
                </a:solidFill>
                <a:latin typeface="Calibri" panose="020F0502020204030204" pitchFamily="34" charset="0"/>
                <a:cs typeface="Calibri" panose="020F0502020204030204" pitchFamily="34" charset="0"/>
              </a:rPr>
              <a:t>Compromissos com a sociedade: </a:t>
            </a:r>
          </a:p>
          <a:p>
            <a:endParaRPr lang="pt-BR" sz="2000" b="1" dirty="0">
              <a:solidFill>
                <a:srgbClr val="0070C0"/>
              </a:solidFill>
              <a:latin typeface="Calibri" panose="020F0502020204030204" pitchFamily="34" charset="0"/>
              <a:cs typeface="Calibri" panose="020F0502020204030204" pitchFamily="34" charset="0"/>
            </a:endParaRPr>
          </a:p>
          <a:p>
            <a:r>
              <a:rPr lang="pt-BR" sz="2000" dirty="0">
                <a:latin typeface="Calibri" panose="020F0502020204030204" pitchFamily="34" charset="0"/>
                <a:cs typeface="Calibri" panose="020F0502020204030204" pitchFamily="34" charset="0"/>
              </a:rPr>
              <a:t>Promover a longevidade com qualidade de vida</a:t>
            </a:r>
          </a:p>
          <a:p>
            <a:endParaRPr lang="pt-BR" sz="2000" dirty="0">
              <a:latin typeface="Calibri" panose="020F0502020204030204" pitchFamily="34" charset="0"/>
              <a:cs typeface="Calibri" panose="020F0502020204030204" pitchFamily="34" charset="0"/>
            </a:endParaRPr>
          </a:p>
          <a:p>
            <a:r>
              <a:rPr lang="pt-BR" sz="2000" dirty="0">
                <a:latin typeface="Calibri" panose="020F0502020204030204" pitchFamily="34" charset="0"/>
                <a:cs typeface="Calibri" panose="020F0502020204030204" pitchFamily="34" charset="0"/>
              </a:rPr>
              <a:t>Melhorar a satisfação dos usuários do SUS</a:t>
            </a:r>
          </a:p>
        </p:txBody>
      </p:sp>
    </p:spTree>
    <p:extLst>
      <p:ext uri="{BB962C8B-B14F-4D97-AF65-F5344CB8AC3E}">
        <p14:creationId xmlns:p14="http://schemas.microsoft.com/office/powerpoint/2010/main" val="13148703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15" name="Imagem 6"/>
          <p:cNvPicPr/>
          <p:nvPr/>
        </p:nvPicPr>
        <p:blipFill>
          <a:blip r:embed="rId3" cstate="print"/>
          <a:stretch/>
        </p:blipFill>
        <p:spPr>
          <a:xfrm>
            <a:off x="0" y="0"/>
            <a:ext cx="9142560" cy="6889611"/>
          </a:xfrm>
          <a:prstGeom prst="rect">
            <a:avLst/>
          </a:prstGeom>
          <a:ln w="9360">
            <a:noFill/>
          </a:ln>
        </p:spPr>
      </p:pic>
      <p:sp>
        <p:nvSpPr>
          <p:cNvPr id="216" name="CustomShape 1"/>
          <p:cNvSpPr/>
          <p:nvPr/>
        </p:nvSpPr>
        <p:spPr>
          <a:xfrm>
            <a:off x="0" y="2941560"/>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4000" b="1" strike="noStrike" spc="-1" dirty="0">
                <a:solidFill>
                  <a:srgbClr val="000000"/>
                </a:solidFill>
                <a:latin typeface="Arial Black"/>
                <a:ea typeface="DejaVu Sans"/>
              </a:rPr>
              <a:t>  </a:t>
            </a:r>
            <a:r>
              <a:rPr lang="pt-BR" sz="6600" b="1" strike="noStrike" spc="-1" dirty="0">
                <a:solidFill>
                  <a:srgbClr val="FFFFFF"/>
                </a:solidFill>
                <a:latin typeface="Calibri"/>
                <a:ea typeface="DejaVu Sans"/>
              </a:rPr>
              <a:t>Atenção Primária à Saúde</a:t>
            </a: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217"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1447582330"/>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repl">
                                        <p:cTn id="7" dur="500" fill="hold"/>
                                        <p:tgtEl>
                                          <p:spTgt spid="214"/>
                                        </p:tgtEl>
                                        <p:attrNameLst>
                                          <p:attrName>ppt_x</p:attrName>
                                        </p:attrNameLst>
                                      </p:cBhvr>
                                      <p:tavLst>
                                        <p:tav tm="0">
                                          <p:val>
                                            <p:strVal val="0-#ppt_w/2"/>
                                          </p:val>
                                        </p:tav>
                                        <p:tav tm="100000">
                                          <p:val>
                                            <p:strVal val="#ppt_x"/>
                                          </p:val>
                                        </p:tav>
                                      </p:tavLst>
                                    </p:anim>
                                    <p:anim calcmode="lin" valueType="num">
                                      <p:cBhvr additive="repl">
                                        <p:cTn id="8" dur="500" fill="hold"/>
                                        <p:tgtEl>
                                          <p:spTgt spid="2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685800" y="2130480"/>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120420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1" strike="noStrike" spc="-1" dirty="0">
                <a:solidFill>
                  <a:srgbClr val="FFFFFF"/>
                </a:solidFill>
                <a:latin typeface="Calibri"/>
                <a:ea typeface="DejaVu Sans"/>
              </a:rPr>
              <a:t>Fonte: </a:t>
            </a:r>
            <a:r>
              <a:rPr lang="pt-BR" sz="1200" b="0" strike="noStrike" spc="-1" dirty="0">
                <a:solidFill>
                  <a:srgbClr val="FFFFFF"/>
                </a:solidFill>
                <a:latin typeface="Calibri"/>
                <a:ea typeface="DejaVu Sans"/>
              </a:rPr>
              <a:t>GEPORAS/SSAS</a:t>
            </a:r>
            <a:r>
              <a:rPr lang="pt-BR" sz="1200" spc="-1" dirty="0">
                <a:solidFill>
                  <a:srgbClr val="FFFFFF"/>
                </a:solidFill>
                <a:latin typeface="Calibri"/>
                <a:ea typeface="DejaVu Sans"/>
              </a:rPr>
              <a:t>/</a:t>
            </a:r>
            <a:r>
              <a:rPr lang="pt-BR" sz="1200" b="0" strike="noStrike" spc="-1" dirty="0">
                <a:solidFill>
                  <a:srgbClr val="FFFFFF"/>
                </a:solidFill>
                <a:latin typeface="Calibri"/>
                <a:ea typeface="DejaVu Sans"/>
              </a:rPr>
              <a:t>Sesa - – Dados preliminares, sujeitos a alterações</a:t>
            </a:r>
            <a:endParaRPr lang="pt-BR" sz="1200" b="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r>
              <a:rPr lang="pt-BR" sz="3600" b="1" strike="noStrike" spc="-41" dirty="0">
                <a:solidFill>
                  <a:srgbClr val="0070C0"/>
                </a:solidFill>
                <a:latin typeface="Calibri"/>
                <a:ea typeface="DejaVu Sans"/>
              </a:rPr>
              <a:t>Atenção Primária em Saúde</a:t>
            </a:r>
          </a:p>
          <a:p>
            <a:pPr>
              <a:lnSpc>
                <a:spcPts val="2800"/>
              </a:lnSpc>
            </a:pPr>
            <a:r>
              <a:rPr lang="pt-BR" sz="2400" spc="-41" dirty="0">
                <a:solidFill>
                  <a:srgbClr val="0070C0"/>
                </a:solidFill>
                <a:latin typeface="Calibri"/>
              </a:rPr>
              <a:t>Cobertura</a:t>
            </a:r>
            <a:r>
              <a:rPr lang="pt-BR" sz="3600" b="1" spc="-41" dirty="0">
                <a:solidFill>
                  <a:srgbClr val="0070C0"/>
                </a:solidFill>
                <a:latin typeface="Calibri"/>
              </a:rPr>
              <a:t> </a:t>
            </a: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pic>
        <p:nvPicPr>
          <p:cNvPr id="12" name="Imagem 11">
            <a:extLst>
              <a:ext uri="{FF2B5EF4-FFF2-40B4-BE49-F238E27FC236}">
                <a16:creationId xmlns:a16="http://schemas.microsoft.com/office/drawing/2014/main" id="{5E8FF3C5-0A94-4B90-BB05-6307B3432B35}"/>
              </a:ext>
            </a:extLst>
          </p:cNvPr>
          <p:cNvPicPr>
            <a:picLocks noChangeAspect="1"/>
          </p:cNvPicPr>
          <p:nvPr/>
        </p:nvPicPr>
        <p:blipFill>
          <a:blip r:embed="rId4" cstate="print"/>
          <a:stretch>
            <a:fillRect/>
          </a:stretch>
        </p:blipFill>
        <p:spPr>
          <a:xfrm>
            <a:off x="5056000" y="1163222"/>
            <a:ext cx="3504432" cy="4824536"/>
          </a:xfrm>
          <a:prstGeom prst="rect">
            <a:avLst/>
          </a:prstGeom>
        </p:spPr>
      </p:pic>
      <p:sp>
        <p:nvSpPr>
          <p:cNvPr id="3" name="CaixaDeTexto 2">
            <a:extLst>
              <a:ext uri="{FF2B5EF4-FFF2-40B4-BE49-F238E27FC236}">
                <a16:creationId xmlns:a16="http://schemas.microsoft.com/office/drawing/2014/main" id="{635EEC41-573E-476A-9EA2-94E123020EB1}"/>
              </a:ext>
            </a:extLst>
          </p:cNvPr>
          <p:cNvSpPr txBox="1"/>
          <p:nvPr/>
        </p:nvSpPr>
        <p:spPr>
          <a:xfrm>
            <a:off x="354090" y="1087223"/>
            <a:ext cx="2569678" cy="861774"/>
          </a:xfrm>
          <a:prstGeom prst="rect">
            <a:avLst/>
          </a:prstGeom>
          <a:noFill/>
        </p:spPr>
        <p:txBody>
          <a:bodyPr wrap="none" rtlCol="0">
            <a:spAutoFit/>
          </a:bodyPr>
          <a:lstStyle/>
          <a:p>
            <a:r>
              <a:rPr lang="pt-BR" sz="3200" b="1" dirty="0">
                <a:latin typeface="Calibri" pitchFamily="34" charset="0"/>
              </a:rPr>
              <a:t>Cobertura ESF</a:t>
            </a:r>
          </a:p>
          <a:p>
            <a:endParaRPr lang="pt-BR" dirty="0">
              <a:latin typeface="Calibri" pitchFamily="34" charset="0"/>
            </a:endParaRPr>
          </a:p>
        </p:txBody>
      </p:sp>
      <p:sp>
        <p:nvSpPr>
          <p:cNvPr id="5" name="CaixaDeTexto 4">
            <a:extLst>
              <a:ext uri="{FF2B5EF4-FFF2-40B4-BE49-F238E27FC236}">
                <a16:creationId xmlns:a16="http://schemas.microsoft.com/office/drawing/2014/main" id="{7874EE38-0DF0-4038-91DF-0E5DB1069BF7}"/>
              </a:ext>
            </a:extLst>
          </p:cNvPr>
          <p:cNvSpPr txBox="1"/>
          <p:nvPr/>
        </p:nvSpPr>
        <p:spPr>
          <a:xfrm>
            <a:off x="345288" y="5919351"/>
            <a:ext cx="5228291" cy="523220"/>
          </a:xfrm>
          <a:prstGeom prst="rect">
            <a:avLst/>
          </a:prstGeom>
          <a:noFill/>
        </p:spPr>
        <p:txBody>
          <a:bodyPr wrap="none" rtlCol="0">
            <a:spAutoFit/>
          </a:bodyPr>
          <a:lstStyle/>
          <a:p>
            <a:pPr algn="ctr"/>
            <a:r>
              <a:rPr lang="pt-BR" sz="2800" b="1" dirty="0">
                <a:latin typeface="Calibri" pitchFamily="34" charset="0"/>
              </a:rPr>
              <a:t>População assistida ESF 3.258.250</a:t>
            </a:r>
          </a:p>
        </p:txBody>
      </p:sp>
      <p:sp>
        <p:nvSpPr>
          <p:cNvPr id="7" name="CaixaDeTexto 6">
            <a:extLst>
              <a:ext uri="{FF2B5EF4-FFF2-40B4-BE49-F238E27FC236}">
                <a16:creationId xmlns:a16="http://schemas.microsoft.com/office/drawing/2014/main" id="{A8EAEC27-8216-4328-B320-2425D7EA9038}"/>
              </a:ext>
            </a:extLst>
          </p:cNvPr>
          <p:cNvSpPr txBox="1"/>
          <p:nvPr/>
        </p:nvSpPr>
        <p:spPr>
          <a:xfrm>
            <a:off x="1003500" y="1737396"/>
            <a:ext cx="1470274" cy="984885"/>
          </a:xfrm>
          <a:prstGeom prst="rect">
            <a:avLst/>
          </a:prstGeom>
          <a:noFill/>
        </p:spPr>
        <p:txBody>
          <a:bodyPr wrap="none" rtlCol="0">
            <a:spAutoFit/>
          </a:bodyPr>
          <a:lstStyle/>
          <a:p>
            <a:r>
              <a:rPr lang="pt-BR" sz="4000" b="1" dirty="0">
                <a:latin typeface="Calibri" pitchFamily="34" charset="0"/>
              </a:rPr>
              <a:t>81,1%</a:t>
            </a:r>
          </a:p>
          <a:p>
            <a:endParaRPr lang="pt-BR" dirty="0">
              <a:latin typeface="Calibri" pitchFamily="34" charset="0"/>
            </a:endParaRPr>
          </a:p>
        </p:txBody>
      </p:sp>
      <p:sp>
        <p:nvSpPr>
          <p:cNvPr id="9" name="CaixaDeTexto 8">
            <a:extLst>
              <a:ext uri="{FF2B5EF4-FFF2-40B4-BE49-F238E27FC236}">
                <a16:creationId xmlns:a16="http://schemas.microsoft.com/office/drawing/2014/main" id="{02E19CEB-6226-4EEC-B967-A9938C564DCA}"/>
              </a:ext>
            </a:extLst>
          </p:cNvPr>
          <p:cNvSpPr txBox="1"/>
          <p:nvPr/>
        </p:nvSpPr>
        <p:spPr>
          <a:xfrm>
            <a:off x="306751" y="2664694"/>
            <a:ext cx="4903907" cy="1292662"/>
          </a:xfrm>
          <a:prstGeom prst="rect">
            <a:avLst/>
          </a:prstGeom>
          <a:noFill/>
        </p:spPr>
        <p:txBody>
          <a:bodyPr wrap="none" rtlCol="0">
            <a:spAutoFit/>
          </a:bodyPr>
          <a:lstStyle/>
          <a:p>
            <a:r>
              <a:rPr lang="pt-BR" sz="3200" dirty="0"/>
              <a:t>      948 ESF</a:t>
            </a:r>
          </a:p>
          <a:p>
            <a:endParaRPr lang="pt-BR" dirty="0"/>
          </a:p>
          <a:p>
            <a:r>
              <a:rPr lang="pt-BR" sz="2800" b="1" dirty="0"/>
              <a:t>129 novas equipes em 2021</a:t>
            </a:r>
          </a:p>
        </p:txBody>
      </p:sp>
    </p:spTree>
    <p:extLst>
      <p:ext uri="{BB962C8B-B14F-4D97-AF65-F5344CB8AC3E}">
        <p14:creationId xmlns:p14="http://schemas.microsoft.com/office/powerpoint/2010/main" val="204941794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685800" y="2130480"/>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120420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1" strike="noStrike" spc="-1" dirty="0">
                <a:solidFill>
                  <a:srgbClr val="FFFFFF"/>
                </a:solidFill>
                <a:latin typeface="Calibri"/>
                <a:ea typeface="DejaVu Sans"/>
              </a:rPr>
              <a:t>Fonte: </a:t>
            </a:r>
            <a:r>
              <a:rPr lang="pt-BR" sz="1200" b="0" strike="noStrike" spc="-1" dirty="0">
                <a:solidFill>
                  <a:srgbClr val="FFFFFF"/>
                </a:solidFill>
                <a:latin typeface="Calibri"/>
                <a:ea typeface="DejaVu Sans"/>
              </a:rPr>
              <a:t>GEPORAS/SSAS</a:t>
            </a:r>
            <a:r>
              <a:rPr lang="pt-BR" sz="1200" spc="-1" dirty="0">
                <a:solidFill>
                  <a:srgbClr val="FFFFFF"/>
                </a:solidFill>
                <a:latin typeface="Calibri"/>
                <a:ea typeface="DejaVu Sans"/>
              </a:rPr>
              <a:t>/</a:t>
            </a:r>
            <a:r>
              <a:rPr lang="pt-BR" sz="1200" b="0" strike="noStrike" spc="-1" dirty="0">
                <a:solidFill>
                  <a:srgbClr val="FFFFFF"/>
                </a:solidFill>
                <a:latin typeface="Calibri"/>
                <a:ea typeface="DejaVu Sans"/>
              </a:rPr>
              <a:t>Sesa - – Dados preliminares, sujeitos a alterações</a:t>
            </a:r>
            <a:endParaRPr lang="pt-BR" sz="1200" b="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r>
              <a:rPr lang="pt-BR" sz="3600" b="1" strike="noStrike" spc="-41" dirty="0">
                <a:solidFill>
                  <a:srgbClr val="0070C0"/>
                </a:solidFill>
                <a:latin typeface="Calibri"/>
                <a:ea typeface="DejaVu Sans"/>
              </a:rPr>
              <a:t>Estratégia Saúde da Família</a:t>
            </a:r>
          </a:p>
          <a:p>
            <a:pPr>
              <a:lnSpc>
                <a:spcPts val="2800"/>
              </a:lnSpc>
            </a:pPr>
            <a:r>
              <a:rPr lang="pt-BR" sz="2400" spc="-41" dirty="0">
                <a:solidFill>
                  <a:srgbClr val="0070C0"/>
                </a:solidFill>
                <a:latin typeface="Calibri"/>
              </a:rPr>
              <a:t>Evolução da Cobertura</a:t>
            </a:r>
            <a:r>
              <a:rPr lang="pt-BR" sz="3600" b="1" spc="-41" dirty="0">
                <a:solidFill>
                  <a:srgbClr val="0070C0"/>
                </a:solidFill>
                <a:latin typeface="Calibri"/>
              </a:rPr>
              <a:t> </a:t>
            </a: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2400" strike="noStrike" spc="-1" dirty="0">
                <a:solidFill>
                  <a:srgbClr val="0070C0"/>
                </a:solidFill>
                <a:latin typeface="Calibri"/>
                <a:ea typeface="DejaVu Sans"/>
              </a:rPr>
              <a:t>Dezembro 2019 / </a:t>
            </a:r>
            <a:r>
              <a:rPr lang="pt-BR" sz="2400" strike="noStrike" spc="-1" dirty="0">
                <a:solidFill>
                  <a:srgbClr val="FF0000"/>
                </a:solidFill>
                <a:latin typeface="Calibri"/>
                <a:ea typeface="DejaVu Sans"/>
              </a:rPr>
              <a:t> </a:t>
            </a:r>
            <a:r>
              <a:rPr lang="pt-BR" sz="2400" spc="-1" dirty="0">
                <a:solidFill>
                  <a:srgbClr val="0070C0"/>
                </a:solidFill>
                <a:latin typeface="Calibri"/>
                <a:ea typeface="DejaVu Sans"/>
              </a:rPr>
              <a:t>Julho</a:t>
            </a:r>
            <a:r>
              <a:rPr lang="pt-BR" sz="2400" strike="noStrike" spc="-1" dirty="0">
                <a:solidFill>
                  <a:srgbClr val="0070C0"/>
                </a:solidFill>
                <a:latin typeface="Calibri"/>
                <a:ea typeface="DejaVu Sans"/>
              </a:rPr>
              <a:t> 2021</a:t>
            </a: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graphicFrame>
        <p:nvGraphicFramePr>
          <p:cNvPr id="12" name="Tabela 11"/>
          <p:cNvGraphicFramePr>
            <a:graphicFrameLocks noGrp="1"/>
          </p:cNvGraphicFramePr>
          <p:nvPr>
            <p:extLst>
              <p:ext uri="{D42A27DB-BD31-4B8C-83A1-F6EECF244321}">
                <p14:modId xmlns:p14="http://schemas.microsoft.com/office/powerpoint/2010/main" val="271912841"/>
              </p:ext>
            </p:extLst>
          </p:nvPr>
        </p:nvGraphicFramePr>
        <p:xfrm>
          <a:off x="545455" y="1556792"/>
          <a:ext cx="7842969" cy="4464496"/>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915658793"/>
                    </a:ext>
                  </a:extLst>
                </a:gridCol>
                <a:gridCol w="1905117">
                  <a:extLst>
                    <a:ext uri="{9D8B030D-6E8A-4147-A177-3AD203B41FA5}">
                      <a16:colId xmlns:a16="http://schemas.microsoft.com/office/drawing/2014/main" val="493348532"/>
                    </a:ext>
                  </a:extLst>
                </a:gridCol>
                <a:gridCol w="2104830">
                  <a:extLst>
                    <a:ext uri="{9D8B030D-6E8A-4147-A177-3AD203B41FA5}">
                      <a16:colId xmlns:a16="http://schemas.microsoft.com/office/drawing/2014/main" val="20003"/>
                    </a:ext>
                  </a:extLst>
                </a:gridCol>
                <a:gridCol w="2104830">
                  <a:extLst>
                    <a:ext uri="{9D8B030D-6E8A-4147-A177-3AD203B41FA5}">
                      <a16:colId xmlns:a16="http://schemas.microsoft.com/office/drawing/2014/main" val="3410812059"/>
                    </a:ext>
                  </a:extLst>
                </a:gridCol>
              </a:tblGrid>
              <a:tr h="895593">
                <a:tc>
                  <a:txBody>
                    <a:bodyPr/>
                    <a:lstStyle/>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Região </a:t>
                      </a:r>
                    </a:p>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 Novo PDR</a:t>
                      </a:r>
                    </a:p>
                  </a:txBody>
                  <a:tcPr anchor="ctr">
                    <a:solidFill>
                      <a:srgbClr val="0070C0"/>
                    </a:solidFill>
                  </a:tcPr>
                </a:tc>
                <a:tc>
                  <a:txBody>
                    <a:bodyPr/>
                    <a:lstStyle/>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ESF % (nº)</a:t>
                      </a:r>
                      <a:endParaRPr lang="pt-BR" sz="1600" b="0" strike="noStrike" spc="-1" dirty="0">
                        <a:solidFill>
                          <a:schemeClr val="bg1"/>
                        </a:solidFill>
                        <a:latin typeface="Calibri" panose="020F0502020204030204" pitchFamily="34" charset="0"/>
                        <a:cs typeface="Calibri" panose="020F0502020204030204" pitchFamily="34" charset="0"/>
                      </a:endParaRPr>
                    </a:p>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Dezembro 2019</a:t>
                      </a:r>
                    </a:p>
                  </a:txBody>
                  <a:tcPr anchor="ctr">
                    <a:solidFill>
                      <a:srgbClr val="0070C0"/>
                    </a:solidFill>
                  </a:tcPr>
                </a:tc>
                <a:tc>
                  <a:txBody>
                    <a:bodyPr/>
                    <a:lstStyle/>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ESF % (nº)</a:t>
                      </a:r>
                      <a:endParaRPr lang="pt-BR" sz="1600" b="0" strike="noStrike" spc="-1" dirty="0">
                        <a:solidFill>
                          <a:schemeClr val="bg1"/>
                        </a:solidFill>
                        <a:latin typeface="Calibri" panose="020F0502020204030204" pitchFamily="34" charset="0"/>
                        <a:cs typeface="Calibri" panose="020F0502020204030204" pitchFamily="34" charset="0"/>
                      </a:endParaRPr>
                    </a:p>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Dezembro 2020</a:t>
                      </a:r>
                      <a:endParaRPr lang="pt-BR" sz="1600" b="0" strike="noStrike" spc="-1" dirty="0">
                        <a:solidFill>
                          <a:schemeClr val="bg1"/>
                        </a:solidFill>
                        <a:latin typeface="Calibri" panose="020F0502020204030204" pitchFamily="34" charset="0"/>
                        <a:cs typeface="Calibri" panose="020F0502020204030204" pitchFamily="34" charset="0"/>
                      </a:endParaRPr>
                    </a:p>
                  </a:txBody>
                  <a:tcPr anchor="ctr">
                    <a:solidFill>
                      <a:srgbClr val="0070C0"/>
                    </a:solidFill>
                  </a:tcPr>
                </a:tc>
                <a:tc>
                  <a:txBody>
                    <a:bodyPr/>
                    <a:lstStyle/>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ESF % (nº)</a:t>
                      </a:r>
                      <a:endParaRPr lang="pt-BR" sz="1600" b="0" strike="noStrike" spc="-1" dirty="0">
                        <a:solidFill>
                          <a:schemeClr val="bg1"/>
                        </a:solidFill>
                        <a:latin typeface="Calibri" panose="020F0502020204030204" pitchFamily="34" charset="0"/>
                        <a:cs typeface="Calibri" panose="020F0502020204030204" pitchFamily="34" charset="0"/>
                      </a:endParaRPr>
                    </a:p>
                    <a:p>
                      <a:pPr algn="ctr">
                        <a:lnSpc>
                          <a:spcPct val="100000"/>
                        </a:lnSpc>
                      </a:pPr>
                      <a:r>
                        <a:rPr lang="pt-BR" sz="1600" b="1" strike="noStrike" spc="-1" dirty="0">
                          <a:solidFill>
                            <a:schemeClr val="bg1"/>
                          </a:solidFill>
                          <a:latin typeface="Calibri" panose="020F0502020204030204" pitchFamily="34" charset="0"/>
                          <a:cs typeface="Calibri" panose="020F0502020204030204" pitchFamily="34" charset="0"/>
                        </a:rPr>
                        <a:t>Julho 2021</a:t>
                      </a:r>
                      <a:endParaRPr lang="pt-BR" sz="1600" b="0" strike="noStrike" spc="-1" dirty="0">
                        <a:solidFill>
                          <a:schemeClr val="bg1"/>
                        </a:solidFill>
                        <a:latin typeface="Calibri" panose="020F0502020204030204" pitchFamily="34" charset="0"/>
                        <a:cs typeface="Calibri" panose="020F0502020204030204" pitchFamily="34" charset="0"/>
                      </a:endParaRPr>
                    </a:p>
                  </a:txBody>
                  <a:tcPr anchor="ctr">
                    <a:solidFill>
                      <a:srgbClr val="0070C0"/>
                    </a:solidFill>
                  </a:tcPr>
                </a:tc>
                <a:extLst>
                  <a:ext uri="{0D108BD9-81ED-4DB2-BD59-A6C34878D82A}">
                    <a16:rowId xmlns:a16="http://schemas.microsoft.com/office/drawing/2014/main" val="10000"/>
                  </a:ext>
                </a:extLst>
              </a:tr>
              <a:tr h="985126">
                <a:tc>
                  <a:txBody>
                    <a:bodyPr/>
                    <a:lstStyle/>
                    <a:p>
                      <a:pPr algn="l">
                        <a:lnSpc>
                          <a:spcPct val="100000"/>
                        </a:lnSpc>
                      </a:pPr>
                      <a:r>
                        <a:rPr lang="pt-BR" sz="2000" b="1" strike="noStrike" spc="-1" dirty="0">
                          <a:solidFill>
                            <a:schemeClr val="tx1"/>
                          </a:solidFill>
                          <a:latin typeface="Calibri" pitchFamily="34" charset="0"/>
                          <a:ea typeface="+mn-ea"/>
                          <a:cs typeface="+mn-cs"/>
                        </a:rPr>
                        <a:t>Central/Norte</a:t>
                      </a:r>
                    </a:p>
                  </a:txBody>
                  <a:tcPr anchor="ctr">
                    <a:solidFill>
                      <a:schemeClr val="bg1">
                        <a:lumMod val="85000"/>
                      </a:schemeClr>
                    </a:solidFill>
                  </a:tcPr>
                </a:tc>
                <a:tc>
                  <a:txBody>
                    <a:bodyPr/>
                    <a:lstStyle/>
                    <a:p>
                      <a:pPr algn="ctr">
                        <a:lnSpc>
                          <a:spcPct val="100000"/>
                        </a:lnSpc>
                      </a:pPr>
                      <a:r>
                        <a:rPr lang="pt-BR" sz="2400" b="1" strike="noStrike" spc="-1" dirty="0">
                          <a:solidFill>
                            <a:schemeClr val="tx1"/>
                          </a:solidFill>
                          <a:latin typeface="Calibri" pitchFamily="34" charset="0"/>
                          <a:ea typeface="+mn-ea"/>
                          <a:cs typeface="+mn-cs"/>
                        </a:rPr>
                        <a:t>246</a:t>
                      </a:r>
                    </a:p>
                    <a:p>
                      <a:pPr algn="ctr">
                        <a:lnSpc>
                          <a:spcPct val="100000"/>
                        </a:lnSpc>
                      </a:pPr>
                      <a:r>
                        <a:rPr lang="pt-BR" sz="1800" b="0" strike="noStrike" spc="-1" dirty="0">
                          <a:solidFill>
                            <a:schemeClr val="tx1"/>
                          </a:solidFill>
                          <a:latin typeface="Calibri" pitchFamily="34" charset="0"/>
                          <a:ea typeface="+mn-ea"/>
                          <a:cs typeface="+mn-cs"/>
                        </a:rPr>
                        <a:t>(84,3)</a:t>
                      </a:r>
                    </a:p>
                  </a:txBody>
                  <a:tcPr anchor="ctr">
                    <a:solidFill>
                      <a:schemeClr val="bg1">
                        <a:lumMod val="85000"/>
                      </a:schemeClr>
                    </a:solidFill>
                  </a:tcPr>
                </a:tc>
                <a:tc>
                  <a:txBody>
                    <a:bodyPr/>
                    <a:lstStyle/>
                    <a:p>
                      <a:pPr algn="ctr">
                        <a:lnSpc>
                          <a:spcPct val="100000"/>
                        </a:lnSpc>
                      </a:pPr>
                      <a:r>
                        <a:rPr lang="pt-BR" sz="2400" b="1" strike="noStrike" spc="-1" dirty="0">
                          <a:solidFill>
                            <a:schemeClr val="tx1"/>
                          </a:solidFill>
                          <a:latin typeface="Calibri" pitchFamily="34" charset="0"/>
                        </a:rPr>
                        <a:t>258</a:t>
                      </a:r>
                    </a:p>
                    <a:p>
                      <a:pPr algn="ctr">
                        <a:lnSpc>
                          <a:spcPct val="100000"/>
                        </a:lnSpc>
                      </a:pPr>
                      <a:r>
                        <a:rPr lang="pt-BR" sz="2000" b="0" strike="noStrike" spc="-1" dirty="0">
                          <a:solidFill>
                            <a:schemeClr val="tx1"/>
                          </a:solidFill>
                          <a:latin typeface="Calibri" pitchFamily="34" charset="0"/>
                        </a:rPr>
                        <a:t>(86,0)</a:t>
                      </a:r>
                    </a:p>
                  </a:txBody>
                  <a:tcPr anchor="ctr">
                    <a:solidFill>
                      <a:schemeClr val="bg1">
                        <a:lumMod val="85000"/>
                      </a:schemeClr>
                    </a:solidFill>
                  </a:tcPr>
                </a:tc>
                <a:tc>
                  <a:txBody>
                    <a:bodyPr/>
                    <a:lstStyle/>
                    <a:p>
                      <a:pPr algn="ctr">
                        <a:lnSpc>
                          <a:spcPct val="100000"/>
                        </a:lnSpc>
                      </a:pPr>
                      <a:r>
                        <a:rPr lang="pt-BR" sz="2400" b="1" strike="noStrike" spc="-1" dirty="0">
                          <a:solidFill>
                            <a:schemeClr val="tx1"/>
                          </a:solidFill>
                          <a:latin typeface="Calibri" pitchFamily="34" charset="0"/>
                        </a:rPr>
                        <a:t>280</a:t>
                      </a:r>
                    </a:p>
                    <a:p>
                      <a:pPr algn="ctr">
                        <a:lnSpc>
                          <a:spcPct val="100000"/>
                        </a:lnSpc>
                      </a:pPr>
                      <a:r>
                        <a:rPr lang="pt-BR" sz="1800" b="0" strike="noStrike" spc="-1" dirty="0">
                          <a:solidFill>
                            <a:schemeClr val="tx1"/>
                          </a:solidFill>
                          <a:latin typeface="Calibri" pitchFamily="34" charset="0"/>
                        </a:rPr>
                        <a:t>(95,7)</a:t>
                      </a:r>
                    </a:p>
                  </a:txBody>
                  <a:tcPr anchor="ctr">
                    <a:solidFill>
                      <a:schemeClr val="bg1">
                        <a:lumMod val="85000"/>
                      </a:schemeClr>
                    </a:solidFill>
                  </a:tcPr>
                </a:tc>
                <a:extLst>
                  <a:ext uri="{0D108BD9-81ED-4DB2-BD59-A6C34878D82A}">
                    <a16:rowId xmlns:a16="http://schemas.microsoft.com/office/drawing/2014/main" val="10001"/>
                  </a:ext>
                </a:extLst>
              </a:tr>
              <a:tr h="808939">
                <a:tc>
                  <a:txBody>
                    <a:bodyPr/>
                    <a:lstStyle/>
                    <a:p>
                      <a:pPr algn="l">
                        <a:lnSpc>
                          <a:spcPct val="100000"/>
                        </a:lnSpc>
                      </a:pPr>
                      <a:r>
                        <a:rPr lang="pt-BR" sz="2000" b="1" strike="noStrike" spc="-1" dirty="0">
                          <a:solidFill>
                            <a:schemeClr val="tx1"/>
                          </a:solidFill>
                          <a:latin typeface="Calibri" pitchFamily="34" charset="0"/>
                          <a:ea typeface="+mn-ea"/>
                          <a:cs typeface="+mn-cs"/>
                        </a:rPr>
                        <a:t>Sul</a:t>
                      </a:r>
                    </a:p>
                  </a:txBody>
                  <a:tcPr anchor="ctr">
                    <a:solidFill>
                      <a:schemeClr val="bg1"/>
                    </a:solidFill>
                  </a:tcPr>
                </a:tc>
                <a:tc>
                  <a:txBody>
                    <a:bodyPr/>
                    <a:lstStyle/>
                    <a:p>
                      <a:pPr algn="ctr">
                        <a:lnSpc>
                          <a:spcPct val="100000"/>
                        </a:lnSpc>
                      </a:pPr>
                      <a:r>
                        <a:rPr lang="pt-BR" sz="2400" b="1" strike="noStrike" spc="-1" dirty="0">
                          <a:solidFill>
                            <a:schemeClr val="tx1"/>
                          </a:solidFill>
                          <a:latin typeface="Calibri" pitchFamily="34" charset="0"/>
                          <a:ea typeface="+mn-ea"/>
                          <a:cs typeface="+mn-cs"/>
                        </a:rPr>
                        <a:t>212</a:t>
                      </a:r>
                    </a:p>
                    <a:p>
                      <a:pPr algn="ctr">
                        <a:lnSpc>
                          <a:spcPct val="100000"/>
                        </a:lnSpc>
                      </a:pPr>
                      <a:r>
                        <a:rPr lang="pt-BR" sz="1800" b="0" strike="noStrike" spc="-1" dirty="0">
                          <a:solidFill>
                            <a:schemeClr val="tx1"/>
                          </a:solidFill>
                          <a:latin typeface="Calibri" pitchFamily="34" charset="0"/>
                          <a:ea typeface="+mn-ea"/>
                          <a:cs typeface="+mn-cs"/>
                        </a:rPr>
                        <a:t>(93,2)</a:t>
                      </a:r>
                    </a:p>
                  </a:txBody>
                  <a:tcPr anchor="ctr">
                    <a:solidFill>
                      <a:schemeClr val="bg1"/>
                    </a:solidFill>
                  </a:tcPr>
                </a:tc>
                <a:tc>
                  <a:txBody>
                    <a:bodyPr/>
                    <a:lstStyle/>
                    <a:p>
                      <a:pPr algn="ctr">
                        <a:lnSpc>
                          <a:spcPct val="100000"/>
                        </a:lnSpc>
                      </a:pPr>
                      <a:r>
                        <a:rPr lang="pt-BR" sz="2400" b="1" strike="noStrike" spc="-1" dirty="0">
                          <a:solidFill>
                            <a:schemeClr val="tx1"/>
                          </a:solidFill>
                          <a:latin typeface="Calibri" pitchFamily="34" charset="0"/>
                        </a:rPr>
                        <a:t>194</a:t>
                      </a:r>
                    </a:p>
                    <a:p>
                      <a:pPr algn="ctr">
                        <a:lnSpc>
                          <a:spcPct val="100000"/>
                        </a:lnSpc>
                      </a:pPr>
                      <a:r>
                        <a:rPr lang="pt-BR" sz="2000" b="0" strike="noStrike" spc="-1" dirty="0">
                          <a:solidFill>
                            <a:schemeClr val="tx1"/>
                          </a:solidFill>
                          <a:latin typeface="Calibri" pitchFamily="34" charset="0"/>
                        </a:rPr>
                        <a:t>(86,5)</a:t>
                      </a:r>
                    </a:p>
                  </a:txBody>
                  <a:tcPr anchor="ctr">
                    <a:solidFill>
                      <a:schemeClr val="bg1"/>
                    </a:solidFill>
                  </a:tcPr>
                </a:tc>
                <a:tc>
                  <a:txBody>
                    <a:bodyPr/>
                    <a:lstStyle/>
                    <a:p>
                      <a:pPr algn="ctr">
                        <a:lnSpc>
                          <a:spcPct val="100000"/>
                        </a:lnSpc>
                      </a:pPr>
                      <a:r>
                        <a:rPr lang="pt-BR" sz="2400" b="1" strike="noStrike" spc="-1" dirty="0">
                          <a:solidFill>
                            <a:schemeClr val="tx1"/>
                          </a:solidFill>
                          <a:latin typeface="Calibri" pitchFamily="34" charset="0"/>
                        </a:rPr>
                        <a:t>229</a:t>
                      </a:r>
                    </a:p>
                    <a:p>
                      <a:pPr algn="ctr">
                        <a:lnSpc>
                          <a:spcPct val="100000"/>
                        </a:lnSpc>
                      </a:pPr>
                      <a:r>
                        <a:rPr lang="pt-BR" sz="1800" b="0" strike="noStrike" spc="-1" dirty="0">
                          <a:solidFill>
                            <a:schemeClr val="tx1"/>
                          </a:solidFill>
                          <a:latin typeface="Calibri" pitchFamily="34" charset="0"/>
                        </a:rPr>
                        <a:t>(99,4)</a:t>
                      </a:r>
                    </a:p>
                  </a:txBody>
                  <a:tcPr anchor="ctr">
                    <a:solidFill>
                      <a:schemeClr val="bg1"/>
                    </a:solidFill>
                  </a:tcPr>
                </a:tc>
                <a:extLst>
                  <a:ext uri="{0D108BD9-81ED-4DB2-BD59-A6C34878D82A}">
                    <a16:rowId xmlns:a16="http://schemas.microsoft.com/office/drawing/2014/main" val="10003"/>
                  </a:ext>
                </a:extLst>
              </a:tr>
              <a:tr h="808939">
                <a:tc>
                  <a:txBody>
                    <a:bodyPr/>
                    <a:lstStyle/>
                    <a:p>
                      <a:pPr algn="l">
                        <a:lnSpc>
                          <a:spcPct val="100000"/>
                        </a:lnSpc>
                      </a:pPr>
                      <a:r>
                        <a:rPr lang="pt-BR" sz="2000" b="1" strike="noStrike" spc="-1" dirty="0">
                          <a:solidFill>
                            <a:schemeClr val="tx1"/>
                          </a:solidFill>
                          <a:latin typeface="Calibri" pitchFamily="34" charset="0"/>
                          <a:ea typeface="+mn-ea"/>
                          <a:cs typeface="+mn-cs"/>
                        </a:rPr>
                        <a:t>Metropolitana</a:t>
                      </a:r>
                    </a:p>
                  </a:txBody>
                  <a:tcPr anchor="ctr">
                    <a:solidFill>
                      <a:schemeClr val="bg1">
                        <a:lumMod val="85000"/>
                      </a:schemeClr>
                    </a:solidFill>
                  </a:tcPr>
                </a:tc>
                <a:tc>
                  <a:txBody>
                    <a:bodyPr/>
                    <a:lstStyle/>
                    <a:p>
                      <a:pPr algn="ctr">
                        <a:lnSpc>
                          <a:spcPct val="100000"/>
                        </a:lnSpc>
                      </a:pPr>
                      <a:r>
                        <a:rPr lang="pt-BR" sz="2400" b="1" strike="noStrike" spc="-1" dirty="0">
                          <a:solidFill>
                            <a:schemeClr val="tx1"/>
                          </a:solidFill>
                          <a:latin typeface="Calibri" pitchFamily="34" charset="0"/>
                          <a:ea typeface="+mn-ea"/>
                          <a:cs typeface="+mn-cs"/>
                        </a:rPr>
                        <a:t>326</a:t>
                      </a:r>
                    </a:p>
                    <a:p>
                      <a:pPr algn="ctr">
                        <a:lnSpc>
                          <a:spcPct val="100000"/>
                        </a:lnSpc>
                      </a:pPr>
                      <a:r>
                        <a:rPr lang="pt-BR" sz="1800" b="0" strike="noStrike" spc="-1" dirty="0">
                          <a:solidFill>
                            <a:schemeClr val="tx1"/>
                          </a:solidFill>
                          <a:latin typeface="Calibri" pitchFamily="34" charset="0"/>
                          <a:ea typeface="+mn-ea"/>
                          <a:cs typeface="+mn-cs"/>
                        </a:rPr>
                        <a:t>(46,0)</a:t>
                      </a:r>
                    </a:p>
                  </a:txBody>
                  <a:tcPr anchor="ctr">
                    <a:solidFill>
                      <a:schemeClr val="bg1">
                        <a:lumMod val="85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pt-BR" sz="2400" b="1" strike="noStrike" spc="-1" dirty="0">
                          <a:solidFill>
                            <a:schemeClr val="tx1"/>
                          </a:solidFill>
                          <a:latin typeface="Calibri" pitchFamily="34" charset="0"/>
                        </a:rPr>
                        <a:t>357</a:t>
                      </a:r>
                    </a:p>
                    <a:p>
                      <a:pPr marL="0" marR="0" indent="0" algn="ctr" defTabSz="914400" eaLnBrk="1" fontAlgn="auto" latinLnBrk="0" hangingPunct="1">
                        <a:lnSpc>
                          <a:spcPct val="100000"/>
                        </a:lnSpc>
                        <a:spcBef>
                          <a:spcPts val="0"/>
                        </a:spcBef>
                        <a:spcAft>
                          <a:spcPts val="0"/>
                        </a:spcAft>
                        <a:buClrTx/>
                        <a:buSzTx/>
                        <a:buFontTx/>
                        <a:buNone/>
                        <a:tabLst/>
                        <a:defRPr/>
                      </a:pPr>
                      <a:r>
                        <a:rPr lang="pt-BR" sz="2000" b="0" strike="noStrike" spc="-1" dirty="0">
                          <a:solidFill>
                            <a:schemeClr val="tx1"/>
                          </a:solidFill>
                          <a:latin typeface="Calibri" pitchFamily="34" charset="0"/>
                        </a:rPr>
                        <a:t>(50,5)</a:t>
                      </a:r>
                    </a:p>
                  </a:txBody>
                  <a:tcPr anchor="ctr">
                    <a:solidFill>
                      <a:schemeClr val="bg1">
                        <a:lumMod val="85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pt-BR" sz="2400" b="1" strike="noStrike" spc="-1" dirty="0">
                          <a:solidFill>
                            <a:schemeClr val="tx1"/>
                          </a:solidFill>
                          <a:latin typeface="Calibri" pitchFamily="34" charset="0"/>
                        </a:rPr>
                        <a:t>439</a:t>
                      </a:r>
                    </a:p>
                    <a:p>
                      <a:pPr marL="0" marR="0" lvl="0" indent="0" algn="ctr" defTabSz="914400" eaLnBrk="1" fontAlgn="auto" latinLnBrk="0" hangingPunct="1">
                        <a:lnSpc>
                          <a:spcPct val="100000"/>
                        </a:lnSpc>
                        <a:spcBef>
                          <a:spcPts val="0"/>
                        </a:spcBef>
                        <a:spcAft>
                          <a:spcPts val="0"/>
                        </a:spcAft>
                        <a:buClrTx/>
                        <a:buSzTx/>
                        <a:buFontTx/>
                        <a:buNone/>
                        <a:tabLst/>
                        <a:defRPr/>
                      </a:pPr>
                      <a:r>
                        <a:rPr lang="pt-BR" sz="1800" b="0" strike="noStrike" spc="-1" dirty="0">
                          <a:solidFill>
                            <a:schemeClr val="tx1"/>
                          </a:solidFill>
                          <a:latin typeface="Calibri" pitchFamily="34" charset="0"/>
                        </a:rPr>
                        <a:t>(61,4)</a:t>
                      </a:r>
                      <a:endParaRPr lang="pt-BR" sz="2400" b="1" strike="noStrike" spc="-1" dirty="0">
                        <a:solidFill>
                          <a:schemeClr val="tx1"/>
                        </a:solidFill>
                        <a:latin typeface="Calibri" pitchFamily="34" charset="0"/>
                      </a:endParaRPr>
                    </a:p>
                  </a:txBody>
                  <a:tcPr anchor="ctr">
                    <a:solidFill>
                      <a:schemeClr val="bg1">
                        <a:lumMod val="85000"/>
                      </a:schemeClr>
                    </a:solidFill>
                  </a:tcPr>
                </a:tc>
                <a:extLst>
                  <a:ext uri="{0D108BD9-81ED-4DB2-BD59-A6C34878D82A}">
                    <a16:rowId xmlns:a16="http://schemas.microsoft.com/office/drawing/2014/main" val="10004"/>
                  </a:ext>
                </a:extLst>
              </a:tr>
              <a:tr h="965899">
                <a:tc>
                  <a:txBody>
                    <a:bodyPr/>
                    <a:lstStyle/>
                    <a:p>
                      <a:pPr algn="l">
                        <a:lnSpc>
                          <a:spcPct val="100000"/>
                        </a:lnSpc>
                      </a:pPr>
                      <a:r>
                        <a:rPr lang="pt-BR" sz="2400" b="1" strike="noStrike" spc="-1" dirty="0">
                          <a:solidFill>
                            <a:srgbClr val="0070C0"/>
                          </a:solidFill>
                          <a:latin typeface="Calibri" pitchFamily="34" charset="0"/>
                        </a:rPr>
                        <a:t>ES</a:t>
                      </a:r>
                    </a:p>
                  </a:txBody>
                  <a:tcPr anchor="ctr">
                    <a:solidFill>
                      <a:schemeClr val="bg1"/>
                    </a:solidFill>
                  </a:tcPr>
                </a:tc>
                <a:tc>
                  <a:txBody>
                    <a:bodyPr/>
                    <a:lstStyle/>
                    <a:p>
                      <a:pPr algn="ctr">
                        <a:lnSpc>
                          <a:spcPct val="100000"/>
                        </a:lnSpc>
                      </a:pPr>
                      <a:r>
                        <a:rPr lang="pt-BR" sz="2800" b="1" strike="noStrike" spc="-1" dirty="0">
                          <a:solidFill>
                            <a:srgbClr val="0070C0"/>
                          </a:solidFill>
                          <a:latin typeface="Calibri" pitchFamily="34" charset="0"/>
                        </a:rPr>
                        <a:t>784</a:t>
                      </a:r>
                    </a:p>
                    <a:p>
                      <a:pPr algn="ctr">
                        <a:lnSpc>
                          <a:spcPct val="100000"/>
                        </a:lnSpc>
                      </a:pPr>
                      <a:r>
                        <a:rPr lang="pt-BR" sz="2800" b="0" strike="noStrike" spc="-1" dirty="0">
                          <a:solidFill>
                            <a:srgbClr val="0070C0"/>
                          </a:solidFill>
                          <a:latin typeface="Calibri" pitchFamily="34" charset="0"/>
                        </a:rPr>
                        <a:t>(63,2)</a:t>
                      </a:r>
                    </a:p>
                  </a:txBody>
                  <a:tcPr anchor="ctr">
                    <a:solidFill>
                      <a:schemeClr val="bg1"/>
                    </a:solidFill>
                  </a:tcPr>
                </a:tc>
                <a:tc>
                  <a:txBody>
                    <a:bodyPr/>
                    <a:lstStyle/>
                    <a:p>
                      <a:pPr algn="ctr">
                        <a:lnSpc>
                          <a:spcPct val="100000"/>
                        </a:lnSpc>
                      </a:pPr>
                      <a:r>
                        <a:rPr lang="pt-BR" sz="2800" b="1" strike="noStrike" spc="-1" dirty="0">
                          <a:solidFill>
                            <a:srgbClr val="0070C0"/>
                          </a:solidFill>
                          <a:latin typeface="Calibri" pitchFamily="34" charset="0"/>
                        </a:rPr>
                        <a:t>809</a:t>
                      </a:r>
                    </a:p>
                    <a:p>
                      <a:pPr algn="ctr">
                        <a:lnSpc>
                          <a:spcPct val="100000"/>
                        </a:lnSpc>
                      </a:pPr>
                      <a:r>
                        <a:rPr lang="pt-BR" sz="2800" b="0" strike="noStrike" spc="-1" dirty="0">
                          <a:solidFill>
                            <a:srgbClr val="0070C0"/>
                          </a:solidFill>
                          <a:latin typeface="Calibri" pitchFamily="34" charset="0"/>
                        </a:rPr>
                        <a:t>(65,1)</a:t>
                      </a:r>
                    </a:p>
                  </a:txBody>
                  <a:tcPr anchor="ctr">
                    <a:solidFill>
                      <a:schemeClr val="bg1"/>
                    </a:solidFill>
                  </a:tcPr>
                </a:tc>
                <a:tc>
                  <a:txBody>
                    <a:bodyPr/>
                    <a:lstStyle/>
                    <a:p>
                      <a:pPr algn="ctr">
                        <a:lnSpc>
                          <a:spcPct val="100000"/>
                        </a:lnSpc>
                      </a:pPr>
                      <a:r>
                        <a:rPr lang="pt-BR" sz="2800" b="1" strike="noStrike" spc="-1" dirty="0">
                          <a:solidFill>
                            <a:srgbClr val="0070C0"/>
                          </a:solidFill>
                          <a:latin typeface="Calibri" pitchFamily="34" charset="0"/>
                        </a:rPr>
                        <a:t>948</a:t>
                      </a:r>
                    </a:p>
                    <a:p>
                      <a:pPr algn="ctr">
                        <a:lnSpc>
                          <a:spcPct val="100000"/>
                        </a:lnSpc>
                      </a:pPr>
                      <a:r>
                        <a:rPr lang="pt-BR" sz="2800" b="0" strike="noStrike" spc="-1" dirty="0">
                          <a:solidFill>
                            <a:srgbClr val="0070C0"/>
                          </a:solidFill>
                          <a:latin typeface="Calibri" pitchFamily="34" charset="0"/>
                        </a:rPr>
                        <a:t>(81,1)</a:t>
                      </a:r>
                    </a:p>
                  </a:txBody>
                  <a:tcPr anchor="ctr">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8CFED623-ED25-4384-8D26-866E03288C38}"/>
              </a:ext>
            </a:extLst>
          </p:cNvPr>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endParaRPr lang="pt-BR" dirty="0"/>
          </a:p>
        </p:txBody>
      </p:sp>
      <p:sp>
        <p:nvSpPr>
          <p:cNvPr id="7" name="CustomShape 2">
            <a:extLst>
              <a:ext uri="{FF2B5EF4-FFF2-40B4-BE49-F238E27FC236}">
                <a16:creationId xmlns:a16="http://schemas.microsoft.com/office/drawing/2014/main" id="{10C10B02-09D0-433E-BB2A-4384EC599794}"/>
              </a:ext>
            </a:extLst>
          </p:cNvPr>
          <p:cNvSpPr/>
          <p:nvPr/>
        </p:nvSpPr>
        <p:spPr>
          <a:xfrm>
            <a:off x="374400" y="116632"/>
            <a:ext cx="8759880" cy="1006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85000"/>
              </a:lnSpc>
            </a:pPr>
            <a:r>
              <a:rPr lang="pt-BR" sz="3600" b="1" strike="noStrike" spc="-41" dirty="0">
                <a:solidFill>
                  <a:srgbClr val="0070C0"/>
                </a:solidFill>
                <a:latin typeface="Calibri"/>
                <a:ea typeface="DejaVu Sans"/>
              </a:rPr>
              <a:t>Estratégia Saúde da Família </a:t>
            </a:r>
            <a:endParaRPr lang="pt-BR" sz="2800" b="1" spc="-41" dirty="0">
              <a:solidFill>
                <a:srgbClr val="FF0000"/>
              </a:solidFill>
              <a:latin typeface="Calibri"/>
              <a:ea typeface="DejaVu Sans"/>
            </a:endParaRPr>
          </a:p>
          <a:p>
            <a:pPr>
              <a:lnSpc>
                <a:spcPct val="85000"/>
              </a:lnSpc>
            </a:pPr>
            <a:r>
              <a:rPr lang="pt-BR" sz="2000" strike="noStrike" spc="-41" dirty="0">
                <a:solidFill>
                  <a:srgbClr val="0070C0"/>
                </a:solidFill>
                <a:latin typeface="Calibri"/>
                <a:ea typeface="DejaVu Sans"/>
              </a:rPr>
              <a:t> </a:t>
            </a:r>
            <a:r>
              <a:rPr lang="pt-BR" sz="2400" strike="noStrike" spc="-41" dirty="0">
                <a:solidFill>
                  <a:srgbClr val="0070C0"/>
                </a:solidFill>
                <a:latin typeface="Calibri"/>
                <a:ea typeface="DejaVu Sans"/>
              </a:rPr>
              <a:t>ES e Regiões de Saúde – Evolução da Cobertura - 2017-2021</a:t>
            </a:r>
          </a:p>
        </p:txBody>
      </p:sp>
      <p:sp>
        <p:nvSpPr>
          <p:cNvPr id="8" name="Line 4">
            <a:extLst>
              <a:ext uri="{FF2B5EF4-FFF2-40B4-BE49-F238E27FC236}">
                <a16:creationId xmlns:a16="http://schemas.microsoft.com/office/drawing/2014/main" id="{31E939BC-3725-4AE8-8650-D61279DAFF6D}"/>
              </a:ext>
            </a:extLst>
          </p:cNvPr>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9" name="Imagem 9">
            <a:extLst>
              <a:ext uri="{FF2B5EF4-FFF2-40B4-BE49-F238E27FC236}">
                <a16:creationId xmlns:a16="http://schemas.microsoft.com/office/drawing/2014/main" id="{84BC988A-D73A-4974-AFEF-15DF09BB1DE8}"/>
              </a:ext>
            </a:extLst>
          </p:cNvPr>
          <p:cNvPicPr/>
          <p:nvPr/>
        </p:nvPicPr>
        <p:blipFill>
          <a:blip r:embed="rId2" cstate="print"/>
          <a:srcRect l="12634" r="15820"/>
          <a:stretch/>
        </p:blipFill>
        <p:spPr>
          <a:xfrm>
            <a:off x="7756920" y="180360"/>
            <a:ext cx="718560" cy="718560"/>
          </a:xfrm>
          <a:prstGeom prst="rect">
            <a:avLst/>
          </a:prstGeom>
          <a:ln>
            <a:noFill/>
          </a:ln>
        </p:spPr>
      </p:pic>
      <p:sp>
        <p:nvSpPr>
          <p:cNvPr id="10" name="CustomShape 3">
            <a:extLst>
              <a:ext uri="{FF2B5EF4-FFF2-40B4-BE49-F238E27FC236}">
                <a16:creationId xmlns:a16="http://schemas.microsoft.com/office/drawing/2014/main" id="{420E4DCF-3DDD-4077-B4A6-6E4B9204FC75}"/>
              </a:ext>
            </a:extLst>
          </p:cNvPr>
          <p:cNvSpPr/>
          <p:nvPr/>
        </p:nvSpPr>
        <p:spPr>
          <a:xfrm>
            <a:off x="417960" y="6572520"/>
            <a:ext cx="8716320" cy="285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strike="noStrike" spc="-1" dirty="0">
                <a:solidFill>
                  <a:srgbClr val="FFFFFF"/>
                </a:solidFill>
                <a:latin typeface="Calibri"/>
                <a:ea typeface="DejaVu Sans"/>
              </a:rPr>
              <a:t>Fonte: e-SUS AB/ SAPS/MS e ICEPi/Sesa - </a:t>
            </a:r>
            <a:r>
              <a:rPr lang="pt-BR" sz="1200" b="0" strike="noStrike" spc="-1" dirty="0">
                <a:solidFill>
                  <a:srgbClr val="FFFFFF"/>
                </a:solidFill>
                <a:latin typeface="Calibri"/>
                <a:ea typeface="DejaVu Sans"/>
              </a:rPr>
              <a:t>– Dados preliminares, sujeitos a alterações</a:t>
            </a:r>
            <a:endParaRPr lang="pt-BR" sz="1200" spc="-1" dirty="0">
              <a:solidFill>
                <a:srgbClr val="FFFFFF"/>
              </a:solidFill>
              <a:latin typeface="Calibri"/>
            </a:endParaRPr>
          </a:p>
        </p:txBody>
      </p:sp>
      <p:graphicFrame>
        <p:nvGraphicFramePr>
          <p:cNvPr id="17" name="Gráfico 16">
            <a:extLst>
              <a:ext uri="{FF2B5EF4-FFF2-40B4-BE49-F238E27FC236}">
                <a16:creationId xmlns:a16="http://schemas.microsoft.com/office/drawing/2014/main" id="{37D0FA67-FCF4-41FC-A82C-6E0850847415}"/>
              </a:ext>
            </a:extLst>
          </p:cNvPr>
          <p:cNvGraphicFramePr>
            <a:graphicFrameLocks/>
          </p:cNvGraphicFramePr>
          <p:nvPr/>
        </p:nvGraphicFramePr>
        <p:xfrm>
          <a:off x="374400" y="1204912"/>
          <a:ext cx="8230048" cy="4960392"/>
        </p:xfrm>
        <a:graphic>
          <a:graphicData uri="http://schemas.openxmlformats.org/drawingml/2006/chart">
            <c:chart xmlns:c="http://schemas.openxmlformats.org/drawingml/2006/chart" xmlns:r="http://schemas.openxmlformats.org/officeDocument/2006/relationships" r:id="rId3"/>
          </a:graphicData>
        </a:graphic>
      </p:graphicFrame>
      <p:sp>
        <p:nvSpPr>
          <p:cNvPr id="18" name="Retângulo: Cantos Arredondados 17">
            <a:extLst>
              <a:ext uri="{FF2B5EF4-FFF2-40B4-BE49-F238E27FC236}">
                <a16:creationId xmlns:a16="http://schemas.microsoft.com/office/drawing/2014/main" id="{CF2E2F34-9C1D-4D86-B2E3-B79AF8CEAE2C}"/>
              </a:ext>
            </a:extLst>
          </p:cNvPr>
          <p:cNvSpPr/>
          <p:nvPr/>
        </p:nvSpPr>
        <p:spPr>
          <a:xfrm>
            <a:off x="4283968" y="5633886"/>
            <a:ext cx="778427" cy="2434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t>DEZ/19</a:t>
            </a:r>
          </a:p>
        </p:txBody>
      </p:sp>
      <p:sp>
        <p:nvSpPr>
          <p:cNvPr id="19" name="Retângulo: Cantos Arredondados 18">
            <a:extLst>
              <a:ext uri="{FF2B5EF4-FFF2-40B4-BE49-F238E27FC236}">
                <a16:creationId xmlns:a16="http://schemas.microsoft.com/office/drawing/2014/main" id="{13B4405D-C465-482D-B31B-3CAB462714A2}"/>
              </a:ext>
            </a:extLst>
          </p:cNvPr>
          <p:cNvSpPr/>
          <p:nvPr/>
        </p:nvSpPr>
        <p:spPr>
          <a:xfrm>
            <a:off x="5733743" y="5614713"/>
            <a:ext cx="778427" cy="2434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t>DEZ/20</a:t>
            </a:r>
          </a:p>
        </p:txBody>
      </p:sp>
      <p:sp>
        <p:nvSpPr>
          <p:cNvPr id="20" name="Retângulo: Cantos Arredondados 19">
            <a:extLst>
              <a:ext uri="{FF2B5EF4-FFF2-40B4-BE49-F238E27FC236}">
                <a16:creationId xmlns:a16="http://schemas.microsoft.com/office/drawing/2014/main" id="{CF2FC29E-0602-4E0E-A47A-D3821CBB5F36}"/>
              </a:ext>
            </a:extLst>
          </p:cNvPr>
          <p:cNvSpPr/>
          <p:nvPr/>
        </p:nvSpPr>
        <p:spPr>
          <a:xfrm>
            <a:off x="7308304" y="5609384"/>
            <a:ext cx="778427" cy="243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t>JUL/21</a:t>
            </a:r>
          </a:p>
        </p:txBody>
      </p:sp>
    </p:spTree>
    <p:extLst>
      <p:ext uri="{BB962C8B-B14F-4D97-AF65-F5344CB8AC3E}">
        <p14:creationId xmlns:p14="http://schemas.microsoft.com/office/powerpoint/2010/main" val="4238443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8CFED623-ED25-4384-8D26-866E03288C38}"/>
              </a:ext>
            </a:extLst>
          </p:cNvPr>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endParaRPr lang="pt-BR" dirty="0"/>
          </a:p>
        </p:txBody>
      </p:sp>
      <p:sp>
        <p:nvSpPr>
          <p:cNvPr id="7" name="CustomShape 2">
            <a:extLst>
              <a:ext uri="{FF2B5EF4-FFF2-40B4-BE49-F238E27FC236}">
                <a16:creationId xmlns:a16="http://schemas.microsoft.com/office/drawing/2014/main" id="{10C10B02-09D0-433E-BB2A-4384EC599794}"/>
              </a:ext>
            </a:extLst>
          </p:cNvPr>
          <p:cNvSpPr/>
          <p:nvPr/>
        </p:nvSpPr>
        <p:spPr>
          <a:xfrm>
            <a:off x="374400" y="116632"/>
            <a:ext cx="8759880" cy="1006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85000"/>
              </a:lnSpc>
            </a:pPr>
            <a:r>
              <a:rPr lang="pt-BR" sz="3600" b="1" strike="noStrike" spc="-41" dirty="0">
                <a:solidFill>
                  <a:srgbClr val="0070C0"/>
                </a:solidFill>
                <a:latin typeface="Calibri"/>
                <a:ea typeface="DejaVu Sans"/>
              </a:rPr>
              <a:t>Estratégia Saúde da Família </a:t>
            </a:r>
            <a:endParaRPr lang="pt-BR" sz="2800" b="1" spc="-41" dirty="0">
              <a:solidFill>
                <a:srgbClr val="FF0000"/>
              </a:solidFill>
              <a:latin typeface="Calibri"/>
              <a:ea typeface="DejaVu Sans"/>
            </a:endParaRPr>
          </a:p>
          <a:p>
            <a:pPr>
              <a:lnSpc>
                <a:spcPct val="85000"/>
              </a:lnSpc>
            </a:pPr>
            <a:r>
              <a:rPr lang="pt-BR" sz="2000" strike="noStrike" spc="-41" dirty="0">
                <a:solidFill>
                  <a:srgbClr val="0070C0"/>
                </a:solidFill>
                <a:latin typeface="Calibri"/>
                <a:ea typeface="DejaVu Sans"/>
              </a:rPr>
              <a:t> </a:t>
            </a:r>
            <a:r>
              <a:rPr lang="pt-BR" sz="2400" strike="noStrike" spc="-41" dirty="0">
                <a:solidFill>
                  <a:srgbClr val="0070C0"/>
                </a:solidFill>
                <a:latin typeface="Calibri"/>
                <a:ea typeface="DejaVu Sans"/>
              </a:rPr>
              <a:t>Região Sudeste</a:t>
            </a:r>
          </a:p>
        </p:txBody>
      </p:sp>
      <p:sp>
        <p:nvSpPr>
          <p:cNvPr id="8" name="Line 4">
            <a:extLst>
              <a:ext uri="{FF2B5EF4-FFF2-40B4-BE49-F238E27FC236}">
                <a16:creationId xmlns:a16="http://schemas.microsoft.com/office/drawing/2014/main" id="{31E939BC-3725-4AE8-8650-D61279DAFF6D}"/>
              </a:ext>
            </a:extLst>
          </p:cNvPr>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9" name="Imagem 9">
            <a:extLst>
              <a:ext uri="{FF2B5EF4-FFF2-40B4-BE49-F238E27FC236}">
                <a16:creationId xmlns:a16="http://schemas.microsoft.com/office/drawing/2014/main" id="{84BC988A-D73A-4974-AFEF-15DF09BB1DE8}"/>
              </a:ext>
            </a:extLst>
          </p:cNvPr>
          <p:cNvPicPr/>
          <p:nvPr/>
        </p:nvPicPr>
        <p:blipFill>
          <a:blip r:embed="rId2" cstate="print"/>
          <a:srcRect l="12634" r="15820"/>
          <a:stretch/>
        </p:blipFill>
        <p:spPr>
          <a:xfrm>
            <a:off x="7756920" y="180360"/>
            <a:ext cx="718560" cy="718560"/>
          </a:xfrm>
          <a:prstGeom prst="rect">
            <a:avLst/>
          </a:prstGeom>
          <a:ln>
            <a:noFill/>
          </a:ln>
        </p:spPr>
      </p:pic>
      <p:sp>
        <p:nvSpPr>
          <p:cNvPr id="10" name="CustomShape 3">
            <a:extLst>
              <a:ext uri="{FF2B5EF4-FFF2-40B4-BE49-F238E27FC236}">
                <a16:creationId xmlns:a16="http://schemas.microsoft.com/office/drawing/2014/main" id="{420E4DCF-3DDD-4077-B4A6-6E4B9204FC75}"/>
              </a:ext>
            </a:extLst>
          </p:cNvPr>
          <p:cNvSpPr/>
          <p:nvPr/>
        </p:nvSpPr>
        <p:spPr>
          <a:xfrm>
            <a:off x="417960" y="6572520"/>
            <a:ext cx="8716320" cy="285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strike="noStrike" spc="-1" dirty="0">
                <a:solidFill>
                  <a:srgbClr val="FFFFFF"/>
                </a:solidFill>
                <a:latin typeface="Calibri"/>
                <a:ea typeface="DejaVu Sans"/>
              </a:rPr>
              <a:t>Fonte: e-SUS AB/ SAPS/MS</a:t>
            </a:r>
            <a:endParaRPr lang="pt-BR" sz="1200" spc="-1" dirty="0">
              <a:solidFill>
                <a:srgbClr val="FFFFFF"/>
              </a:solidFill>
              <a:latin typeface="Calibri"/>
            </a:endParaRPr>
          </a:p>
        </p:txBody>
      </p:sp>
      <p:pic>
        <p:nvPicPr>
          <p:cNvPr id="5" name="Imagem 4">
            <a:extLst>
              <a:ext uri="{FF2B5EF4-FFF2-40B4-BE49-F238E27FC236}">
                <a16:creationId xmlns:a16="http://schemas.microsoft.com/office/drawing/2014/main" id="{B28ACD5D-B604-4470-A303-DD3C62D48265}"/>
              </a:ext>
            </a:extLst>
          </p:cNvPr>
          <p:cNvPicPr>
            <a:picLocks noChangeAspect="1"/>
          </p:cNvPicPr>
          <p:nvPr/>
        </p:nvPicPr>
        <p:blipFill>
          <a:blip r:embed="rId3"/>
          <a:stretch>
            <a:fillRect/>
          </a:stretch>
        </p:blipFill>
        <p:spPr>
          <a:xfrm>
            <a:off x="844440" y="1340768"/>
            <a:ext cx="7455120" cy="4840188"/>
          </a:xfrm>
          <a:prstGeom prst="rect">
            <a:avLst/>
          </a:prstGeom>
        </p:spPr>
      </p:pic>
    </p:spTree>
    <p:extLst>
      <p:ext uri="{BB962C8B-B14F-4D97-AF65-F5344CB8AC3E}">
        <p14:creationId xmlns:p14="http://schemas.microsoft.com/office/powerpoint/2010/main" val="3174819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8CFED623-ED25-4384-8D26-866E03288C38}"/>
              </a:ext>
            </a:extLst>
          </p:cNvPr>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endParaRPr lang="pt-BR" dirty="0"/>
          </a:p>
        </p:txBody>
      </p:sp>
      <p:sp>
        <p:nvSpPr>
          <p:cNvPr id="7" name="CustomShape 2">
            <a:extLst>
              <a:ext uri="{FF2B5EF4-FFF2-40B4-BE49-F238E27FC236}">
                <a16:creationId xmlns:a16="http://schemas.microsoft.com/office/drawing/2014/main" id="{10C10B02-09D0-433E-BB2A-4384EC599794}"/>
              </a:ext>
            </a:extLst>
          </p:cNvPr>
          <p:cNvSpPr/>
          <p:nvPr/>
        </p:nvSpPr>
        <p:spPr>
          <a:xfrm>
            <a:off x="374400" y="116632"/>
            <a:ext cx="8759880" cy="1006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85000"/>
              </a:lnSpc>
            </a:pPr>
            <a:r>
              <a:rPr lang="pt-BR" sz="3600" b="1" strike="noStrike" spc="-41" dirty="0">
                <a:solidFill>
                  <a:srgbClr val="0070C0"/>
                </a:solidFill>
                <a:latin typeface="Calibri"/>
                <a:ea typeface="DejaVu Sans"/>
              </a:rPr>
              <a:t>Estratégia Saúde da Família </a:t>
            </a:r>
            <a:endParaRPr lang="pt-BR" sz="2800" b="1" spc="-41" dirty="0">
              <a:solidFill>
                <a:srgbClr val="FF0000"/>
              </a:solidFill>
              <a:latin typeface="Calibri"/>
              <a:ea typeface="DejaVu Sans"/>
            </a:endParaRPr>
          </a:p>
          <a:p>
            <a:pPr>
              <a:lnSpc>
                <a:spcPct val="85000"/>
              </a:lnSpc>
            </a:pPr>
            <a:r>
              <a:rPr lang="pt-BR" sz="2000" strike="noStrike" spc="-41" dirty="0">
                <a:solidFill>
                  <a:srgbClr val="0070C0"/>
                </a:solidFill>
                <a:latin typeface="Calibri"/>
                <a:ea typeface="DejaVu Sans"/>
              </a:rPr>
              <a:t> </a:t>
            </a:r>
            <a:r>
              <a:rPr lang="pt-BR" sz="2400" strike="noStrike" spc="-41" dirty="0">
                <a:solidFill>
                  <a:srgbClr val="0070C0"/>
                </a:solidFill>
                <a:latin typeface="Calibri"/>
                <a:ea typeface="DejaVu Sans"/>
              </a:rPr>
              <a:t>Brasil</a:t>
            </a:r>
          </a:p>
        </p:txBody>
      </p:sp>
      <p:sp>
        <p:nvSpPr>
          <p:cNvPr id="8" name="Line 4">
            <a:extLst>
              <a:ext uri="{FF2B5EF4-FFF2-40B4-BE49-F238E27FC236}">
                <a16:creationId xmlns:a16="http://schemas.microsoft.com/office/drawing/2014/main" id="{31E939BC-3725-4AE8-8650-D61279DAFF6D}"/>
              </a:ext>
            </a:extLst>
          </p:cNvPr>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9" name="Imagem 9">
            <a:extLst>
              <a:ext uri="{FF2B5EF4-FFF2-40B4-BE49-F238E27FC236}">
                <a16:creationId xmlns:a16="http://schemas.microsoft.com/office/drawing/2014/main" id="{84BC988A-D73A-4974-AFEF-15DF09BB1DE8}"/>
              </a:ext>
            </a:extLst>
          </p:cNvPr>
          <p:cNvPicPr/>
          <p:nvPr/>
        </p:nvPicPr>
        <p:blipFill>
          <a:blip r:embed="rId2" cstate="print"/>
          <a:srcRect l="12634" r="15820"/>
          <a:stretch/>
        </p:blipFill>
        <p:spPr>
          <a:xfrm>
            <a:off x="7756920" y="180360"/>
            <a:ext cx="718560" cy="718560"/>
          </a:xfrm>
          <a:prstGeom prst="rect">
            <a:avLst/>
          </a:prstGeom>
          <a:ln>
            <a:noFill/>
          </a:ln>
        </p:spPr>
      </p:pic>
      <p:sp>
        <p:nvSpPr>
          <p:cNvPr id="10" name="CustomShape 3">
            <a:extLst>
              <a:ext uri="{FF2B5EF4-FFF2-40B4-BE49-F238E27FC236}">
                <a16:creationId xmlns:a16="http://schemas.microsoft.com/office/drawing/2014/main" id="{420E4DCF-3DDD-4077-B4A6-6E4B9204FC75}"/>
              </a:ext>
            </a:extLst>
          </p:cNvPr>
          <p:cNvSpPr/>
          <p:nvPr/>
        </p:nvSpPr>
        <p:spPr>
          <a:xfrm>
            <a:off x="417960" y="6572520"/>
            <a:ext cx="8716320" cy="285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strike="noStrike" spc="-1" dirty="0">
                <a:solidFill>
                  <a:srgbClr val="FFFFFF"/>
                </a:solidFill>
                <a:latin typeface="Calibri"/>
                <a:ea typeface="DejaVu Sans"/>
              </a:rPr>
              <a:t>Fonte: e-SUS AB/ SAPS/MS </a:t>
            </a:r>
            <a:endParaRPr lang="pt-BR" sz="1200" spc="-1" dirty="0">
              <a:solidFill>
                <a:srgbClr val="FFFFFF"/>
              </a:solidFill>
              <a:latin typeface="Calibri"/>
            </a:endParaRPr>
          </a:p>
        </p:txBody>
      </p:sp>
      <p:pic>
        <p:nvPicPr>
          <p:cNvPr id="3" name="Imagem 2">
            <a:extLst>
              <a:ext uri="{FF2B5EF4-FFF2-40B4-BE49-F238E27FC236}">
                <a16:creationId xmlns:a16="http://schemas.microsoft.com/office/drawing/2014/main" id="{52AE4F74-3E78-471D-861C-E7130F814277}"/>
              </a:ext>
            </a:extLst>
          </p:cNvPr>
          <p:cNvPicPr>
            <a:picLocks noChangeAspect="1"/>
          </p:cNvPicPr>
          <p:nvPr/>
        </p:nvPicPr>
        <p:blipFill>
          <a:blip r:embed="rId3"/>
          <a:stretch>
            <a:fillRect/>
          </a:stretch>
        </p:blipFill>
        <p:spPr>
          <a:xfrm>
            <a:off x="539552" y="1162050"/>
            <a:ext cx="7848871" cy="4715310"/>
          </a:xfrm>
          <a:prstGeom prst="rect">
            <a:avLst/>
          </a:prstGeom>
        </p:spPr>
      </p:pic>
    </p:spTree>
    <p:extLst>
      <p:ext uri="{BB962C8B-B14F-4D97-AF65-F5344CB8AC3E}">
        <p14:creationId xmlns:p14="http://schemas.microsoft.com/office/powerpoint/2010/main" val="3874464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ustomShape 1"/>
          <p:cNvSpPr/>
          <p:nvPr/>
        </p:nvSpPr>
        <p:spPr>
          <a:xfrm>
            <a:off x="0" y="6525360"/>
            <a:ext cx="9142560" cy="331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p:style>
      </p:sp>
      <p:sp>
        <p:nvSpPr>
          <p:cNvPr id="130" name="CustomShape 4"/>
          <p:cNvSpPr/>
          <p:nvPr/>
        </p:nvSpPr>
        <p:spPr>
          <a:xfrm>
            <a:off x="611560" y="6549801"/>
            <a:ext cx="216024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1" strike="noStrike" spc="-1" dirty="0">
                <a:solidFill>
                  <a:srgbClr val="FFFFFF"/>
                </a:solidFill>
                <a:latin typeface="Calibri"/>
                <a:ea typeface="DejaVu Sans"/>
              </a:rPr>
              <a:t>Fonte:</a:t>
            </a:r>
            <a:r>
              <a:rPr lang="pt-BR" sz="1200" b="0" strike="noStrike" spc="-1" dirty="0">
                <a:solidFill>
                  <a:srgbClr val="FFFFFF"/>
                </a:solidFill>
                <a:latin typeface="Calibri"/>
                <a:ea typeface="DejaVu Sans"/>
              </a:rPr>
              <a:t> GFES/SESA – Dados preliminares, sujeitos a alterações</a:t>
            </a:r>
            <a:endParaRPr lang="pt-BR" sz="1200" b="0" strike="noStrike" spc="-1" dirty="0">
              <a:latin typeface="Arial"/>
            </a:endParaRPr>
          </a:p>
        </p:txBody>
      </p:sp>
      <p:sp>
        <p:nvSpPr>
          <p:cNvPr id="132" name="Line 6"/>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133" name="Imagem 13"/>
          <p:cNvPicPr/>
          <p:nvPr/>
        </p:nvPicPr>
        <p:blipFill>
          <a:blip r:embed="rId2" cstate="print"/>
          <a:srcRect l="12634" r="15820"/>
          <a:stretch/>
        </p:blipFill>
        <p:spPr>
          <a:xfrm>
            <a:off x="7756920" y="180360"/>
            <a:ext cx="718560" cy="718560"/>
          </a:xfrm>
          <a:prstGeom prst="rect">
            <a:avLst/>
          </a:prstGeom>
          <a:ln>
            <a:noFill/>
          </a:ln>
        </p:spPr>
      </p:pic>
      <p:sp>
        <p:nvSpPr>
          <p:cNvPr id="10" name="CustomShape 2"/>
          <p:cNvSpPr/>
          <p:nvPr/>
        </p:nvSpPr>
        <p:spPr>
          <a:xfrm>
            <a:off x="382680" y="27360"/>
            <a:ext cx="836460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5000"/>
              </a:lnSpc>
            </a:pPr>
            <a:r>
              <a:rPr lang="pt-BR" sz="3600" b="1" strike="noStrike" spc="-41" dirty="0">
                <a:solidFill>
                  <a:srgbClr val="0070C0"/>
                </a:solidFill>
                <a:latin typeface="Calibri"/>
                <a:ea typeface="DejaVu Sans"/>
              </a:rPr>
              <a:t>Despesa Liquidada 2021 </a:t>
            </a:r>
            <a:r>
              <a:rPr lang="pt-BR" sz="2400" strike="noStrike" spc="-41" dirty="0">
                <a:solidFill>
                  <a:srgbClr val="FF0000"/>
                </a:solidFill>
                <a:latin typeface="Calibri"/>
                <a:ea typeface="DejaVu Sans"/>
              </a:rPr>
              <a:t> </a:t>
            </a:r>
            <a:endParaRPr lang="pt-BR" sz="2400" strike="noStrike" spc="-1" dirty="0">
              <a:solidFill>
                <a:srgbClr val="FF0000"/>
              </a:solidFill>
              <a:latin typeface="Arial"/>
            </a:endParaRPr>
          </a:p>
        </p:txBody>
      </p:sp>
      <p:graphicFrame>
        <p:nvGraphicFramePr>
          <p:cNvPr id="12" name="Tabela 11"/>
          <p:cNvGraphicFramePr>
            <a:graphicFrameLocks noGrp="1"/>
          </p:cNvGraphicFramePr>
          <p:nvPr>
            <p:extLst>
              <p:ext uri="{D42A27DB-BD31-4B8C-83A1-F6EECF244321}">
                <p14:modId xmlns:p14="http://schemas.microsoft.com/office/powerpoint/2010/main" val="3199482413"/>
              </p:ext>
            </p:extLst>
          </p:nvPr>
        </p:nvGraphicFramePr>
        <p:xfrm>
          <a:off x="467544" y="1268761"/>
          <a:ext cx="7992888" cy="4054900"/>
        </p:xfrm>
        <a:graphic>
          <a:graphicData uri="http://schemas.openxmlformats.org/drawingml/2006/table">
            <a:tbl>
              <a:tblPr firstRow="1" bandRow="1">
                <a:tableStyleId>{5C22544A-7EE6-4342-B048-85BDC9FD1C3A}</a:tableStyleId>
              </a:tblPr>
              <a:tblGrid>
                <a:gridCol w="2068334">
                  <a:extLst>
                    <a:ext uri="{9D8B030D-6E8A-4147-A177-3AD203B41FA5}">
                      <a16:colId xmlns:a16="http://schemas.microsoft.com/office/drawing/2014/main" val="20000"/>
                    </a:ext>
                  </a:extLst>
                </a:gridCol>
                <a:gridCol w="3476282">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tblGrid>
              <a:tr h="628051">
                <a:tc>
                  <a:txBody>
                    <a:bodyPr/>
                    <a:lstStyle/>
                    <a:p>
                      <a:pPr algn="ctr">
                        <a:lnSpc>
                          <a:spcPct val="100000"/>
                        </a:lnSpc>
                      </a:pPr>
                      <a:r>
                        <a:rPr lang="pt-BR" sz="2000" b="1" strike="noStrike" spc="-1" dirty="0">
                          <a:solidFill>
                            <a:schemeClr val="bg1"/>
                          </a:solidFill>
                          <a:latin typeface="Calibri"/>
                        </a:rPr>
                        <a:t>Fonte</a:t>
                      </a:r>
                      <a:endParaRPr lang="pt-BR" sz="2000" b="0" strike="noStrike" spc="-1" dirty="0">
                        <a:solidFill>
                          <a:schemeClr val="bg1"/>
                        </a:solidFill>
                        <a:latin typeface="Arial"/>
                      </a:endParaRPr>
                    </a:p>
                  </a:txBody>
                  <a:tcPr marL="91080" marR="91080" anchor="ctr">
                    <a:solidFill>
                      <a:srgbClr val="0070C0"/>
                    </a:solidFill>
                  </a:tcPr>
                </a:tc>
                <a:tc>
                  <a:txBody>
                    <a:bodyPr/>
                    <a:lstStyle/>
                    <a:p>
                      <a:pPr algn="ctr">
                        <a:lnSpc>
                          <a:spcPct val="100000"/>
                        </a:lnSpc>
                      </a:pPr>
                      <a:r>
                        <a:rPr lang="pt-BR" sz="2000" b="1" strike="noStrike" spc="-1" dirty="0">
                          <a:solidFill>
                            <a:schemeClr val="bg1"/>
                          </a:solidFill>
                          <a:latin typeface="Calibri"/>
                        </a:rPr>
                        <a:t>2º Quadrimestre/21 (R$)</a:t>
                      </a:r>
                    </a:p>
                    <a:p>
                      <a:pPr algn="ctr">
                        <a:lnSpc>
                          <a:spcPct val="100000"/>
                        </a:lnSpc>
                      </a:pPr>
                      <a:r>
                        <a:rPr lang="pt-BR" sz="2000" b="1" strike="noStrike" spc="-1" dirty="0">
                          <a:solidFill>
                            <a:schemeClr val="bg1"/>
                          </a:solidFill>
                          <a:latin typeface="Calibri"/>
                        </a:rPr>
                        <a:t>acumulado</a:t>
                      </a:r>
                      <a:endParaRPr lang="pt-BR" sz="2000" b="0" strike="noStrike" spc="-1" dirty="0">
                        <a:solidFill>
                          <a:schemeClr val="bg1"/>
                        </a:solidFill>
                        <a:latin typeface="Arial"/>
                      </a:endParaRPr>
                    </a:p>
                  </a:txBody>
                  <a:tcPr marL="91080" marR="91080" anchor="ctr">
                    <a:solidFill>
                      <a:srgbClr val="0070C0"/>
                    </a:solidFill>
                  </a:tcPr>
                </a:tc>
                <a:tc>
                  <a:txBody>
                    <a:bodyPr/>
                    <a:lstStyle/>
                    <a:p>
                      <a:pPr algn="ctr">
                        <a:lnSpc>
                          <a:spcPct val="100000"/>
                        </a:lnSpc>
                      </a:pPr>
                      <a:r>
                        <a:rPr lang="pt-BR" sz="2000" b="1" strike="noStrike" spc="-1" dirty="0">
                          <a:solidFill>
                            <a:schemeClr val="bg1"/>
                          </a:solidFill>
                          <a:latin typeface="Calibri"/>
                        </a:rPr>
                        <a:t>%</a:t>
                      </a:r>
                      <a:endParaRPr lang="pt-BR" sz="2000" b="0" strike="noStrike" spc="-1" dirty="0">
                        <a:solidFill>
                          <a:schemeClr val="bg1"/>
                        </a:solidFill>
                        <a:latin typeface="Arial"/>
                      </a:endParaRPr>
                    </a:p>
                  </a:txBody>
                  <a:tcPr marL="91080" marR="91080" anchor="ctr">
                    <a:solidFill>
                      <a:srgbClr val="0070C0"/>
                    </a:solidFill>
                  </a:tcPr>
                </a:tc>
                <a:extLst>
                  <a:ext uri="{0D108BD9-81ED-4DB2-BD59-A6C34878D82A}">
                    <a16:rowId xmlns:a16="http://schemas.microsoft.com/office/drawing/2014/main" val="10000"/>
                  </a:ext>
                </a:extLst>
              </a:tr>
              <a:tr h="597655">
                <a:tc>
                  <a:txBody>
                    <a:bodyPr/>
                    <a:lstStyle/>
                    <a:p>
                      <a:pPr marL="107280">
                        <a:lnSpc>
                          <a:spcPct val="115000"/>
                        </a:lnSpc>
                        <a:spcBef>
                          <a:spcPts val="1001"/>
                        </a:spcBef>
                      </a:pPr>
                      <a:r>
                        <a:rPr lang="pt-BR" sz="2400" b="0" strike="noStrike" spc="-1" dirty="0">
                          <a:solidFill>
                            <a:srgbClr val="000000"/>
                          </a:solidFill>
                          <a:latin typeface="Calibri"/>
                          <a:ea typeface="Times New Roman"/>
                        </a:rPr>
                        <a:t>Estado</a:t>
                      </a:r>
                      <a:endParaRPr lang="pt-BR" sz="2400" b="0" strike="noStrike" spc="-1" dirty="0">
                        <a:latin typeface="Arial"/>
                      </a:endParaRPr>
                    </a:p>
                  </a:txBody>
                  <a:tcPr marL="68400" marR="68400" anchor="ctr">
                    <a:solidFill>
                      <a:schemeClr val="bg1">
                        <a:lumMod val="85000"/>
                      </a:schemeClr>
                    </a:solidFill>
                  </a:tcPr>
                </a:tc>
                <a:tc>
                  <a:txBody>
                    <a:bodyPr/>
                    <a:lstStyle/>
                    <a:p>
                      <a:pPr algn="ctr" fontAlgn="b"/>
                      <a:r>
                        <a:rPr lang="pt-BR" sz="2000" b="1" i="0" u="none" strike="noStrike" dirty="0">
                          <a:effectLst/>
                          <a:latin typeface="Arial" panose="020B0604020202020204" pitchFamily="34" charset="0"/>
                        </a:rPr>
                        <a:t>                      1.668.252.440,00 </a:t>
                      </a:r>
                    </a:p>
                  </a:txBody>
                  <a:tcPr marL="9525" marR="9525" marT="9525" marB="0" anchor="b">
                    <a:solidFill>
                      <a:schemeClr val="bg1">
                        <a:lumMod val="85000"/>
                      </a:schemeClr>
                    </a:solidFill>
                  </a:tcPr>
                </a:tc>
                <a:tc>
                  <a:txBody>
                    <a:bodyPr/>
                    <a:lstStyle/>
                    <a:p>
                      <a:pPr algn="ctr">
                        <a:lnSpc>
                          <a:spcPct val="100000"/>
                        </a:lnSpc>
                      </a:pPr>
                      <a:r>
                        <a:rPr lang="pt-BR" sz="2400" b="1" strike="noStrike" spc="-1" dirty="0">
                          <a:latin typeface="Calibri" pitchFamily="34" charset="0"/>
                        </a:rPr>
                        <a:t>72,2</a:t>
                      </a:r>
                    </a:p>
                  </a:txBody>
                  <a:tcPr marL="9360" marR="9360" anchor="ctr">
                    <a:solidFill>
                      <a:schemeClr val="bg1">
                        <a:lumMod val="85000"/>
                      </a:schemeClr>
                    </a:solidFill>
                  </a:tcPr>
                </a:tc>
                <a:extLst>
                  <a:ext uri="{0D108BD9-81ED-4DB2-BD59-A6C34878D82A}">
                    <a16:rowId xmlns:a16="http://schemas.microsoft.com/office/drawing/2014/main" val="10001"/>
                  </a:ext>
                </a:extLst>
              </a:tr>
              <a:tr h="943999">
                <a:tc>
                  <a:txBody>
                    <a:bodyPr/>
                    <a:lstStyle/>
                    <a:p>
                      <a:pPr marL="107280">
                        <a:lnSpc>
                          <a:spcPct val="115000"/>
                        </a:lnSpc>
                        <a:spcBef>
                          <a:spcPts val="1001"/>
                        </a:spcBef>
                      </a:pPr>
                      <a:r>
                        <a:rPr lang="pt-BR" sz="2400" b="0" strike="noStrike" spc="-1" dirty="0">
                          <a:solidFill>
                            <a:srgbClr val="000000"/>
                          </a:solidFill>
                          <a:latin typeface="Calibri"/>
                          <a:ea typeface="Times New Roman"/>
                        </a:rPr>
                        <a:t>União</a:t>
                      </a:r>
                      <a:endParaRPr lang="pt-BR" sz="2400" b="0" strike="noStrike" spc="-1" dirty="0">
                        <a:latin typeface="Arial"/>
                      </a:endParaRPr>
                    </a:p>
                  </a:txBody>
                  <a:tcPr marL="68400" marR="68400" anchor="ctr">
                    <a:solidFill>
                      <a:schemeClr val="bg1"/>
                    </a:solidFill>
                  </a:tcPr>
                </a:tc>
                <a:tc>
                  <a:txBody>
                    <a:bodyPr/>
                    <a:lstStyle/>
                    <a:p>
                      <a:pPr algn="ctr" fontAlgn="b"/>
                      <a:r>
                        <a:rPr lang="pt-BR" sz="2000" b="1" i="0" u="none" strike="noStrike" dirty="0">
                          <a:effectLst/>
                          <a:latin typeface="Arial" panose="020B0604020202020204" pitchFamily="34" charset="0"/>
                        </a:rPr>
                        <a:t>                          626.231.648,00 </a:t>
                      </a:r>
                    </a:p>
                  </a:txBody>
                  <a:tcPr marL="9525" marR="9525" marT="9525" marB="0" anchor="b">
                    <a:solidFill>
                      <a:schemeClr val="bg1"/>
                    </a:solidFill>
                  </a:tcPr>
                </a:tc>
                <a:tc>
                  <a:txBody>
                    <a:bodyPr/>
                    <a:lstStyle/>
                    <a:p>
                      <a:pPr algn="ctr">
                        <a:lnSpc>
                          <a:spcPct val="100000"/>
                        </a:lnSpc>
                      </a:pPr>
                      <a:r>
                        <a:rPr lang="pt-BR" sz="2400" b="1" strike="noStrike" spc="-1" dirty="0">
                          <a:latin typeface="Calibri" pitchFamily="34" charset="0"/>
                        </a:rPr>
                        <a:t>27,1</a:t>
                      </a:r>
                    </a:p>
                  </a:txBody>
                  <a:tcPr marL="9360" marR="9360" anchor="ctr">
                    <a:solidFill>
                      <a:schemeClr val="bg1"/>
                    </a:solidFill>
                  </a:tcPr>
                </a:tc>
                <a:extLst>
                  <a:ext uri="{0D108BD9-81ED-4DB2-BD59-A6C34878D82A}">
                    <a16:rowId xmlns:a16="http://schemas.microsoft.com/office/drawing/2014/main" val="10002"/>
                  </a:ext>
                </a:extLst>
              </a:tr>
              <a:tr h="846737">
                <a:tc>
                  <a:txBody>
                    <a:bodyPr/>
                    <a:lstStyle/>
                    <a:p>
                      <a:pPr marL="106200">
                        <a:lnSpc>
                          <a:spcPct val="115000"/>
                        </a:lnSpc>
                        <a:spcBef>
                          <a:spcPts val="1001"/>
                        </a:spcBef>
                      </a:pPr>
                      <a:r>
                        <a:rPr lang="pt-BR" sz="2400" b="0" strike="noStrike" spc="-1" dirty="0">
                          <a:solidFill>
                            <a:srgbClr val="000000"/>
                          </a:solidFill>
                          <a:latin typeface="Calibri"/>
                          <a:ea typeface="Times New Roman"/>
                        </a:rPr>
                        <a:t>Outros</a:t>
                      </a:r>
                      <a:endParaRPr lang="pt-BR" sz="2400" b="0" strike="noStrike" spc="-1" dirty="0">
                        <a:latin typeface="Arial"/>
                      </a:endParaRPr>
                    </a:p>
                  </a:txBody>
                  <a:tcPr marL="68400" marR="68400" anchor="ctr">
                    <a:solidFill>
                      <a:schemeClr val="bg1">
                        <a:lumMod val="85000"/>
                      </a:schemeClr>
                    </a:solidFill>
                  </a:tcPr>
                </a:tc>
                <a:tc>
                  <a:txBody>
                    <a:bodyPr/>
                    <a:lstStyle/>
                    <a:p>
                      <a:pPr algn="ctr" fontAlgn="b"/>
                      <a:r>
                        <a:rPr lang="pt-BR" sz="2000" b="1" i="0" u="none" strike="noStrike" dirty="0">
                          <a:effectLst/>
                          <a:latin typeface="Arial" panose="020B0604020202020204" pitchFamily="34" charset="0"/>
                        </a:rPr>
                        <a:t>                            16.292.095,00 </a:t>
                      </a:r>
                    </a:p>
                  </a:txBody>
                  <a:tcPr marL="9525" marR="9525" marT="9525" marB="0" anchor="b">
                    <a:solidFill>
                      <a:schemeClr val="bg1">
                        <a:lumMod val="85000"/>
                      </a:schemeClr>
                    </a:solidFill>
                  </a:tcPr>
                </a:tc>
                <a:tc>
                  <a:txBody>
                    <a:bodyPr/>
                    <a:lstStyle/>
                    <a:p>
                      <a:pPr algn="ctr">
                        <a:lnSpc>
                          <a:spcPct val="100000"/>
                        </a:lnSpc>
                      </a:pPr>
                      <a:r>
                        <a:rPr lang="pt-BR" sz="2400" b="1" strike="noStrike" spc="-1" dirty="0">
                          <a:latin typeface="Calibri" pitchFamily="34" charset="0"/>
                        </a:rPr>
                        <a:t>0,7</a:t>
                      </a:r>
                    </a:p>
                  </a:txBody>
                  <a:tcPr anchor="ctr">
                    <a:solidFill>
                      <a:schemeClr val="bg1">
                        <a:lumMod val="85000"/>
                      </a:schemeClr>
                    </a:solidFill>
                  </a:tcPr>
                </a:tc>
                <a:extLst>
                  <a:ext uri="{0D108BD9-81ED-4DB2-BD59-A6C34878D82A}">
                    <a16:rowId xmlns:a16="http://schemas.microsoft.com/office/drawing/2014/main" val="10003"/>
                  </a:ext>
                </a:extLst>
              </a:tr>
              <a:tr h="943999">
                <a:tc>
                  <a:txBody>
                    <a:bodyPr/>
                    <a:lstStyle/>
                    <a:p>
                      <a:pPr>
                        <a:lnSpc>
                          <a:spcPct val="100000"/>
                        </a:lnSpc>
                      </a:pPr>
                      <a:r>
                        <a:rPr lang="pt-BR" sz="2800" b="1" strike="noStrike" spc="-1" dirty="0">
                          <a:solidFill>
                            <a:srgbClr val="000000"/>
                          </a:solidFill>
                          <a:latin typeface="Calibri"/>
                        </a:rPr>
                        <a:t>Total</a:t>
                      </a:r>
                      <a:endParaRPr lang="pt-BR" sz="2800" b="1" strike="noStrike" spc="-1" dirty="0">
                        <a:latin typeface="Arial"/>
                      </a:endParaRPr>
                    </a:p>
                  </a:txBody>
                  <a:tcPr marL="91080" marR="91080" anchor="ctr">
                    <a:solidFill>
                      <a:schemeClr val="bg1"/>
                    </a:solidFill>
                  </a:tcPr>
                </a:tc>
                <a:tc>
                  <a:txBody>
                    <a:bodyPr/>
                    <a:lstStyle/>
                    <a:p>
                      <a:pPr algn="ctr" fontAlgn="b"/>
                      <a:r>
                        <a:rPr lang="pt-BR" sz="2000" b="1" i="0" u="none" strike="noStrike" dirty="0">
                          <a:effectLst/>
                          <a:latin typeface="Arial" panose="020B0604020202020204" pitchFamily="34" charset="0"/>
                        </a:rPr>
                        <a:t>                       2.310.776.183,00</a:t>
                      </a:r>
                    </a:p>
                  </a:txBody>
                  <a:tcPr marL="9525" marR="9525" marT="9525" marB="0" anchor="b">
                    <a:solidFill>
                      <a:schemeClr val="bg1"/>
                    </a:solidFill>
                  </a:tcPr>
                </a:tc>
                <a:tc>
                  <a:txBody>
                    <a:bodyPr/>
                    <a:lstStyle/>
                    <a:p>
                      <a:pPr algn="ctr">
                        <a:lnSpc>
                          <a:spcPct val="100000"/>
                        </a:lnSpc>
                      </a:pPr>
                      <a:r>
                        <a:rPr lang="pt-BR" sz="2400" b="1" strike="noStrike" spc="-1" dirty="0">
                          <a:latin typeface="Calibri" pitchFamily="34" charset="0"/>
                        </a:rPr>
                        <a:t>100,0</a:t>
                      </a:r>
                    </a:p>
                  </a:txBody>
                  <a:tcPr anchor="ctr">
                    <a:solidFill>
                      <a:schemeClr val="bg1"/>
                    </a:solidFill>
                  </a:tcPr>
                </a:tc>
                <a:extLst>
                  <a:ext uri="{0D108BD9-81ED-4DB2-BD59-A6C34878D82A}">
                    <a16:rowId xmlns:a16="http://schemas.microsoft.com/office/drawing/2014/main" val="10004"/>
                  </a:ext>
                </a:extLst>
              </a:tr>
            </a:tbl>
          </a:graphicData>
        </a:graphic>
      </p:graphicFrame>
      <p:sp>
        <p:nvSpPr>
          <p:cNvPr id="11" name="CustomShape 3"/>
          <p:cNvSpPr/>
          <p:nvPr/>
        </p:nvSpPr>
        <p:spPr>
          <a:xfrm>
            <a:off x="1491040" y="5727350"/>
            <a:ext cx="7113408" cy="842416"/>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endParaRPr lang="pt-BR" sz="1600" b="0" strike="noStrike" spc="-1" dirty="0">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685800" y="2130480"/>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e</a:t>
            </a:r>
            <a:r>
              <a:rPr lang="pt-BR" sz="1200" strike="noStrike" spc="-1" dirty="0">
                <a:solidFill>
                  <a:srgbClr val="FFFFFF"/>
                </a:solidFill>
                <a:latin typeface="Calibri"/>
                <a:ea typeface="DejaVu Sans"/>
              </a:rPr>
              <a:t>-Gestor AB/SAPS/MS. Acesso em 18/10/2021 - </a:t>
            </a:r>
            <a:r>
              <a:rPr lang="pt-BR" sz="1200" b="0" strike="noStrike" spc="-1" dirty="0">
                <a:solidFill>
                  <a:srgbClr val="FFFFFF"/>
                </a:solidFill>
                <a:latin typeface="Calibri"/>
                <a:ea typeface="DejaVu Sans"/>
              </a:rPr>
              <a:t>– Dados preliminares, sujeitos a alterações</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r>
              <a:rPr lang="pt-BR" sz="3600" b="1" strike="noStrike" spc="-41" dirty="0">
                <a:solidFill>
                  <a:srgbClr val="0070C0"/>
                </a:solidFill>
                <a:latin typeface="Calibri"/>
                <a:ea typeface="DejaVu Sans"/>
              </a:rPr>
              <a:t>Saúde Bucal </a:t>
            </a:r>
          </a:p>
          <a:p>
            <a:pPr>
              <a:lnSpc>
                <a:spcPts val="2800"/>
              </a:lnSpc>
            </a:pPr>
            <a:r>
              <a:rPr lang="pt-BR" sz="2400" spc="-41" dirty="0">
                <a:solidFill>
                  <a:srgbClr val="0070C0"/>
                </a:solidFill>
                <a:latin typeface="Calibri"/>
              </a:rPr>
              <a:t>Evolução da Cobertura </a:t>
            </a:r>
            <a:endParaRPr lang="pt-BR" sz="3600" b="1" spc="-41" dirty="0">
              <a:solidFill>
                <a:srgbClr val="FF0000"/>
              </a:solidFill>
              <a:highlight>
                <a:srgbClr val="FFFF00"/>
              </a:highlight>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2771800" y="5157192"/>
            <a:ext cx="4561046" cy="369332"/>
          </a:xfrm>
          <a:prstGeom prst="rect">
            <a:avLst/>
          </a:prstGeom>
          <a:noFill/>
        </p:spPr>
        <p:txBody>
          <a:bodyPr wrap="square" rtlCol="0">
            <a:spAutoFit/>
          </a:bodyPr>
          <a:lstStyle/>
          <a:p>
            <a:endParaRPr lang="pt-BR" dirty="0">
              <a:solidFill>
                <a:srgbClr val="FF0000"/>
              </a:solidFill>
            </a:endParaRPr>
          </a:p>
        </p:txBody>
      </p:sp>
      <p:sp>
        <p:nvSpPr>
          <p:cNvPr id="6" name="CaixaDeTexto 5">
            <a:extLst>
              <a:ext uri="{FF2B5EF4-FFF2-40B4-BE49-F238E27FC236}">
                <a16:creationId xmlns:a16="http://schemas.microsoft.com/office/drawing/2014/main" id="{69BAB0CE-F0E0-4254-BAF2-77B257476302}"/>
              </a:ext>
            </a:extLst>
          </p:cNvPr>
          <p:cNvSpPr txBox="1"/>
          <p:nvPr/>
        </p:nvSpPr>
        <p:spPr>
          <a:xfrm>
            <a:off x="1529478" y="1080168"/>
            <a:ext cx="5819029" cy="800219"/>
          </a:xfrm>
          <a:prstGeom prst="rect">
            <a:avLst/>
          </a:prstGeom>
          <a:noFill/>
        </p:spPr>
        <p:txBody>
          <a:bodyPr wrap="none" rtlCol="0">
            <a:spAutoFit/>
          </a:bodyPr>
          <a:lstStyle/>
          <a:p>
            <a:r>
              <a:rPr lang="pt-BR" sz="2800" b="1" dirty="0">
                <a:solidFill>
                  <a:srgbClr val="0070C0"/>
                </a:solidFill>
                <a:latin typeface="Calibri" panose="020F0502020204030204" pitchFamily="34" charset="0"/>
                <a:cs typeface="Calibri" panose="020F0502020204030204" pitchFamily="34" charset="0"/>
              </a:rPr>
              <a:t>655 ESB – 137 novas equipes em 2021</a:t>
            </a:r>
          </a:p>
          <a:p>
            <a:endParaRPr lang="pt-BR" dirty="0"/>
          </a:p>
        </p:txBody>
      </p:sp>
      <p:graphicFrame>
        <p:nvGraphicFramePr>
          <p:cNvPr id="13" name="Gráfico 12">
            <a:extLst>
              <a:ext uri="{FF2B5EF4-FFF2-40B4-BE49-F238E27FC236}">
                <a16:creationId xmlns:a16="http://schemas.microsoft.com/office/drawing/2014/main" id="{C4A5C80B-4007-4765-AFC5-0CA716FB9ADD}"/>
              </a:ext>
            </a:extLst>
          </p:cNvPr>
          <p:cNvGraphicFramePr>
            <a:graphicFrameLocks/>
          </p:cNvGraphicFramePr>
          <p:nvPr>
            <p:extLst>
              <p:ext uri="{D42A27DB-BD31-4B8C-83A1-F6EECF244321}">
                <p14:modId xmlns:p14="http://schemas.microsoft.com/office/powerpoint/2010/main" val="1970625604"/>
              </p:ext>
            </p:extLst>
          </p:nvPr>
        </p:nvGraphicFramePr>
        <p:xfrm>
          <a:off x="467280" y="1570075"/>
          <a:ext cx="8281183" cy="4583709"/>
        </p:xfrm>
        <a:graphic>
          <a:graphicData uri="http://schemas.openxmlformats.org/drawingml/2006/chart">
            <c:chart xmlns:c="http://schemas.openxmlformats.org/drawingml/2006/chart" xmlns:r="http://schemas.openxmlformats.org/officeDocument/2006/relationships" r:id="rId4"/>
          </a:graphicData>
        </a:graphic>
      </p:graphicFrame>
      <p:sp>
        <p:nvSpPr>
          <p:cNvPr id="3" name="Retângulo: Cantos Arredondados 2">
            <a:extLst>
              <a:ext uri="{FF2B5EF4-FFF2-40B4-BE49-F238E27FC236}">
                <a16:creationId xmlns:a16="http://schemas.microsoft.com/office/drawing/2014/main" id="{313496B1-7CC1-432B-82EC-6126E3D89EC1}"/>
              </a:ext>
            </a:extLst>
          </p:cNvPr>
          <p:cNvSpPr/>
          <p:nvPr/>
        </p:nvSpPr>
        <p:spPr>
          <a:xfrm>
            <a:off x="1120995" y="5491762"/>
            <a:ext cx="816966" cy="350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t>DEZ/17</a:t>
            </a:r>
          </a:p>
        </p:txBody>
      </p:sp>
      <p:sp>
        <p:nvSpPr>
          <p:cNvPr id="15" name="Retângulo: Cantos Arredondados 14">
            <a:extLst>
              <a:ext uri="{FF2B5EF4-FFF2-40B4-BE49-F238E27FC236}">
                <a16:creationId xmlns:a16="http://schemas.microsoft.com/office/drawing/2014/main" id="{FBD429C3-7D83-4A3D-836D-B5169538896C}"/>
              </a:ext>
            </a:extLst>
          </p:cNvPr>
          <p:cNvSpPr/>
          <p:nvPr/>
        </p:nvSpPr>
        <p:spPr>
          <a:xfrm>
            <a:off x="2648141" y="5520750"/>
            <a:ext cx="816966" cy="350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t>DEZ/18</a:t>
            </a:r>
          </a:p>
        </p:txBody>
      </p:sp>
      <p:sp>
        <p:nvSpPr>
          <p:cNvPr id="16" name="Retângulo: Cantos Arredondados 15">
            <a:extLst>
              <a:ext uri="{FF2B5EF4-FFF2-40B4-BE49-F238E27FC236}">
                <a16:creationId xmlns:a16="http://schemas.microsoft.com/office/drawing/2014/main" id="{97CBAC76-D346-42E2-BDAD-C0E22873F8E7}"/>
              </a:ext>
            </a:extLst>
          </p:cNvPr>
          <p:cNvSpPr/>
          <p:nvPr/>
        </p:nvSpPr>
        <p:spPr>
          <a:xfrm>
            <a:off x="4297629" y="5489782"/>
            <a:ext cx="816966" cy="350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t>DEZ/19</a:t>
            </a:r>
          </a:p>
        </p:txBody>
      </p:sp>
      <p:sp>
        <p:nvSpPr>
          <p:cNvPr id="17" name="Retângulo: Cantos Arredondados 16">
            <a:extLst>
              <a:ext uri="{FF2B5EF4-FFF2-40B4-BE49-F238E27FC236}">
                <a16:creationId xmlns:a16="http://schemas.microsoft.com/office/drawing/2014/main" id="{B40840D8-E6E2-4882-A691-8C38E81387C6}"/>
              </a:ext>
            </a:extLst>
          </p:cNvPr>
          <p:cNvSpPr/>
          <p:nvPr/>
        </p:nvSpPr>
        <p:spPr>
          <a:xfrm>
            <a:off x="5848025" y="5489781"/>
            <a:ext cx="816966" cy="350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t>DEZ/20</a:t>
            </a:r>
          </a:p>
        </p:txBody>
      </p:sp>
      <p:sp>
        <p:nvSpPr>
          <p:cNvPr id="18" name="Retângulo: Cantos Arredondados 17">
            <a:extLst>
              <a:ext uri="{FF2B5EF4-FFF2-40B4-BE49-F238E27FC236}">
                <a16:creationId xmlns:a16="http://schemas.microsoft.com/office/drawing/2014/main" id="{632322CE-110D-4A8D-843B-8A8CDB9DF05A}"/>
              </a:ext>
            </a:extLst>
          </p:cNvPr>
          <p:cNvSpPr/>
          <p:nvPr/>
        </p:nvSpPr>
        <p:spPr>
          <a:xfrm>
            <a:off x="7456505" y="5489780"/>
            <a:ext cx="816966" cy="350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t>JUN/21</a:t>
            </a:r>
          </a:p>
        </p:txBody>
      </p:sp>
    </p:spTree>
    <p:extLst>
      <p:ext uri="{BB962C8B-B14F-4D97-AF65-F5344CB8AC3E}">
        <p14:creationId xmlns:p14="http://schemas.microsoft.com/office/powerpoint/2010/main" val="13639692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685800" y="2130480"/>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GEPORAS/SSAS/SESA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3" name="CaixaDeTexto 2">
            <a:extLst>
              <a:ext uri="{FF2B5EF4-FFF2-40B4-BE49-F238E27FC236}">
                <a16:creationId xmlns:a16="http://schemas.microsoft.com/office/drawing/2014/main" id="{53F6440C-9ABB-4E3B-9030-FF776E65629A}"/>
              </a:ext>
            </a:extLst>
          </p:cNvPr>
          <p:cNvSpPr txBox="1"/>
          <p:nvPr/>
        </p:nvSpPr>
        <p:spPr>
          <a:xfrm>
            <a:off x="496243" y="1355947"/>
            <a:ext cx="7979237" cy="3970318"/>
          </a:xfrm>
          <a:prstGeom prst="rect">
            <a:avLst/>
          </a:prstGeom>
          <a:noFill/>
        </p:spPr>
        <p:txBody>
          <a:bodyPr wrap="square" rtlCol="0">
            <a:spAutoFit/>
          </a:bodyPr>
          <a:lstStyle/>
          <a:p>
            <a:pPr marL="285750" indent="-285750" algn="just">
              <a:buFont typeface="Wingdings" panose="05000000000000000000" pitchFamily="2" charset="2"/>
              <a:buChar char="ü"/>
              <a:tabLst>
                <a:tab pos="4695825" algn="l"/>
              </a:tabLst>
            </a:pPr>
            <a:r>
              <a:rPr lang="pt-BR" dirty="0">
                <a:solidFill>
                  <a:srgbClr val="000000"/>
                </a:solidFill>
                <a:latin typeface="Calibri" panose="020F0502020204030204" pitchFamily="34" charset="0"/>
                <a:ea typeface="Times New Roman" panose="02020603050405020304" pitchFamily="18" charset="0"/>
              </a:rPr>
              <a:t>P</a:t>
            </a:r>
            <a:r>
              <a:rPr lang="pt-BR" sz="1800" dirty="0">
                <a:solidFill>
                  <a:srgbClr val="000000"/>
                </a:solidFill>
                <a:effectLst/>
                <a:latin typeface="Calibri" panose="020F0502020204030204" pitchFamily="34" charset="0"/>
                <a:ea typeface="Times New Roman" panose="02020603050405020304" pitchFamily="18" charset="0"/>
              </a:rPr>
              <a:t>rojeto Reestruturação do acesso na APS com apoio CONASS -  Adesão de 11 municípios com 153 UBS participantes:</a:t>
            </a:r>
          </a:p>
          <a:p>
            <a:pPr marL="742950" lvl="1" indent="-285750" algn="just">
              <a:buFont typeface="Arial" panose="020B0604020202020204" pitchFamily="34" charset="0"/>
              <a:buChar char="•"/>
              <a:tabLst>
                <a:tab pos="4695825" algn="l"/>
              </a:tabLst>
            </a:pPr>
            <a:r>
              <a:rPr lang="pt-BR" dirty="0">
                <a:solidFill>
                  <a:srgbClr val="000000"/>
                </a:solidFill>
                <a:effectLst/>
                <a:latin typeface="Calibri" panose="020F0502020204030204" pitchFamily="34" charset="0"/>
                <a:ea typeface="Times New Roman" panose="02020603050405020304" pitchFamily="18" charset="0"/>
              </a:rPr>
              <a:t>organização dos macroprocessos da APS, acesso à Atenção Especializada por meio da Autorregulação Formativa Territorial e Regionalização do acesso à saúde</a:t>
            </a:r>
          </a:p>
          <a:p>
            <a:pPr marL="742950" lvl="1" indent="-285750" algn="just">
              <a:buFont typeface="Arial" panose="020B0604020202020204" pitchFamily="34" charset="0"/>
              <a:buChar char="•"/>
              <a:tabLst>
                <a:tab pos="4695825" algn="l"/>
              </a:tabLst>
            </a:pPr>
            <a:endParaRPr lang="pt-BR" dirty="0">
              <a:solidFill>
                <a:srgbClr val="000000"/>
              </a:solidFill>
              <a:latin typeface="Calibri" panose="020F0502020204030204" pitchFamily="34" charset="0"/>
              <a:ea typeface="Times New Roman" panose="02020603050405020304" pitchFamily="18" charset="0"/>
            </a:endParaRPr>
          </a:p>
          <a:p>
            <a:pPr marL="285750" indent="-285750" algn="just">
              <a:buFont typeface="Wingdings" panose="05000000000000000000" pitchFamily="2" charset="2"/>
              <a:buChar char="ü"/>
              <a:tabLst>
                <a:tab pos="4695825" algn="l"/>
              </a:tabLst>
            </a:pPr>
            <a:r>
              <a:rPr lang="pt-BR" sz="1800" dirty="0">
                <a:solidFill>
                  <a:srgbClr val="000000"/>
                </a:solidFill>
                <a:effectLst/>
                <a:latin typeface="Calibri" panose="020F0502020204030204" pitchFamily="34" charset="0"/>
                <a:ea typeface="Times New Roman" panose="02020603050405020304" pitchFamily="18" charset="0"/>
              </a:rPr>
              <a:t>Ações de divulgação da Agenda de Resposta Rápida, publicação de vídeos e capacitações para profissionais de saúde e ACS, distribuição de testes rápidos de pesquisa de antígeno, oxímetros, máscaras N95 e cirúrgica</a:t>
            </a:r>
          </a:p>
          <a:p>
            <a:pPr marL="285750" indent="-285750" algn="just">
              <a:buFont typeface="Wingdings" panose="05000000000000000000" pitchFamily="2" charset="2"/>
              <a:buChar char="ü"/>
              <a:tabLst>
                <a:tab pos="4695825" algn="l"/>
              </a:tabLst>
            </a:pPr>
            <a:endParaRPr lang="pt-BR" dirty="0">
              <a:solidFill>
                <a:srgbClr val="000000"/>
              </a:solidFill>
              <a:latin typeface="Calibri" panose="020F0502020204030204" pitchFamily="34" charset="0"/>
              <a:ea typeface="Times New Roman" panose="02020603050405020304" pitchFamily="18" charset="0"/>
            </a:endParaRPr>
          </a:p>
          <a:p>
            <a:pPr marL="285750" indent="-285750">
              <a:buFont typeface="Wingdings" panose="05000000000000000000" pitchFamily="2" charset="2"/>
              <a:buChar char="ü"/>
            </a:pPr>
            <a:r>
              <a:rPr lang="pt-BR" sz="1800" dirty="0">
                <a:solidFill>
                  <a:srgbClr val="000000"/>
                </a:solidFill>
                <a:effectLst/>
                <a:latin typeface="Calibri" panose="020F0502020204030204" pitchFamily="34" charset="0"/>
                <a:ea typeface="Times New Roman" panose="02020603050405020304" pitchFamily="18" charset="0"/>
              </a:rPr>
              <a:t>Retorno das atividades de capacitação do Programa Saúde na Escola</a:t>
            </a:r>
          </a:p>
          <a:p>
            <a:pPr marL="285750" indent="-285750">
              <a:buFont typeface="Wingdings" panose="05000000000000000000" pitchFamily="2" charset="2"/>
              <a:buChar char="ü"/>
            </a:pPr>
            <a:endParaRPr lang="pt-BR" dirty="0">
              <a:solidFill>
                <a:srgbClr val="000000"/>
              </a:solidFill>
              <a:latin typeface="Calibri" panose="020F0502020204030204" pitchFamily="34" charset="0"/>
              <a:ea typeface="Times New Roman" panose="02020603050405020304" pitchFamily="18" charset="0"/>
            </a:endParaRPr>
          </a:p>
          <a:p>
            <a:pPr marL="285750" indent="-285750">
              <a:buFont typeface="Wingdings" panose="05000000000000000000" pitchFamily="2" charset="2"/>
              <a:buChar char="ü"/>
            </a:pPr>
            <a:r>
              <a:rPr lang="pt-BR" dirty="0">
                <a:solidFill>
                  <a:srgbClr val="000000"/>
                </a:solidFill>
                <a:latin typeface="Calibri" panose="020F0502020204030204" pitchFamily="34" charset="0"/>
                <a:ea typeface="Times New Roman" panose="02020603050405020304" pitchFamily="18" charset="0"/>
              </a:rPr>
              <a:t>H</a:t>
            </a:r>
            <a:r>
              <a:rPr lang="pt-BR" sz="1800" dirty="0">
                <a:solidFill>
                  <a:srgbClr val="000000"/>
                </a:solidFill>
                <a:effectLst/>
                <a:latin typeface="Calibri" panose="020F0502020204030204" pitchFamily="34" charset="0"/>
                <a:ea typeface="Times New Roman" panose="02020603050405020304" pitchFamily="18" charset="0"/>
              </a:rPr>
              <a:t>abilitação de 03 Centros de Especialidade Odontológicas - 02 em Aracruz e 01 em Viana</a:t>
            </a:r>
            <a:endParaRPr lang="pt-BR" dirty="0">
              <a:effectLst/>
              <a:latin typeface="Times New Roman" panose="02020603050405020304" pitchFamily="18" charset="0"/>
              <a:ea typeface="Times New Roman" panose="02020603050405020304" pitchFamily="18" charset="0"/>
            </a:endParaRPr>
          </a:p>
        </p:txBody>
      </p:sp>
      <p:sp>
        <p:nvSpPr>
          <p:cNvPr id="4" name="CaixaDeTexto 3">
            <a:extLst>
              <a:ext uri="{FF2B5EF4-FFF2-40B4-BE49-F238E27FC236}">
                <a16:creationId xmlns:a16="http://schemas.microsoft.com/office/drawing/2014/main" id="{043E5362-CD59-4E98-8BFD-6BDACF5BDB2D}"/>
              </a:ext>
            </a:extLst>
          </p:cNvPr>
          <p:cNvSpPr txBox="1"/>
          <p:nvPr/>
        </p:nvSpPr>
        <p:spPr>
          <a:xfrm>
            <a:off x="668520" y="296265"/>
            <a:ext cx="3557384" cy="584775"/>
          </a:xfrm>
          <a:prstGeom prst="rect">
            <a:avLst/>
          </a:prstGeom>
          <a:noFill/>
        </p:spPr>
        <p:txBody>
          <a:bodyPr wrap="none" rtlCol="0">
            <a:spAutoFit/>
          </a:bodyPr>
          <a:lstStyle/>
          <a:p>
            <a:r>
              <a:rPr lang="pt-BR" sz="3200" b="1" dirty="0">
                <a:solidFill>
                  <a:srgbClr val="0070C0"/>
                </a:solidFill>
              </a:rPr>
              <a:t>Atenção Primária</a:t>
            </a:r>
          </a:p>
        </p:txBody>
      </p:sp>
    </p:spTree>
    <p:extLst>
      <p:ext uri="{BB962C8B-B14F-4D97-AF65-F5344CB8AC3E}">
        <p14:creationId xmlns:p14="http://schemas.microsoft.com/office/powerpoint/2010/main" val="393757957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15" name="Imagem 6"/>
          <p:cNvPicPr/>
          <p:nvPr/>
        </p:nvPicPr>
        <p:blipFill>
          <a:blip r:embed="rId3" cstate="print"/>
          <a:stretch/>
        </p:blipFill>
        <p:spPr>
          <a:xfrm>
            <a:off x="-3960" y="0"/>
            <a:ext cx="9142560" cy="6889611"/>
          </a:xfrm>
          <a:prstGeom prst="rect">
            <a:avLst/>
          </a:prstGeom>
          <a:ln w="9360">
            <a:noFill/>
          </a:ln>
        </p:spPr>
      </p:pic>
      <p:sp>
        <p:nvSpPr>
          <p:cNvPr id="216" name="CustomShape 1"/>
          <p:cNvSpPr/>
          <p:nvPr/>
        </p:nvSpPr>
        <p:spPr>
          <a:xfrm>
            <a:off x="-180528" y="1844824"/>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4000" b="1" strike="noStrike" spc="-1" dirty="0">
                <a:solidFill>
                  <a:srgbClr val="000000"/>
                </a:solidFill>
                <a:latin typeface="Arial Black"/>
                <a:ea typeface="DejaVu Sans"/>
              </a:rPr>
              <a:t>  </a:t>
            </a:r>
            <a:r>
              <a:rPr lang="pt-BR" sz="6600" b="1" strike="noStrike" spc="-1" dirty="0">
                <a:solidFill>
                  <a:srgbClr val="FFFFFF"/>
                </a:solidFill>
                <a:latin typeface="Calibri"/>
                <a:ea typeface="DejaVu Sans"/>
              </a:rPr>
              <a:t>Plano de Modernização Hospitalar</a:t>
            </a:r>
          </a:p>
          <a:p>
            <a:pPr marL="1771650" lvl="2" indent="-857250">
              <a:buFont typeface="Wingdings" panose="05000000000000000000" pitchFamily="2" charset="2"/>
              <a:buChar char="§"/>
            </a:pPr>
            <a:r>
              <a:rPr lang="pt-BR" sz="4400" b="1" spc="-1" dirty="0">
                <a:solidFill>
                  <a:srgbClr val="FFFFFF"/>
                </a:solidFill>
                <a:latin typeface="Calibri"/>
                <a:ea typeface="DejaVu Sans"/>
              </a:rPr>
              <a:t>Atenção Pré Hospitalar</a:t>
            </a:r>
          </a:p>
          <a:p>
            <a:pPr marL="1771650" lvl="2" indent="-857250">
              <a:buFont typeface="Wingdings" panose="05000000000000000000" pitchFamily="2" charset="2"/>
              <a:buChar char="§"/>
            </a:pPr>
            <a:r>
              <a:rPr lang="pt-BR" sz="4400" b="1" strike="noStrike" spc="-1" dirty="0">
                <a:solidFill>
                  <a:srgbClr val="FFFFFF"/>
                </a:solidFill>
                <a:latin typeface="Calibri"/>
                <a:ea typeface="DejaVu Sans"/>
              </a:rPr>
              <a:t>Atenção Hospitalar</a:t>
            </a:r>
          </a:p>
          <a:p>
            <a:pPr lvl="2"/>
            <a:endParaRPr lang="pt-BR" sz="6600" b="0" strike="noStrike" spc="-1" dirty="0">
              <a:latin typeface="Arial"/>
            </a:endParaRPr>
          </a:p>
          <a:p>
            <a:pPr algn="ctr">
              <a:lnSpc>
                <a:spcPct val="100000"/>
              </a:lnSpc>
            </a:pPr>
            <a:endParaRPr lang="pt-BR" sz="6600" b="0" strike="noStrike" spc="-1" dirty="0">
              <a:latin typeface="Arial"/>
            </a:endParaRPr>
          </a:p>
        </p:txBody>
      </p:sp>
      <p:pic>
        <p:nvPicPr>
          <p:cNvPr id="217"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1018908512"/>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repl">
                                        <p:cTn id="7" dur="500" fill="hold"/>
                                        <p:tgtEl>
                                          <p:spTgt spid="214"/>
                                        </p:tgtEl>
                                        <p:attrNameLst>
                                          <p:attrName>ppt_x</p:attrName>
                                        </p:attrNameLst>
                                      </p:cBhvr>
                                      <p:tavLst>
                                        <p:tav tm="0">
                                          <p:val>
                                            <p:strVal val="0-#ppt_w/2"/>
                                          </p:val>
                                        </p:tav>
                                        <p:tav tm="100000">
                                          <p:val>
                                            <p:strVal val="#ppt_x"/>
                                          </p:val>
                                        </p:tav>
                                      </p:tavLst>
                                    </p:anim>
                                    <p:anim calcmode="lin" valueType="num">
                                      <p:cBhvr additive="repl">
                                        <p:cTn id="8" dur="500" fill="hold"/>
                                        <p:tgtEl>
                                          <p:spTgt spid="2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15" name="Imagem 6"/>
          <p:cNvPicPr/>
          <p:nvPr/>
        </p:nvPicPr>
        <p:blipFill>
          <a:blip r:embed="rId3" cstate="print"/>
          <a:stretch/>
        </p:blipFill>
        <p:spPr>
          <a:xfrm>
            <a:off x="-3960" y="0"/>
            <a:ext cx="9142560" cy="6889611"/>
          </a:xfrm>
          <a:prstGeom prst="rect">
            <a:avLst/>
          </a:prstGeom>
          <a:ln w="9360">
            <a:noFill/>
          </a:ln>
        </p:spPr>
      </p:pic>
      <p:sp>
        <p:nvSpPr>
          <p:cNvPr id="216" name="CustomShape 1"/>
          <p:cNvSpPr/>
          <p:nvPr/>
        </p:nvSpPr>
        <p:spPr>
          <a:xfrm>
            <a:off x="-108520" y="2420888"/>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4000" b="1" strike="noStrike" spc="-1" dirty="0">
                <a:solidFill>
                  <a:srgbClr val="000000"/>
                </a:solidFill>
                <a:latin typeface="Arial Black"/>
                <a:ea typeface="DejaVu Sans"/>
              </a:rPr>
              <a:t>  </a:t>
            </a:r>
            <a:r>
              <a:rPr lang="pt-BR" sz="6600" b="1" strike="noStrike" spc="-1" dirty="0">
                <a:solidFill>
                  <a:srgbClr val="FFFFFF"/>
                </a:solidFill>
                <a:latin typeface="Calibri"/>
                <a:ea typeface="DejaVu Sans"/>
              </a:rPr>
              <a:t>Atenção Pré-hospitalar</a:t>
            </a: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217"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654492960"/>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repl">
                                        <p:cTn id="7" dur="500" fill="hold"/>
                                        <p:tgtEl>
                                          <p:spTgt spid="214"/>
                                        </p:tgtEl>
                                        <p:attrNameLst>
                                          <p:attrName>ppt_x</p:attrName>
                                        </p:attrNameLst>
                                      </p:cBhvr>
                                      <p:tavLst>
                                        <p:tav tm="0">
                                          <p:val>
                                            <p:strVal val="0-#ppt_w/2"/>
                                          </p:val>
                                        </p:tav>
                                        <p:tav tm="100000">
                                          <p:val>
                                            <p:strVal val="#ppt_x"/>
                                          </p:val>
                                        </p:tav>
                                      </p:tavLst>
                                    </p:anim>
                                    <p:anim calcmode="lin" valueType="num">
                                      <p:cBhvr additive="repl">
                                        <p:cTn id="8" dur="500" fill="hold"/>
                                        <p:tgtEl>
                                          <p:spTgt spid="2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ângulo 104">
            <a:extLst>
              <a:ext uri="{FF2B5EF4-FFF2-40B4-BE49-F238E27FC236}">
                <a16:creationId xmlns:a16="http://schemas.microsoft.com/office/drawing/2014/main" id="{DDA915D9-F697-4598-831A-73EE732DF9D0}"/>
              </a:ext>
            </a:extLst>
          </p:cNvPr>
          <p:cNvSpPr/>
          <p:nvPr/>
        </p:nvSpPr>
        <p:spPr>
          <a:xfrm>
            <a:off x="179512" y="3137889"/>
            <a:ext cx="3931432" cy="3099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ctr">
              <a:lnSpc>
                <a:spcPct val="150000"/>
              </a:lnSpc>
            </a:pPr>
            <a:endParaRPr lang="pt-BR" sz="1600" b="1" dirty="0">
              <a:solidFill>
                <a:schemeClr val="tx1"/>
              </a:solidFill>
              <a:latin typeface="Calibri" pitchFamily="34" charset="0"/>
            </a:endParaRPr>
          </a:p>
          <a:p>
            <a:pPr fontAlgn="ctr">
              <a:lnSpc>
                <a:spcPct val="150000"/>
              </a:lnSpc>
            </a:pPr>
            <a:r>
              <a:rPr lang="pt-BR" sz="1600" b="1" dirty="0">
                <a:solidFill>
                  <a:schemeClr val="tx1"/>
                </a:solidFill>
                <a:latin typeface="Calibri" pitchFamily="34" charset="0"/>
              </a:rPr>
              <a:t>SAMU 192 em 71 municípios do ES*</a:t>
            </a:r>
          </a:p>
          <a:p>
            <a:pPr fontAlgn="ctr">
              <a:lnSpc>
                <a:spcPct val="150000"/>
              </a:lnSpc>
            </a:pPr>
            <a:r>
              <a:rPr lang="pt-BR" sz="1600" b="1" dirty="0">
                <a:solidFill>
                  <a:schemeClr val="tx1"/>
                </a:solidFill>
                <a:latin typeface="Calibri" pitchFamily="34" charset="0"/>
              </a:rPr>
              <a:t>Em todas as Regiões de Saúde</a:t>
            </a:r>
          </a:p>
          <a:p>
            <a:pPr fontAlgn="ctr">
              <a:lnSpc>
                <a:spcPct val="150000"/>
              </a:lnSpc>
            </a:pPr>
            <a:endParaRPr lang="pt-BR" sz="1600" b="1" dirty="0">
              <a:solidFill>
                <a:schemeClr val="tx1"/>
              </a:solidFill>
              <a:latin typeface="Calibri" pitchFamily="34" charset="0"/>
            </a:endParaRPr>
          </a:p>
          <a:p>
            <a:pPr fontAlgn="ctr">
              <a:lnSpc>
                <a:spcPct val="150000"/>
              </a:lnSpc>
            </a:pPr>
            <a:endParaRPr lang="pt-BR" sz="1600" b="1" dirty="0">
              <a:solidFill>
                <a:schemeClr val="tx1"/>
              </a:solidFill>
              <a:latin typeface="Calibri" pitchFamily="34" charset="0"/>
            </a:endParaRPr>
          </a:p>
          <a:p>
            <a:pPr fontAlgn="ctr">
              <a:lnSpc>
                <a:spcPct val="150000"/>
              </a:lnSpc>
            </a:pPr>
            <a:r>
              <a:rPr lang="pt-BR" sz="1400" dirty="0">
                <a:solidFill>
                  <a:schemeClr val="tx1"/>
                </a:solidFill>
                <a:latin typeface="Calibri" pitchFamily="34" charset="0"/>
              </a:rPr>
              <a:t>*07 municípios restantes – Região Sul </a:t>
            </a:r>
          </a:p>
          <a:p>
            <a:pPr fontAlgn="ctr">
              <a:lnSpc>
                <a:spcPct val="150000"/>
              </a:lnSpc>
            </a:pPr>
            <a:r>
              <a:rPr lang="pt-BR" sz="1400" dirty="0">
                <a:solidFill>
                  <a:schemeClr val="tx1"/>
                </a:solidFill>
                <a:latin typeface="Calibri" pitchFamily="34" charset="0"/>
              </a:rPr>
              <a:t>(Alfredo Chaves, Iconha, Rio Novo do Sul, Itapemirim, Marataízes, Apiacá e Bom Jesus do Norte)</a:t>
            </a:r>
          </a:p>
          <a:p>
            <a:pPr fontAlgn="ctr">
              <a:lnSpc>
                <a:spcPct val="150000"/>
              </a:lnSpc>
            </a:pPr>
            <a:endParaRPr lang="pt-BR" b="1" dirty="0">
              <a:solidFill>
                <a:schemeClr val="tx1"/>
              </a:solidFill>
              <a:latin typeface="Calibri" pitchFamily="34" charset="0"/>
            </a:endParaRPr>
          </a:p>
          <a:p>
            <a:pPr fontAlgn="ctr">
              <a:lnSpc>
                <a:spcPct val="150000"/>
              </a:lnSpc>
            </a:pPr>
            <a:endParaRPr lang="pt-BR" dirty="0">
              <a:solidFill>
                <a:schemeClr val="tx1"/>
              </a:solidFill>
              <a:latin typeface="Calibri" pitchFamily="34" charset="0"/>
            </a:endParaRPr>
          </a:p>
          <a:p>
            <a:pPr>
              <a:lnSpc>
                <a:spcPct val="150000"/>
              </a:lnSpc>
            </a:pPr>
            <a:endParaRPr lang="pt-BR" b="1" dirty="0">
              <a:solidFill>
                <a:schemeClr val="accent1">
                  <a:lumMod val="50000"/>
                </a:schemeClr>
              </a:solidFill>
              <a:latin typeface="Calibri" pitchFamily="34" charset="0"/>
            </a:endParaRPr>
          </a:p>
          <a:p>
            <a:pPr fontAlgn="ctr">
              <a:lnSpc>
                <a:spcPct val="150000"/>
              </a:lnSpc>
            </a:pPr>
            <a:endParaRPr lang="pt-BR" sz="1600" dirty="0">
              <a:solidFill>
                <a:srgbClr val="FF0000"/>
              </a:solidFill>
              <a:latin typeface="Calibri" pitchFamily="34" charset="0"/>
            </a:endParaRPr>
          </a:p>
          <a:p>
            <a:pPr fontAlgn="ctr">
              <a:lnSpc>
                <a:spcPct val="150000"/>
              </a:lnSpc>
            </a:pPr>
            <a:endParaRPr lang="pt-BR" sz="1600" dirty="0">
              <a:solidFill>
                <a:srgbClr val="FF0000"/>
              </a:solidFill>
              <a:latin typeface="Calibri" pitchFamily="34" charset="0"/>
            </a:endParaRPr>
          </a:p>
          <a:p>
            <a:pPr fontAlgn="ctr">
              <a:lnSpc>
                <a:spcPct val="150000"/>
              </a:lnSpc>
            </a:pPr>
            <a:endParaRPr lang="pt-BR" sz="1600" dirty="0">
              <a:solidFill>
                <a:srgbClr val="FF0000"/>
              </a:solidFill>
              <a:latin typeface="Calibri" pitchFamily="34" charset="0"/>
            </a:endParaRPr>
          </a:p>
          <a:p>
            <a:pPr fontAlgn="ctr">
              <a:lnSpc>
                <a:spcPct val="150000"/>
              </a:lnSpc>
            </a:pPr>
            <a:endParaRPr lang="pt-BR" sz="1600" dirty="0">
              <a:solidFill>
                <a:srgbClr val="FF0000"/>
              </a:solidFill>
              <a:latin typeface="Calibri" pitchFamily="34" charset="0"/>
            </a:endParaRPr>
          </a:p>
          <a:p>
            <a:pPr fontAlgn="ctr">
              <a:lnSpc>
                <a:spcPct val="150000"/>
              </a:lnSpc>
            </a:pPr>
            <a:endParaRPr lang="pt-BR" sz="1600" dirty="0">
              <a:solidFill>
                <a:srgbClr val="FF0000"/>
              </a:solidFill>
            </a:endParaRPr>
          </a:p>
        </p:txBody>
      </p:sp>
      <p:pic>
        <p:nvPicPr>
          <p:cNvPr id="2052" name="Picture 4">
            <a:extLst>
              <a:ext uri="{FF2B5EF4-FFF2-40B4-BE49-F238E27FC236}">
                <a16:creationId xmlns:a16="http://schemas.microsoft.com/office/drawing/2014/main" id="{9C60A9BA-23A6-4B64-B058-4D0128F43E7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38" t="36593" r="3018" b="33926"/>
          <a:stretch/>
        </p:blipFill>
        <p:spPr bwMode="auto">
          <a:xfrm>
            <a:off x="539552" y="1222461"/>
            <a:ext cx="8064896" cy="1702483"/>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57220DFE-9E19-41B9-A6F7-654273F43C9B}"/>
              </a:ext>
            </a:extLst>
          </p:cNvPr>
          <p:cNvSpPr txBox="1"/>
          <p:nvPr/>
        </p:nvSpPr>
        <p:spPr>
          <a:xfrm>
            <a:off x="5220072" y="6001543"/>
            <a:ext cx="3672408" cy="1031051"/>
          </a:xfrm>
          <a:prstGeom prst="rect">
            <a:avLst/>
          </a:prstGeom>
          <a:noFill/>
        </p:spPr>
        <p:txBody>
          <a:bodyPr wrap="square" rtlCol="0">
            <a:spAutoFit/>
          </a:bodyPr>
          <a:lstStyle/>
          <a:p>
            <a:r>
              <a:rPr lang="pt-BR" sz="1100" dirty="0">
                <a:latin typeface="Calibri" pitchFamily="34" charset="0"/>
              </a:rPr>
              <a:t>** CRU: Central de Regulação das Urgências</a:t>
            </a:r>
          </a:p>
          <a:p>
            <a:r>
              <a:rPr lang="pt-BR" sz="1100" dirty="0">
                <a:latin typeface="Calibri" pitchFamily="34" charset="0"/>
              </a:rPr>
              <a:t>***USB: Unidade de Suporte Básico</a:t>
            </a:r>
          </a:p>
          <a:p>
            <a:r>
              <a:rPr lang="pt-BR" sz="1100" dirty="0">
                <a:latin typeface="Calibri" pitchFamily="34" charset="0"/>
              </a:rPr>
              <a:t>       USA: Unidade de Suporte Avançado</a:t>
            </a:r>
          </a:p>
          <a:p>
            <a:endParaRPr lang="pt-BR" sz="1400" dirty="0">
              <a:latin typeface="Calibri" pitchFamily="34" charset="0"/>
            </a:endParaRPr>
          </a:p>
          <a:p>
            <a:endParaRPr lang="pt-BR" sz="1400" dirty="0"/>
          </a:p>
        </p:txBody>
      </p:sp>
      <p:sp>
        <p:nvSpPr>
          <p:cNvPr id="18" name="CustomShape 1"/>
          <p:cNvSpPr/>
          <p:nvPr/>
        </p:nvSpPr>
        <p:spPr>
          <a:xfrm>
            <a:off x="1440" y="6526800"/>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19" name="Imagem 6"/>
          <p:cNvPicPr/>
          <p:nvPr/>
        </p:nvPicPr>
        <p:blipFill>
          <a:blip r:embed="rId3" cstate="print"/>
          <a:srcRect l="12634" r="15820"/>
          <a:stretch/>
        </p:blipFill>
        <p:spPr>
          <a:xfrm>
            <a:off x="7885888" y="180360"/>
            <a:ext cx="718560" cy="718560"/>
          </a:xfrm>
          <a:prstGeom prst="rect">
            <a:avLst/>
          </a:prstGeom>
          <a:ln>
            <a:noFill/>
          </a:ln>
        </p:spPr>
      </p:pic>
      <p:sp>
        <p:nvSpPr>
          <p:cNvPr id="20"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rPr>
              <a:t>Expansão SAMU 192</a:t>
            </a:r>
            <a:endParaRPr lang="pt-BR" sz="3600" b="0" strike="noStrike" spc="-1" dirty="0">
              <a:solidFill>
                <a:srgbClr val="FF0000"/>
              </a:solidFill>
              <a:latin typeface="Arial"/>
            </a:endParaRPr>
          </a:p>
        </p:txBody>
      </p:sp>
      <p:sp>
        <p:nvSpPr>
          <p:cNvPr id="21"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3" name="CaixaDeTexto 22"/>
          <p:cNvSpPr txBox="1"/>
          <p:nvPr/>
        </p:nvSpPr>
        <p:spPr>
          <a:xfrm>
            <a:off x="3635896" y="3140968"/>
            <a:ext cx="5052232" cy="1985159"/>
          </a:xfrm>
          <a:prstGeom prst="rect">
            <a:avLst/>
          </a:prstGeom>
          <a:noFill/>
        </p:spPr>
        <p:txBody>
          <a:bodyPr wrap="square" rtlCol="0">
            <a:spAutoFit/>
          </a:bodyPr>
          <a:lstStyle/>
          <a:p>
            <a:pPr fontAlgn="ctr">
              <a:lnSpc>
                <a:spcPct val="150000"/>
              </a:lnSpc>
            </a:pPr>
            <a:endParaRPr lang="pt-BR" b="1" dirty="0">
              <a:latin typeface="Calibri" pitchFamily="34" charset="0"/>
            </a:endParaRPr>
          </a:p>
          <a:p>
            <a:pPr fontAlgn="ctr">
              <a:lnSpc>
                <a:spcPct val="150000"/>
              </a:lnSpc>
            </a:pPr>
            <a:r>
              <a:rPr lang="pt-BR" sz="1600" b="1" dirty="0">
                <a:latin typeface="Calibri" pitchFamily="34" charset="0"/>
              </a:rPr>
              <a:t>96,76%  </a:t>
            </a:r>
            <a:r>
              <a:rPr lang="pt-BR" sz="1600" dirty="0">
                <a:latin typeface="Calibri" pitchFamily="34" charset="0"/>
              </a:rPr>
              <a:t>de</a:t>
            </a:r>
            <a:r>
              <a:rPr lang="pt-BR" sz="1600" b="1" dirty="0">
                <a:latin typeface="Calibri" pitchFamily="34" charset="0"/>
              </a:rPr>
              <a:t> </a:t>
            </a:r>
            <a:r>
              <a:rPr lang="pt-BR" sz="1600" dirty="0">
                <a:latin typeface="Calibri" pitchFamily="34" charset="0"/>
              </a:rPr>
              <a:t>cobertura populacional (</a:t>
            </a:r>
            <a:r>
              <a:rPr lang="pt-BR" sz="1600" b="1" dirty="0">
                <a:latin typeface="Calibri" pitchFamily="34" charset="0"/>
              </a:rPr>
              <a:t>3,9</a:t>
            </a:r>
            <a:r>
              <a:rPr lang="pt-BR" sz="1600" dirty="0">
                <a:latin typeface="Calibri" pitchFamily="34" charset="0"/>
              </a:rPr>
              <a:t> milhões de </a:t>
            </a:r>
            <a:r>
              <a:rPr lang="pt-BR" sz="1600" dirty="0" err="1">
                <a:latin typeface="Calibri" pitchFamily="34" charset="0"/>
              </a:rPr>
              <a:t>hab</a:t>
            </a:r>
            <a:r>
              <a:rPr lang="pt-BR" sz="1600" dirty="0">
                <a:latin typeface="Calibri" pitchFamily="34" charset="0"/>
              </a:rPr>
              <a:t>)</a:t>
            </a:r>
          </a:p>
          <a:p>
            <a:pPr fontAlgn="ctr">
              <a:lnSpc>
                <a:spcPct val="150000"/>
              </a:lnSpc>
            </a:pPr>
            <a:r>
              <a:rPr lang="pt-BR" sz="1600" b="1" dirty="0">
                <a:latin typeface="Calibri" pitchFamily="34" charset="0"/>
              </a:rPr>
              <a:t>207.450 ligações recebidas na CRU** (</a:t>
            </a:r>
            <a:r>
              <a:rPr lang="pt-BR" sz="1600" b="1" dirty="0" err="1">
                <a:latin typeface="Calibri" pitchFamily="34" charset="0"/>
              </a:rPr>
              <a:t>mai</a:t>
            </a:r>
            <a:r>
              <a:rPr lang="pt-BR" sz="1600" b="1" dirty="0">
                <a:latin typeface="Calibri" pitchFamily="34" charset="0"/>
              </a:rPr>
              <a:t> a </a:t>
            </a:r>
            <a:r>
              <a:rPr lang="pt-BR" sz="1600" b="1" dirty="0" err="1">
                <a:latin typeface="Calibri" pitchFamily="34" charset="0"/>
              </a:rPr>
              <a:t>ago</a:t>
            </a:r>
            <a:r>
              <a:rPr lang="pt-BR" sz="1600" b="1" dirty="0">
                <a:latin typeface="Calibri" pitchFamily="34" charset="0"/>
              </a:rPr>
              <a:t>/2021)</a:t>
            </a:r>
            <a:endParaRPr lang="pt-BR" sz="1600" dirty="0">
              <a:latin typeface="Calibri" pitchFamily="34" charset="0"/>
            </a:endParaRPr>
          </a:p>
          <a:p>
            <a:pPr fontAlgn="ctr">
              <a:lnSpc>
                <a:spcPct val="150000"/>
              </a:lnSpc>
            </a:pPr>
            <a:r>
              <a:rPr lang="pt-BR" sz="1600" b="1" dirty="0">
                <a:latin typeface="Calibri" pitchFamily="34" charset="0"/>
              </a:rPr>
              <a:t>58.224 regulações médicas (</a:t>
            </a:r>
            <a:r>
              <a:rPr lang="pt-BR" sz="1600" b="1" dirty="0" err="1">
                <a:latin typeface="Calibri" pitchFamily="34" charset="0"/>
              </a:rPr>
              <a:t>mai</a:t>
            </a:r>
            <a:r>
              <a:rPr lang="pt-BR" sz="1600" b="1" dirty="0">
                <a:latin typeface="Calibri" pitchFamily="34" charset="0"/>
              </a:rPr>
              <a:t> a </a:t>
            </a:r>
            <a:r>
              <a:rPr lang="pt-BR" sz="1600" b="1" dirty="0" err="1">
                <a:latin typeface="Calibri" pitchFamily="34" charset="0"/>
              </a:rPr>
              <a:t>ago</a:t>
            </a:r>
            <a:r>
              <a:rPr lang="pt-BR" sz="1600" b="1" dirty="0">
                <a:latin typeface="Calibri" pitchFamily="34" charset="0"/>
              </a:rPr>
              <a:t>/2021)</a:t>
            </a:r>
          </a:p>
          <a:p>
            <a:pPr fontAlgn="ctr">
              <a:lnSpc>
                <a:spcPct val="150000"/>
              </a:lnSpc>
            </a:pPr>
            <a:r>
              <a:rPr lang="pt-BR" sz="1600" b="1" dirty="0">
                <a:latin typeface="Calibri" pitchFamily="34" charset="0"/>
              </a:rPr>
              <a:t>Frota operacional: 81 USB e 22 USA***</a:t>
            </a:r>
            <a:endParaRPr lang="pt-BR" dirty="0"/>
          </a:p>
        </p:txBody>
      </p:sp>
      <p:cxnSp>
        <p:nvCxnSpPr>
          <p:cNvPr id="32" name="Conector reto 31"/>
          <p:cNvCxnSpPr/>
          <p:nvPr/>
        </p:nvCxnSpPr>
        <p:spPr>
          <a:xfrm>
            <a:off x="3635896" y="3356992"/>
            <a:ext cx="0" cy="187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775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endParaRPr lang="pt-BR" dirty="0"/>
          </a:p>
        </p:txBody>
      </p:sp>
      <p:pic>
        <p:nvPicPr>
          <p:cNvPr id="374" name="Imagem 6"/>
          <p:cNvPicPr/>
          <p:nvPr/>
        </p:nvPicPr>
        <p:blipFill>
          <a:blip r:embed="rId2" cstate="print"/>
          <a:srcRect l="12634" r="15820"/>
          <a:stretch/>
        </p:blipFill>
        <p:spPr>
          <a:xfrm>
            <a:off x="7885888" y="180360"/>
            <a:ext cx="718560" cy="718560"/>
          </a:xfrm>
          <a:prstGeom prst="rect">
            <a:avLst/>
          </a:prstGeom>
          <a:ln>
            <a:noFill/>
          </a:ln>
        </p:spPr>
      </p:pic>
      <p:graphicFrame>
        <p:nvGraphicFramePr>
          <p:cNvPr id="376" name="Table 3"/>
          <p:cNvGraphicFramePr/>
          <p:nvPr/>
        </p:nvGraphicFramePr>
        <p:xfrm>
          <a:off x="435464" y="1237467"/>
          <a:ext cx="8364601" cy="4927836"/>
        </p:xfrm>
        <a:graphic>
          <a:graphicData uri="http://schemas.openxmlformats.org/drawingml/2006/table">
            <a:tbl>
              <a:tblPr/>
              <a:tblGrid>
                <a:gridCol w="1328224">
                  <a:extLst>
                    <a:ext uri="{9D8B030D-6E8A-4147-A177-3AD203B41FA5}">
                      <a16:colId xmlns:a16="http://schemas.microsoft.com/office/drawing/2014/main" val="20000"/>
                    </a:ext>
                  </a:extLst>
                </a:gridCol>
                <a:gridCol w="1440160">
                  <a:extLst>
                    <a:ext uri="{9D8B030D-6E8A-4147-A177-3AD203B41FA5}">
                      <a16:colId xmlns:a16="http://schemas.microsoft.com/office/drawing/2014/main" val="20002"/>
                    </a:ext>
                  </a:extLst>
                </a:gridCol>
                <a:gridCol w="1952829">
                  <a:extLst>
                    <a:ext uri="{9D8B030D-6E8A-4147-A177-3AD203B41FA5}">
                      <a16:colId xmlns:a16="http://schemas.microsoft.com/office/drawing/2014/main" val="989842635"/>
                    </a:ext>
                  </a:extLst>
                </a:gridCol>
                <a:gridCol w="1791587">
                  <a:extLst>
                    <a:ext uri="{9D8B030D-6E8A-4147-A177-3AD203B41FA5}">
                      <a16:colId xmlns:a16="http://schemas.microsoft.com/office/drawing/2014/main" val="3446580795"/>
                    </a:ext>
                  </a:extLst>
                </a:gridCol>
                <a:gridCol w="1851801">
                  <a:extLst>
                    <a:ext uri="{9D8B030D-6E8A-4147-A177-3AD203B41FA5}">
                      <a16:colId xmlns:a16="http://schemas.microsoft.com/office/drawing/2014/main" val="83205371"/>
                    </a:ext>
                  </a:extLst>
                </a:gridCol>
              </a:tblGrid>
              <a:tr h="740591">
                <a:tc>
                  <a:txBody>
                    <a:bodyPr/>
                    <a:lstStyle/>
                    <a:p>
                      <a:pPr marL="124920" algn="ctr">
                        <a:lnSpc>
                          <a:spcPct val="100000"/>
                        </a:lnSpc>
                        <a:spcBef>
                          <a:spcPts val="0"/>
                        </a:spcBef>
                      </a:pPr>
                      <a:r>
                        <a:rPr lang="pt-BR" sz="2000" b="1" strike="noStrike" spc="-1" dirty="0">
                          <a:solidFill>
                            <a:srgbClr val="FFFFFF"/>
                          </a:solidFill>
                          <a:latin typeface="Calibri" pitchFamily="34" charset="0"/>
                          <a:ea typeface="Times New Roman"/>
                        </a:rPr>
                        <a:t>Consórcio</a:t>
                      </a:r>
                    </a:p>
                  </a:txBody>
                  <a:tcPr marL="68400" marR="68400" anchor="ctr">
                    <a:lnL w="12240">
                      <a:solidFill>
                        <a:srgbClr val="FFFFFF"/>
                      </a:solidFill>
                    </a:lnL>
                    <a:lnR w="12240">
                      <a:solidFill>
                        <a:srgbClr val="FFFFFF"/>
                      </a:solidFill>
                    </a:lnR>
                    <a:lnT w="12240">
                      <a:solidFill>
                        <a:srgbClr val="FFFFFF"/>
                      </a:solidFill>
                    </a:lnT>
                    <a:lnB w="38160">
                      <a:solidFill>
                        <a:srgbClr val="FFFFFF"/>
                      </a:solidFill>
                    </a:lnB>
                    <a:solidFill>
                      <a:srgbClr val="0070C0"/>
                    </a:solidFill>
                  </a:tcPr>
                </a:tc>
                <a:tc>
                  <a:txBody>
                    <a:bodyPr/>
                    <a:lstStyle/>
                    <a:p>
                      <a:pPr marL="124920" algn="ctr">
                        <a:lnSpc>
                          <a:spcPct val="100000"/>
                        </a:lnSpc>
                        <a:spcBef>
                          <a:spcPts val="0"/>
                        </a:spcBef>
                      </a:pPr>
                      <a:r>
                        <a:rPr lang="pt-BR" sz="2000" b="1" strike="noStrike" spc="-1" dirty="0">
                          <a:solidFill>
                            <a:schemeClr val="bg1"/>
                          </a:solidFill>
                          <a:latin typeface="Calibri" pitchFamily="34" charset="0"/>
                        </a:rPr>
                        <a:t>Municípios</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38160" cap="flat" cmpd="sng" algn="ctr">
                      <a:solidFill>
                        <a:srgbClr val="FFFFFF"/>
                      </a:solidFill>
                      <a:prstDash val="solid"/>
                      <a:round/>
                      <a:headEnd type="none" w="med" len="med"/>
                      <a:tailEnd type="none" w="med" len="med"/>
                    </a:lnB>
                    <a:solidFill>
                      <a:srgbClr val="0070C0"/>
                    </a:solidFill>
                  </a:tcPr>
                </a:tc>
                <a:tc>
                  <a:txBody>
                    <a:bodyPr/>
                    <a:lstStyle/>
                    <a:p>
                      <a:pPr marL="124920" algn="ctr">
                        <a:lnSpc>
                          <a:spcPct val="100000"/>
                        </a:lnSpc>
                        <a:spcBef>
                          <a:spcPts val="0"/>
                        </a:spcBef>
                      </a:pPr>
                      <a:r>
                        <a:rPr lang="pt-BR" sz="2000" b="1" strike="noStrike" spc="-1" dirty="0">
                          <a:solidFill>
                            <a:schemeClr val="bg1"/>
                          </a:solidFill>
                          <a:latin typeface="Calibri" pitchFamily="34" charset="0"/>
                        </a:rPr>
                        <a:t>R$ Municipal</a:t>
                      </a:r>
                    </a:p>
                    <a:p>
                      <a:pPr marL="124920" algn="ctr">
                        <a:lnSpc>
                          <a:spcPct val="100000"/>
                        </a:lnSpc>
                        <a:spcBef>
                          <a:spcPts val="0"/>
                        </a:spcBef>
                      </a:pPr>
                      <a:r>
                        <a:rPr lang="pt-BR" sz="2000" b="1" strike="noStrike" spc="-1" dirty="0">
                          <a:solidFill>
                            <a:schemeClr val="bg1"/>
                          </a:solidFill>
                          <a:latin typeface="Calibri" pitchFamily="34" charset="0"/>
                        </a:rPr>
                        <a:t>Anual (40%)</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38160" cap="flat" cmpd="sng" algn="ctr">
                      <a:solidFill>
                        <a:srgbClr val="FFFFFF"/>
                      </a:solidFill>
                      <a:prstDash val="solid"/>
                      <a:round/>
                      <a:headEnd type="none" w="med" len="med"/>
                      <a:tailEnd type="none" w="med" len="med"/>
                    </a:lnB>
                    <a:solidFill>
                      <a:srgbClr val="0070C0"/>
                    </a:solidFill>
                  </a:tcPr>
                </a:tc>
                <a:tc>
                  <a:txBody>
                    <a:bodyPr/>
                    <a:lstStyle/>
                    <a:p>
                      <a:pPr marL="124920" algn="ctr">
                        <a:lnSpc>
                          <a:spcPct val="100000"/>
                        </a:lnSpc>
                        <a:spcBef>
                          <a:spcPts val="0"/>
                        </a:spcBef>
                      </a:pPr>
                      <a:r>
                        <a:rPr lang="pt-BR" sz="2000" b="1" strike="noStrike" spc="-1" dirty="0">
                          <a:solidFill>
                            <a:schemeClr val="bg1"/>
                          </a:solidFill>
                          <a:latin typeface="Calibri" pitchFamily="34" charset="0"/>
                        </a:rPr>
                        <a:t>R$ Estadual Anual (60%)</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38160" cap="flat" cmpd="sng" algn="ctr">
                      <a:solidFill>
                        <a:srgbClr val="FFFFFF"/>
                      </a:solidFill>
                      <a:prstDash val="solid"/>
                      <a:round/>
                      <a:headEnd type="none" w="med" len="med"/>
                      <a:tailEnd type="none" w="med" len="med"/>
                    </a:lnB>
                    <a:solidFill>
                      <a:srgbClr val="0070C0"/>
                    </a:solidFill>
                  </a:tcPr>
                </a:tc>
                <a:tc>
                  <a:txBody>
                    <a:bodyPr/>
                    <a:lstStyle/>
                    <a:p>
                      <a:pPr marL="124920" algn="ctr">
                        <a:lnSpc>
                          <a:spcPct val="100000"/>
                        </a:lnSpc>
                        <a:spcBef>
                          <a:spcPts val="0"/>
                        </a:spcBef>
                      </a:pPr>
                      <a:r>
                        <a:rPr lang="pt-BR" sz="2000" b="1" strike="noStrike" spc="-1" dirty="0">
                          <a:solidFill>
                            <a:schemeClr val="bg1"/>
                          </a:solidFill>
                          <a:latin typeface="Calibri" pitchFamily="34" charset="0"/>
                        </a:rPr>
                        <a:t>Total</a:t>
                      </a: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814432">
                <a:tc>
                  <a:txBody>
                    <a:bodyPr/>
                    <a:lstStyle/>
                    <a:p>
                      <a:pPr marL="124920">
                        <a:lnSpc>
                          <a:spcPct val="115000"/>
                        </a:lnSpc>
                        <a:spcBef>
                          <a:spcPts val="380"/>
                        </a:spcBef>
                      </a:pPr>
                      <a:r>
                        <a:rPr lang="pt-BR" sz="2000" b="0" strike="noStrike" spc="-1" dirty="0">
                          <a:latin typeface="Calibri" pitchFamily="34" charset="0"/>
                        </a:rPr>
                        <a:t>Norte</a:t>
                      </a:r>
                    </a:p>
                  </a:txBody>
                  <a:tcPr marL="68400" marR="6840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chemeClr val="bg1">
                        <a:lumMod val="85000"/>
                      </a:schemeClr>
                    </a:solidFill>
                  </a:tcPr>
                </a:tc>
                <a:tc>
                  <a:txBody>
                    <a:bodyPr/>
                    <a:lstStyle/>
                    <a:p>
                      <a:pPr algn="ctr"/>
                      <a:r>
                        <a:rPr lang="pt-BR" sz="2200" b="1" strike="noStrike" dirty="0">
                          <a:solidFill>
                            <a:schemeClr val="tx1"/>
                          </a:solidFill>
                          <a:latin typeface="Calibri" pitchFamily="34" charset="0"/>
                        </a:rPr>
                        <a:t>11</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2200" dirty="0">
                          <a:latin typeface="Calibri" pitchFamily="34" charset="0"/>
                        </a:rPr>
                        <a:t>3.483.621,12</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2200" dirty="0">
                          <a:latin typeface="Calibri" pitchFamily="34" charset="0"/>
                        </a:rPr>
                        <a:t>5.225.432,40</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2200" dirty="0">
                          <a:latin typeface="Calibri" pitchFamily="34" charset="0"/>
                        </a:rPr>
                        <a:t>8.709.053,52</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814432">
                <a:tc>
                  <a:txBody>
                    <a:bodyPr/>
                    <a:lstStyle/>
                    <a:p>
                      <a:pPr marL="124920">
                        <a:lnSpc>
                          <a:spcPct val="115000"/>
                        </a:lnSpc>
                        <a:spcBef>
                          <a:spcPts val="380"/>
                        </a:spcBef>
                      </a:pPr>
                      <a:r>
                        <a:rPr lang="pt-BR" sz="2000" b="0" strike="noStrike" spc="-1" dirty="0">
                          <a:latin typeface="Calibri" pitchFamily="34" charset="0"/>
                        </a:rPr>
                        <a:t>Polo Sul</a:t>
                      </a: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r>
                        <a:rPr lang="pt-BR" sz="2200" b="1" strike="noStrike" dirty="0">
                          <a:solidFill>
                            <a:schemeClr val="tx1"/>
                          </a:solidFill>
                          <a:latin typeface="Calibri" pitchFamily="34" charset="0"/>
                        </a:rPr>
                        <a:t>19</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tc>
                  <a:txBody>
                    <a:bodyPr/>
                    <a:lstStyle/>
                    <a:p>
                      <a:pPr algn="ctr"/>
                      <a:r>
                        <a:rPr lang="pt-BR" sz="2200" dirty="0">
                          <a:latin typeface="Calibri" pitchFamily="34" charset="0"/>
                        </a:rPr>
                        <a:t>5.481.998,64</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tc>
                  <a:txBody>
                    <a:bodyPr/>
                    <a:lstStyle/>
                    <a:p>
                      <a:pPr algn="ctr"/>
                      <a:r>
                        <a:rPr lang="pt-BR" sz="2200" dirty="0">
                          <a:latin typeface="Calibri" pitchFamily="34" charset="0"/>
                        </a:rPr>
                        <a:t>8.223.003,36</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tc>
                  <a:txBody>
                    <a:bodyPr/>
                    <a:lstStyle/>
                    <a:p>
                      <a:pPr algn="ctr"/>
                      <a:r>
                        <a:rPr lang="pt-BR" sz="2200" dirty="0">
                          <a:latin typeface="Calibri" pitchFamily="34" charset="0"/>
                        </a:rPr>
                        <a:t>13.705.002,00</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29517">
                <a:tc>
                  <a:txBody>
                    <a:bodyPr/>
                    <a:lstStyle/>
                    <a:p>
                      <a:pPr marL="124920">
                        <a:lnSpc>
                          <a:spcPct val="115000"/>
                        </a:lnSpc>
                        <a:spcBef>
                          <a:spcPts val="380"/>
                        </a:spcBef>
                      </a:pPr>
                      <a:r>
                        <a:rPr lang="pt-BR" sz="2000" b="0" strike="noStrike" spc="-1" dirty="0">
                          <a:latin typeface="Calibri" pitchFamily="34" charset="0"/>
                        </a:rPr>
                        <a:t>Polinorte</a:t>
                      </a: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chemeClr val="bg1">
                        <a:lumMod val="85000"/>
                      </a:schemeClr>
                    </a:solidFill>
                  </a:tcPr>
                </a:tc>
                <a:tc>
                  <a:txBody>
                    <a:bodyPr/>
                    <a:lstStyle/>
                    <a:p>
                      <a:pPr algn="ctr"/>
                      <a:r>
                        <a:rPr lang="pt-BR" sz="2200" b="1" strike="noStrike" dirty="0">
                          <a:solidFill>
                            <a:schemeClr val="tx1"/>
                          </a:solidFill>
                          <a:latin typeface="Calibri" pitchFamily="34" charset="0"/>
                        </a:rPr>
                        <a:t>07</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2200" dirty="0">
                          <a:latin typeface="Calibri" pitchFamily="34" charset="0"/>
                        </a:rPr>
                        <a:t>3.174.634,20</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2200" dirty="0">
                          <a:latin typeface="Calibri" pitchFamily="34" charset="0"/>
                        </a:rPr>
                        <a:t>4.761.951,48</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pt-BR" sz="2200" dirty="0">
                          <a:latin typeface="Calibri" pitchFamily="34" charset="0"/>
                        </a:rPr>
                        <a:t>7.936.585,68</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814432">
                <a:tc>
                  <a:txBody>
                    <a:bodyPr/>
                    <a:lstStyle/>
                    <a:p>
                      <a:pPr marL="124920">
                        <a:lnSpc>
                          <a:spcPct val="115000"/>
                        </a:lnSpc>
                        <a:spcBef>
                          <a:spcPts val="380"/>
                        </a:spcBef>
                      </a:pPr>
                      <a:r>
                        <a:rPr lang="pt-BR" sz="2000" b="0" strike="noStrike" spc="-1" dirty="0">
                          <a:latin typeface="Calibri" pitchFamily="34" charset="0"/>
                        </a:rPr>
                        <a:t>Noroeste</a:t>
                      </a: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200" b="1" strike="noStrike" dirty="0">
                          <a:solidFill>
                            <a:schemeClr val="tx1"/>
                          </a:solidFill>
                          <a:latin typeface="Calibri" pitchFamily="34" charset="0"/>
                        </a:rPr>
                        <a:t>14</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200" dirty="0">
                          <a:latin typeface="Calibri" pitchFamily="34" charset="0"/>
                        </a:rPr>
                        <a:t>3.489.693,24</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200" dirty="0">
                          <a:latin typeface="Calibri" pitchFamily="34" charset="0"/>
                        </a:rPr>
                        <a:t>5.234.539,80</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200" dirty="0">
                          <a:latin typeface="Calibri" pitchFamily="34" charset="0"/>
                        </a:rPr>
                        <a:t>8.724.233,04</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14432">
                <a:tc>
                  <a:txBody>
                    <a:bodyPr/>
                    <a:lstStyle/>
                    <a:p>
                      <a:pPr marL="124920">
                        <a:lnSpc>
                          <a:spcPct val="115000"/>
                        </a:lnSpc>
                        <a:spcBef>
                          <a:spcPts val="380"/>
                        </a:spcBef>
                      </a:pPr>
                      <a:r>
                        <a:rPr lang="pt-BR" sz="2000" b="0" strike="noStrike" spc="-1" dirty="0">
                          <a:latin typeface="Calibri" pitchFamily="34" charset="0"/>
                        </a:rPr>
                        <a:t>TOTAL</a:t>
                      </a: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chemeClr val="bg1">
                        <a:lumMod val="8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200" b="1" strike="noStrike" dirty="0">
                          <a:solidFill>
                            <a:schemeClr val="tx1"/>
                          </a:solidFill>
                          <a:latin typeface="Calibri" pitchFamily="34" charset="0"/>
                        </a:rPr>
                        <a:t>51</a:t>
                      </a: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200" b="1" dirty="0">
                          <a:latin typeface="Calibri" pitchFamily="34" charset="0"/>
                        </a:rPr>
                        <a:t>15.629.947,20</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200" b="1" dirty="0">
                          <a:latin typeface="Calibri" pitchFamily="34" charset="0"/>
                        </a:rPr>
                        <a:t>23.444.927,00</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200" b="1" dirty="0">
                          <a:latin typeface="Calibri" pitchFamily="34" charset="0"/>
                        </a:rPr>
                        <a:t>39.074.874,20</a:t>
                      </a:r>
                      <a:endParaRPr lang="pt-BR" sz="2200" b="1" dirty="0">
                        <a:solidFill>
                          <a:schemeClr val="tx1"/>
                        </a:solidFill>
                        <a:latin typeface="Calibri" pitchFamily="34" charset="0"/>
                      </a:endParaRPr>
                    </a:p>
                  </a:txBody>
                  <a:tcPr marL="68400" marR="6840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bl>
          </a:graphicData>
        </a:graphic>
      </p:graphicFrame>
      <p:sp>
        <p:nvSpPr>
          <p:cNvPr id="377" name="CustomShape 4"/>
          <p:cNvSpPr/>
          <p:nvPr/>
        </p:nvSpPr>
        <p:spPr>
          <a:xfrm>
            <a:off x="435464" y="6550200"/>
            <a:ext cx="2912400" cy="27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1200" b="0" strike="noStrike" spc="-1" dirty="0">
              <a:latin typeface="Arial"/>
            </a:endParaRPr>
          </a:p>
        </p:txBody>
      </p:sp>
      <p:sp>
        <p:nvSpPr>
          <p:cNvPr id="378"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8" name="CustomShape 2"/>
          <p:cNvSpPr/>
          <p:nvPr/>
        </p:nvSpPr>
        <p:spPr>
          <a:xfrm>
            <a:off x="455872" y="-27384"/>
            <a:ext cx="8364600" cy="10088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ts val="3200"/>
              </a:lnSpc>
            </a:pPr>
            <a:r>
              <a:rPr lang="pt-BR" sz="3600" b="1" spc="-41" dirty="0">
                <a:solidFill>
                  <a:srgbClr val="0070C0"/>
                </a:solidFill>
                <a:latin typeface="Calibri"/>
              </a:rPr>
              <a:t>Expansão SAMU 192</a:t>
            </a:r>
          </a:p>
          <a:p>
            <a:pPr>
              <a:lnSpc>
                <a:spcPts val="3200"/>
              </a:lnSpc>
            </a:pPr>
            <a:r>
              <a:rPr lang="pt-BR" sz="2600" spc="-1" dirty="0">
                <a:solidFill>
                  <a:srgbClr val="0070C0"/>
                </a:solidFill>
                <a:latin typeface="Calibri" pitchFamily="34" charset="0"/>
              </a:rPr>
              <a:t>Valores Cofinanciamento</a:t>
            </a:r>
          </a:p>
        </p:txBody>
      </p:sp>
    </p:spTree>
    <p:extLst>
      <p:ext uri="{BB962C8B-B14F-4D97-AF65-F5344CB8AC3E}">
        <p14:creationId xmlns:p14="http://schemas.microsoft.com/office/powerpoint/2010/main" val="71383263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aixaDeTexto 21">
            <a:extLst>
              <a:ext uri="{FF2B5EF4-FFF2-40B4-BE49-F238E27FC236}">
                <a16:creationId xmlns:a16="http://schemas.microsoft.com/office/drawing/2014/main" id="{95F9A796-C5B9-48EB-A5C3-AFD052546007}"/>
              </a:ext>
            </a:extLst>
          </p:cNvPr>
          <p:cNvSpPr txBox="1"/>
          <p:nvPr/>
        </p:nvSpPr>
        <p:spPr>
          <a:xfrm>
            <a:off x="467544" y="1196752"/>
            <a:ext cx="4255949" cy="800219"/>
          </a:xfrm>
          <a:prstGeom prst="rect">
            <a:avLst/>
          </a:prstGeom>
          <a:noFill/>
        </p:spPr>
        <p:txBody>
          <a:bodyPr wrap="square">
            <a:spAutoFit/>
          </a:bodyPr>
          <a:lstStyle/>
          <a:p>
            <a:pPr algn="ctr">
              <a:defRPr/>
            </a:pPr>
            <a:r>
              <a:rPr lang="pt-BR" sz="2300" b="1" dirty="0">
                <a:latin typeface="Calibri" pitchFamily="34" charset="0"/>
                <a:ea typeface="Segoe UI Black" panose="020B0A02040204020203" pitchFamily="34" charset="0"/>
                <a:cs typeface="Segoe UI" panose="020B0502040204020203" pitchFamily="34" charset="0"/>
              </a:rPr>
              <a:t>SAMU 192 – São José do Calçado</a:t>
            </a:r>
          </a:p>
          <a:p>
            <a:pPr algn="ctr">
              <a:defRPr/>
            </a:pPr>
            <a:r>
              <a:rPr lang="pt-BR" sz="2300" b="1" dirty="0">
                <a:latin typeface="Calibri" pitchFamily="34" charset="0"/>
                <a:ea typeface="Segoe UI Black" panose="020B0A02040204020203" pitchFamily="34" charset="0"/>
                <a:cs typeface="Segoe UI" panose="020B0502040204020203" pitchFamily="34" charset="0"/>
              </a:rPr>
              <a:t>19/07/2021</a:t>
            </a:r>
          </a:p>
        </p:txBody>
      </p:sp>
      <p:sp>
        <p:nvSpPr>
          <p:cNvPr id="12"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pPr>
              <a:lnSpc>
                <a:spcPct val="100000"/>
              </a:lnSpc>
            </a:pPr>
            <a:endParaRPr lang="pt-BR" sz="1100" b="0" strike="noStrike" spc="-1" dirty="0">
              <a:latin typeface="Arial"/>
            </a:endParaRPr>
          </a:p>
        </p:txBody>
      </p:sp>
      <p:pic>
        <p:nvPicPr>
          <p:cNvPr id="13" name="Imagem 12"/>
          <p:cNvPicPr/>
          <p:nvPr/>
        </p:nvPicPr>
        <p:blipFill>
          <a:blip r:embed="rId2" cstate="print"/>
          <a:srcRect l="12634" r="15820"/>
          <a:stretch/>
        </p:blipFill>
        <p:spPr>
          <a:xfrm>
            <a:off x="7885888" y="180360"/>
            <a:ext cx="718560" cy="718560"/>
          </a:xfrm>
          <a:prstGeom prst="rect">
            <a:avLst/>
          </a:prstGeom>
          <a:ln>
            <a:noFill/>
          </a:ln>
        </p:spPr>
      </p:pic>
      <p:sp>
        <p:nvSpPr>
          <p:cNvPr id="14" name="CustomShape 2"/>
          <p:cNvSpPr/>
          <p:nvPr/>
        </p:nvSpPr>
        <p:spPr>
          <a:xfrm>
            <a:off x="455872" y="14516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85000"/>
              </a:lnSpc>
            </a:pPr>
            <a:r>
              <a:rPr lang="pt-BR" sz="3600" b="1" spc="-1" dirty="0">
                <a:solidFill>
                  <a:srgbClr val="0070C0"/>
                </a:solidFill>
                <a:latin typeface="Calibri" pitchFamily="34" charset="0"/>
              </a:rPr>
              <a:t>Expansão do SAMU 192</a:t>
            </a:r>
            <a:endParaRPr lang="pt-BR" sz="3600" b="1" strike="noStrike" spc="-1" dirty="0">
              <a:solidFill>
                <a:srgbClr val="0070C0"/>
              </a:solidFill>
              <a:latin typeface="Calibri" pitchFamily="34" charset="0"/>
            </a:endParaRPr>
          </a:p>
        </p:txBody>
      </p:sp>
      <p:sp>
        <p:nvSpPr>
          <p:cNvPr id="15"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pic>
        <p:nvPicPr>
          <p:cNvPr id="9" name="Imagem 8">
            <a:extLst>
              <a:ext uri="{FF2B5EF4-FFF2-40B4-BE49-F238E27FC236}">
                <a16:creationId xmlns:a16="http://schemas.microsoft.com/office/drawing/2014/main" id="{BDD09331-96D0-4317-9023-9C1A801C13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327" y="3122372"/>
            <a:ext cx="3960440" cy="2538876"/>
          </a:xfrm>
          <a:prstGeom prst="rect">
            <a:avLst/>
          </a:prstGeom>
          <a:noFill/>
          <a:ln>
            <a:noFill/>
          </a:ln>
        </p:spPr>
      </p:pic>
      <p:pic>
        <p:nvPicPr>
          <p:cNvPr id="10" name="Imagem 9">
            <a:extLst>
              <a:ext uri="{FF2B5EF4-FFF2-40B4-BE49-F238E27FC236}">
                <a16:creationId xmlns:a16="http://schemas.microsoft.com/office/drawing/2014/main" id="{520A3997-7FA5-497F-935E-5C10238AAE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3718" y="1996971"/>
            <a:ext cx="3880955" cy="3049556"/>
          </a:xfrm>
          <a:prstGeom prst="rect">
            <a:avLst/>
          </a:prstGeom>
          <a:noFill/>
          <a:ln>
            <a:noFill/>
          </a:ln>
        </p:spPr>
      </p:pic>
    </p:spTree>
    <p:extLst>
      <p:ext uri="{BB962C8B-B14F-4D97-AF65-F5344CB8AC3E}">
        <p14:creationId xmlns:p14="http://schemas.microsoft.com/office/powerpoint/2010/main" val="1880874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aixaDeTexto 21">
            <a:extLst>
              <a:ext uri="{FF2B5EF4-FFF2-40B4-BE49-F238E27FC236}">
                <a16:creationId xmlns:a16="http://schemas.microsoft.com/office/drawing/2014/main" id="{95F9A796-C5B9-48EB-A5C3-AFD052546007}"/>
              </a:ext>
            </a:extLst>
          </p:cNvPr>
          <p:cNvSpPr txBox="1"/>
          <p:nvPr/>
        </p:nvSpPr>
        <p:spPr>
          <a:xfrm>
            <a:off x="486501" y="1236829"/>
            <a:ext cx="3581444" cy="1154162"/>
          </a:xfrm>
          <a:prstGeom prst="rect">
            <a:avLst/>
          </a:prstGeom>
          <a:noFill/>
        </p:spPr>
        <p:txBody>
          <a:bodyPr wrap="square">
            <a:spAutoFit/>
          </a:bodyPr>
          <a:lstStyle/>
          <a:p>
            <a:pPr algn="ctr">
              <a:defRPr/>
            </a:pPr>
            <a:r>
              <a:rPr lang="pt-BR" sz="2300" b="1" dirty="0">
                <a:latin typeface="Calibri" pitchFamily="34" charset="0"/>
                <a:ea typeface="Segoe UI Black" panose="020B0A02040204020203" pitchFamily="34" charset="0"/>
                <a:cs typeface="Segoe UI" panose="020B0502040204020203" pitchFamily="34" charset="0"/>
              </a:rPr>
              <a:t>SAMU 192 – NOROESTE</a:t>
            </a:r>
          </a:p>
          <a:p>
            <a:pPr algn="ctr">
              <a:defRPr/>
            </a:pPr>
            <a:r>
              <a:rPr lang="pt-BR" sz="2300" b="1" dirty="0">
                <a:latin typeface="Calibri" pitchFamily="34" charset="0"/>
                <a:ea typeface="Segoe UI Black" panose="020B0A02040204020203" pitchFamily="34" charset="0"/>
                <a:cs typeface="Segoe UI" panose="020B0502040204020203" pitchFamily="34" charset="0"/>
              </a:rPr>
              <a:t>14 municípios</a:t>
            </a:r>
          </a:p>
          <a:p>
            <a:pPr algn="ctr">
              <a:defRPr/>
            </a:pPr>
            <a:r>
              <a:rPr lang="pt-BR" sz="2300" b="1" dirty="0">
                <a:latin typeface="Calibri" pitchFamily="34" charset="0"/>
                <a:ea typeface="Segoe UI Black" panose="020B0A02040204020203" pitchFamily="34" charset="0"/>
                <a:cs typeface="Segoe UI" panose="020B0502040204020203" pitchFamily="34" charset="0"/>
              </a:rPr>
              <a:t>02/08/2021</a:t>
            </a:r>
          </a:p>
        </p:txBody>
      </p:sp>
      <p:sp>
        <p:nvSpPr>
          <p:cNvPr id="12"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pPr>
              <a:lnSpc>
                <a:spcPct val="100000"/>
              </a:lnSpc>
            </a:pPr>
            <a:endParaRPr lang="pt-BR" sz="1100" b="0" strike="noStrike" spc="-1" dirty="0">
              <a:latin typeface="Arial"/>
            </a:endParaRPr>
          </a:p>
        </p:txBody>
      </p:sp>
      <p:pic>
        <p:nvPicPr>
          <p:cNvPr id="13" name="Imagem 12"/>
          <p:cNvPicPr/>
          <p:nvPr/>
        </p:nvPicPr>
        <p:blipFill>
          <a:blip r:embed="rId2" cstate="print"/>
          <a:srcRect l="12634" r="15820"/>
          <a:stretch/>
        </p:blipFill>
        <p:spPr>
          <a:xfrm>
            <a:off x="7885888" y="180360"/>
            <a:ext cx="718560" cy="718560"/>
          </a:xfrm>
          <a:prstGeom prst="rect">
            <a:avLst/>
          </a:prstGeom>
          <a:ln>
            <a:noFill/>
          </a:ln>
        </p:spPr>
      </p:pic>
      <p:sp>
        <p:nvSpPr>
          <p:cNvPr id="14" name="CustomShape 2"/>
          <p:cNvSpPr/>
          <p:nvPr/>
        </p:nvSpPr>
        <p:spPr>
          <a:xfrm>
            <a:off x="455872" y="14516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85000"/>
              </a:lnSpc>
            </a:pPr>
            <a:r>
              <a:rPr lang="pt-BR" sz="3600" b="1" spc="-1" dirty="0">
                <a:solidFill>
                  <a:srgbClr val="0070C0"/>
                </a:solidFill>
                <a:latin typeface="Calibri" pitchFamily="34" charset="0"/>
              </a:rPr>
              <a:t>SAMU PARA TODOS</a:t>
            </a:r>
            <a:endParaRPr lang="pt-BR" sz="3600" b="1" strike="noStrike" spc="-1" dirty="0">
              <a:solidFill>
                <a:srgbClr val="0070C0"/>
              </a:solidFill>
              <a:latin typeface="Calibri" pitchFamily="34" charset="0"/>
            </a:endParaRPr>
          </a:p>
        </p:txBody>
      </p:sp>
      <p:sp>
        <p:nvSpPr>
          <p:cNvPr id="15"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pic>
        <p:nvPicPr>
          <p:cNvPr id="11" name="Imagem 10">
            <a:extLst>
              <a:ext uri="{FF2B5EF4-FFF2-40B4-BE49-F238E27FC236}">
                <a16:creationId xmlns:a16="http://schemas.microsoft.com/office/drawing/2014/main" id="{93E4B327-9084-4024-A564-82D6BF42B6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132856"/>
            <a:ext cx="4593932" cy="3727944"/>
          </a:xfrm>
          <a:prstGeom prst="rect">
            <a:avLst/>
          </a:prstGeom>
          <a:noFill/>
          <a:ln>
            <a:noFill/>
          </a:ln>
        </p:spPr>
      </p:pic>
    </p:spTree>
    <p:extLst>
      <p:ext uri="{BB962C8B-B14F-4D97-AF65-F5344CB8AC3E}">
        <p14:creationId xmlns:p14="http://schemas.microsoft.com/office/powerpoint/2010/main" val="3544229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15" name="Imagem 6"/>
          <p:cNvPicPr/>
          <p:nvPr/>
        </p:nvPicPr>
        <p:blipFill>
          <a:blip r:embed="rId3" cstate="print"/>
          <a:stretch/>
        </p:blipFill>
        <p:spPr>
          <a:xfrm>
            <a:off x="-3960" y="0"/>
            <a:ext cx="9142560" cy="6889611"/>
          </a:xfrm>
          <a:prstGeom prst="rect">
            <a:avLst/>
          </a:prstGeom>
          <a:ln w="9360">
            <a:noFill/>
          </a:ln>
        </p:spPr>
      </p:pic>
      <p:sp>
        <p:nvSpPr>
          <p:cNvPr id="216" name="CustomShape 1"/>
          <p:cNvSpPr/>
          <p:nvPr/>
        </p:nvSpPr>
        <p:spPr>
          <a:xfrm>
            <a:off x="-108520" y="2420888"/>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4000" b="1" strike="noStrike" spc="-1" dirty="0">
                <a:solidFill>
                  <a:srgbClr val="000000"/>
                </a:solidFill>
                <a:latin typeface="Arial Black"/>
                <a:ea typeface="DejaVu Sans"/>
              </a:rPr>
              <a:t>  </a:t>
            </a:r>
            <a:r>
              <a:rPr lang="pt-BR" sz="6600" b="1" strike="noStrike" spc="-1" dirty="0">
                <a:solidFill>
                  <a:srgbClr val="FFFFFF"/>
                </a:solidFill>
                <a:latin typeface="Calibri"/>
                <a:ea typeface="DejaVu Sans"/>
              </a:rPr>
              <a:t>Atenção Hospitalar</a:t>
            </a: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217"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3687740897"/>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repl">
                                        <p:cTn id="7" dur="500" fill="hold"/>
                                        <p:tgtEl>
                                          <p:spTgt spid="214"/>
                                        </p:tgtEl>
                                        <p:attrNameLst>
                                          <p:attrName>ppt_x</p:attrName>
                                        </p:attrNameLst>
                                      </p:cBhvr>
                                      <p:tavLst>
                                        <p:tav tm="0">
                                          <p:val>
                                            <p:strVal val="0-#ppt_w/2"/>
                                          </p:val>
                                        </p:tav>
                                        <p:tav tm="100000">
                                          <p:val>
                                            <p:strVal val="#ppt_x"/>
                                          </p:val>
                                        </p:tav>
                                      </p:tavLst>
                                    </p:anim>
                                    <p:anim calcmode="lin" valueType="num">
                                      <p:cBhvr additive="repl">
                                        <p:cTn id="8" dur="500" fill="hold"/>
                                        <p:tgtEl>
                                          <p:spTgt spid="2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15" name="Imagem 6"/>
          <p:cNvPicPr/>
          <p:nvPr/>
        </p:nvPicPr>
        <p:blipFill>
          <a:blip r:embed="rId3" cstate="print"/>
          <a:stretch/>
        </p:blipFill>
        <p:spPr>
          <a:xfrm>
            <a:off x="-3960" y="0"/>
            <a:ext cx="9142560" cy="6889611"/>
          </a:xfrm>
          <a:prstGeom prst="rect">
            <a:avLst/>
          </a:prstGeom>
          <a:ln w="9360">
            <a:noFill/>
          </a:ln>
        </p:spPr>
      </p:pic>
      <p:sp>
        <p:nvSpPr>
          <p:cNvPr id="216" name="CustomShape 1"/>
          <p:cNvSpPr/>
          <p:nvPr/>
        </p:nvSpPr>
        <p:spPr>
          <a:xfrm>
            <a:off x="-108520" y="2420888"/>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r>
              <a:rPr lang="pt-BR" sz="5400" b="1" strike="noStrike" spc="-1" dirty="0">
                <a:solidFill>
                  <a:srgbClr val="FFFFFF"/>
                </a:solidFill>
                <a:latin typeface="Calibri"/>
              </a:rPr>
              <a:t>Infra estrutura</a:t>
            </a:r>
            <a:endParaRPr lang="pt-BR" sz="5400" b="1" strike="noStrike" spc="-1" dirty="0">
              <a:solidFill>
                <a:srgbClr val="FFFFFF"/>
              </a:solidFill>
              <a:latin typeface="Calibri"/>
              <a:ea typeface="DejaVu Sans"/>
            </a:endParaRPr>
          </a:p>
          <a:p>
            <a:pPr algn="ctr">
              <a:lnSpc>
                <a:spcPct val="100000"/>
              </a:lnSpc>
            </a:pPr>
            <a:endParaRPr lang="pt-BR" sz="5400" b="1" spc="-1" dirty="0">
              <a:solidFill>
                <a:srgbClr val="FFFFFF"/>
              </a:solidFill>
              <a:latin typeface="Calibri"/>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217"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2817382511"/>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repl">
                                        <p:cTn id="7" dur="500" fill="hold"/>
                                        <p:tgtEl>
                                          <p:spTgt spid="214"/>
                                        </p:tgtEl>
                                        <p:attrNameLst>
                                          <p:attrName>ppt_x</p:attrName>
                                        </p:attrNameLst>
                                      </p:cBhvr>
                                      <p:tavLst>
                                        <p:tav tm="0">
                                          <p:val>
                                            <p:strVal val="0-#ppt_w/2"/>
                                          </p:val>
                                        </p:tav>
                                        <p:tav tm="100000">
                                          <p:val>
                                            <p:strVal val="#ppt_x"/>
                                          </p:val>
                                        </p:tav>
                                      </p:tavLst>
                                    </p:anim>
                                    <p:anim calcmode="lin" valueType="num">
                                      <p:cBhvr additive="repl">
                                        <p:cTn id="8" dur="500" fill="hold"/>
                                        <p:tgtEl>
                                          <p:spTgt spid="2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0" y="6532151"/>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sp>
        <p:nvSpPr>
          <p:cNvPr id="135" name="CustomShape 2"/>
          <p:cNvSpPr/>
          <p:nvPr/>
        </p:nvSpPr>
        <p:spPr>
          <a:xfrm>
            <a:off x="382680" y="27360"/>
            <a:ext cx="836460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5000"/>
              </a:lnSpc>
            </a:pPr>
            <a:r>
              <a:rPr lang="pt-BR" sz="3600" b="1" strike="noStrike" spc="-41" dirty="0">
                <a:solidFill>
                  <a:srgbClr val="0070C0"/>
                </a:solidFill>
                <a:latin typeface="Calibri"/>
                <a:ea typeface="DejaVu Sans"/>
              </a:rPr>
              <a:t>Despesa Liquidada 2021 </a:t>
            </a:r>
          </a:p>
          <a:p>
            <a:pPr>
              <a:lnSpc>
                <a:spcPct val="85000"/>
              </a:lnSpc>
            </a:pPr>
            <a:r>
              <a:rPr lang="pt-BR" sz="2400" strike="noStrike" spc="-41" dirty="0">
                <a:solidFill>
                  <a:srgbClr val="0070C0"/>
                </a:solidFill>
                <a:latin typeface="Calibri"/>
                <a:ea typeface="DejaVu Sans"/>
              </a:rPr>
              <a:t>Natureza da </a:t>
            </a:r>
            <a:r>
              <a:rPr lang="pt-BR" sz="2400" spc="-41" dirty="0">
                <a:solidFill>
                  <a:srgbClr val="0070C0"/>
                </a:solidFill>
                <a:latin typeface="Calibri"/>
              </a:rPr>
              <a:t>Despesa </a:t>
            </a:r>
            <a:endParaRPr lang="pt-BR" sz="2400" strike="noStrike" spc="-1" dirty="0">
              <a:solidFill>
                <a:srgbClr val="FF0000"/>
              </a:solidFill>
              <a:latin typeface="Arial"/>
            </a:endParaRPr>
          </a:p>
        </p:txBody>
      </p:sp>
      <p:sp>
        <p:nvSpPr>
          <p:cNvPr id="137" name="CustomShape 4"/>
          <p:cNvSpPr/>
          <p:nvPr/>
        </p:nvSpPr>
        <p:spPr>
          <a:xfrm>
            <a:off x="400320" y="6567155"/>
            <a:ext cx="97380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1" strike="noStrike" spc="-1" dirty="0">
                <a:solidFill>
                  <a:srgbClr val="FFFFFF"/>
                </a:solidFill>
                <a:latin typeface="Calibri"/>
                <a:ea typeface="DejaVu Sans"/>
              </a:rPr>
              <a:t>Fonte:</a:t>
            </a:r>
            <a:r>
              <a:rPr lang="pt-BR" sz="1200" b="0" strike="noStrike" spc="-1" dirty="0">
                <a:solidFill>
                  <a:srgbClr val="FFFFFF"/>
                </a:solidFill>
                <a:latin typeface="Calibri"/>
                <a:ea typeface="DejaVu Sans"/>
              </a:rPr>
              <a:t> GFES/SESA – Dados preliminares, sujeitos a alterações</a:t>
            </a:r>
            <a:endParaRPr lang="pt-BR" sz="1200" b="0" strike="noStrike" spc="-1" dirty="0">
              <a:latin typeface="Arial"/>
            </a:endParaRPr>
          </a:p>
        </p:txBody>
      </p:sp>
      <p:sp>
        <p:nvSpPr>
          <p:cNvPr id="138" name="Line 5"/>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139" name="Imagem 7"/>
          <p:cNvPicPr/>
          <p:nvPr/>
        </p:nvPicPr>
        <p:blipFill>
          <a:blip r:embed="rId3" cstate="print"/>
          <a:srcRect l="12634" r="15820"/>
          <a:stretch/>
        </p:blipFill>
        <p:spPr>
          <a:xfrm>
            <a:off x="7756920" y="180360"/>
            <a:ext cx="718560" cy="718560"/>
          </a:xfrm>
          <a:prstGeom prst="rect">
            <a:avLst/>
          </a:prstGeom>
          <a:ln>
            <a:noFill/>
          </a:ln>
        </p:spPr>
      </p:pic>
      <p:graphicFrame>
        <p:nvGraphicFramePr>
          <p:cNvPr id="9" name="Tabela 8"/>
          <p:cNvGraphicFramePr>
            <a:graphicFrameLocks noGrp="1"/>
          </p:cNvGraphicFramePr>
          <p:nvPr>
            <p:extLst>
              <p:ext uri="{D42A27DB-BD31-4B8C-83A1-F6EECF244321}">
                <p14:modId xmlns:p14="http://schemas.microsoft.com/office/powerpoint/2010/main" val="450854423"/>
              </p:ext>
            </p:extLst>
          </p:nvPr>
        </p:nvGraphicFramePr>
        <p:xfrm>
          <a:off x="467544" y="1268761"/>
          <a:ext cx="7992889" cy="5040559"/>
        </p:xfrm>
        <a:graphic>
          <a:graphicData uri="http://schemas.openxmlformats.org/drawingml/2006/table">
            <a:tbl>
              <a:tblPr firstRow="1" bandRow="1">
                <a:tableStyleId>{5C22544A-7EE6-4342-B048-85BDC9FD1C3A}</a:tableStyleId>
              </a:tblPr>
              <a:tblGrid>
                <a:gridCol w="4248472">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936105">
                  <a:extLst>
                    <a:ext uri="{9D8B030D-6E8A-4147-A177-3AD203B41FA5}">
                      <a16:colId xmlns:a16="http://schemas.microsoft.com/office/drawing/2014/main" val="20002"/>
                    </a:ext>
                  </a:extLst>
                </a:gridCol>
              </a:tblGrid>
              <a:tr h="656804">
                <a:tc>
                  <a:txBody>
                    <a:bodyPr/>
                    <a:lstStyle/>
                    <a:p>
                      <a:pPr algn="ctr">
                        <a:lnSpc>
                          <a:spcPts val="1800"/>
                        </a:lnSpc>
                      </a:pPr>
                      <a:r>
                        <a:rPr lang="pt-BR" sz="2000" b="1" strike="noStrike" spc="-1" dirty="0">
                          <a:solidFill>
                            <a:schemeClr val="bg1"/>
                          </a:solidFill>
                          <a:latin typeface="Calibri"/>
                        </a:rPr>
                        <a:t>Natureza das Despesas</a:t>
                      </a:r>
                      <a:endParaRPr lang="pt-BR" sz="2000" b="0" strike="noStrike" spc="-1" dirty="0">
                        <a:solidFill>
                          <a:schemeClr val="bg1"/>
                        </a:solidFill>
                        <a:latin typeface="Arial"/>
                      </a:endParaRPr>
                    </a:p>
                  </a:txBody>
                  <a:tcPr anchor="ctr">
                    <a:solidFill>
                      <a:srgbClr val="0070C0"/>
                    </a:solidFill>
                  </a:tcPr>
                </a:tc>
                <a:tc>
                  <a:txBody>
                    <a:bodyPr/>
                    <a:lstStyle/>
                    <a:p>
                      <a:pPr algn="ctr">
                        <a:lnSpc>
                          <a:spcPct val="100000"/>
                        </a:lnSpc>
                      </a:pPr>
                      <a:r>
                        <a:rPr lang="pt-BR" sz="2000" b="1" strike="noStrike" spc="-1" dirty="0">
                          <a:solidFill>
                            <a:schemeClr val="bg1"/>
                          </a:solidFill>
                          <a:latin typeface="Calibri"/>
                        </a:rPr>
                        <a:t>2º Quadrimestre/21 (R$)</a:t>
                      </a:r>
                      <a:endParaRPr lang="pt-BR" sz="2000" b="0" strike="noStrike" spc="-1" dirty="0">
                        <a:solidFill>
                          <a:schemeClr val="bg1"/>
                        </a:solidFill>
                        <a:latin typeface="Arial"/>
                      </a:endParaRPr>
                    </a:p>
                  </a:txBody>
                  <a:tcPr anchor="ctr">
                    <a:solidFill>
                      <a:srgbClr val="0070C0"/>
                    </a:solidFill>
                  </a:tcPr>
                </a:tc>
                <a:tc>
                  <a:txBody>
                    <a:bodyPr/>
                    <a:lstStyle/>
                    <a:p>
                      <a:pPr algn="ctr">
                        <a:lnSpc>
                          <a:spcPct val="100000"/>
                        </a:lnSpc>
                      </a:pPr>
                      <a:r>
                        <a:rPr lang="pt-BR" sz="2000" b="1" strike="noStrike" spc="-1" dirty="0">
                          <a:solidFill>
                            <a:schemeClr val="bg1"/>
                          </a:solidFill>
                          <a:latin typeface="Calibri"/>
                        </a:rPr>
                        <a:t>%</a:t>
                      </a:r>
                      <a:endParaRPr lang="pt-BR" sz="2000" b="0" strike="noStrike" spc="-1" dirty="0">
                        <a:solidFill>
                          <a:schemeClr val="bg1"/>
                        </a:solidFill>
                        <a:latin typeface="Arial"/>
                      </a:endParaRPr>
                    </a:p>
                  </a:txBody>
                  <a:tcPr anchor="ctr">
                    <a:solidFill>
                      <a:srgbClr val="0070C0"/>
                    </a:solidFill>
                  </a:tcPr>
                </a:tc>
                <a:extLst>
                  <a:ext uri="{0D108BD9-81ED-4DB2-BD59-A6C34878D82A}">
                    <a16:rowId xmlns:a16="http://schemas.microsoft.com/office/drawing/2014/main" val="10000"/>
                  </a:ext>
                </a:extLst>
              </a:tr>
              <a:tr h="873471">
                <a:tc>
                  <a:txBody>
                    <a:bodyPr/>
                    <a:lstStyle/>
                    <a:p>
                      <a:pPr>
                        <a:lnSpc>
                          <a:spcPct val="100000"/>
                        </a:lnSpc>
                      </a:pPr>
                      <a:r>
                        <a:rPr lang="pt-BR" sz="2400" b="0" strike="noStrike" spc="-1" dirty="0">
                          <a:solidFill>
                            <a:srgbClr val="000000"/>
                          </a:solidFill>
                          <a:latin typeface="Calibri" panose="020F0502020204030204" pitchFamily="34" charset="0"/>
                          <a:cs typeface="Calibri" panose="020F0502020204030204" pitchFamily="34" charset="0"/>
                        </a:rPr>
                        <a:t>Pessoal e Encargos Sociais</a:t>
                      </a:r>
                      <a:endParaRPr lang="pt-BR" sz="2400" b="0" strike="noStrike" spc="-1" dirty="0">
                        <a:latin typeface="Calibri" panose="020F0502020204030204" pitchFamily="34" charset="0"/>
                        <a:cs typeface="Calibri" panose="020F0502020204030204" pitchFamily="34" charset="0"/>
                      </a:endParaRPr>
                    </a:p>
                  </a:txBody>
                  <a:tcPr anchor="ctr">
                    <a:solidFill>
                      <a:schemeClr val="bg1">
                        <a:lumMod val="85000"/>
                      </a:schemeClr>
                    </a:solidFill>
                  </a:tcPr>
                </a:tc>
                <a:tc>
                  <a:txBody>
                    <a:bodyPr/>
                    <a:lstStyle/>
                    <a:p>
                      <a:pPr algn="ctr" fontAlgn="b"/>
                      <a:r>
                        <a:rPr lang="pt-BR" sz="2000" b="1" i="0" u="none" strike="noStrike" dirty="0">
                          <a:effectLst/>
                          <a:latin typeface="Arial" panose="020B0604020202020204" pitchFamily="34" charset="0"/>
                        </a:rPr>
                        <a:t>                          470.986.547,00</a:t>
                      </a:r>
                    </a:p>
                  </a:txBody>
                  <a:tcPr marL="9525" marR="9525" marT="9525" marB="0" anchor="b">
                    <a:solidFill>
                      <a:schemeClr val="bg1">
                        <a:lumMod val="85000"/>
                      </a:schemeClr>
                    </a:solidFill>
                  </a:tcPr>
                </a:tc>
                <a:tc>
                  <a:txBody>
                    <a:bodyPr/>
                    <a:lstStyle/>
                    <a:p>
                      <a:pPr marL="113760" indent="-21960" algn="ctr">
                        <a:lnSpc>
                          <a:spcPct val="115000"/>
                        </a:lnSpc>
                        <a:spcBef>
                          <a:spcPts val="1001"/>
                        </a:spcBef>
                      </a:pPr>
                      <a:r>
                        <a:rPr lang="pt-BR" sz="2400" b="1" strike="noStrike" spc="-1" dirty="0">
                          <a:solidFill>
                            <a:schemeClr val="dk1"/>
                          </a:solidFill>
                          <a:latin typeface="Calibri" pitchFamily="34" charset="0"/>
                          <a:ea typeface="+mn-ea"/>
                          <a:cs typeface="+mn-cs"/>
                        </a:rPr>
                        <a:t>20,4</a:t>
                      </a:r>
                    </a:p>
                  </a:txBody>
                  <a:tcPr marL="7020" marR="7020" marT="34290" marB="34290" anchor="ctr">
                    <a:solidFill>
                      <a:schemeClr val="bg1">
                        <a:lumMod val="85000"/>
                      </a:schemeClr>
                    </a:solidFill>
                  </a:tcPr>
                </a:tc>
                <a:extLst>
                  <a:ext uri="{0D108BD9-81ED-4DB2-BD59-A6C34878D82A}">
                    <a16:rowId xmlns:a16="http://schemas.microsoft.com/office/drawing/2014/main" val="10001"/>
                  </a:ext>
                </a:extLst>
              </a:tr>
              <a:tr h="915411">
                <a:tc>
                  <a:txBody>
                    <a:bodyPr/>
                    <a:lstStyle/>
                    <a:p>
                      <a:pPr>
                        <a:lnSpc>
                          <a:spcPct val="100000"/>
                        </a:lnSpc>
                      </a:pPr>
                      <a:r>
                        <a:rPr lang="pt-BR" sz="2400" b="0" strike="noStrike" spc="-1" dirty="0">
                          <a:solidFill>
                            <a:srgbClr val="000000"/>
                          </a:solidFill>
                          <a:latin typeface="Calibri" panose="020F0502020204030204" pitchFamily="34" charset="0"/>
                          <a:cs typeface="Calibri" panose="020F0502020204030204" pitchFamily="34" charset="0"/>
                        </a:rPr>
                        <a:t>Despesas </a:t>
                      </a:r>
                      <a:r>
                        <a:rPr lang="pt-BR" sz="2400" b="0" strike="noStrike" spc="-1" dirty="0">
                          <a:solidFill>
                            <a:srgbClr val="000000"/>
                          </a:solidFill>
                          <a:latin typeface="Calibri" panose="020F0502020204030204" pitchFamily="34" charset="0"/>
                          <a:ea typeface="+mn-ea"/>
                          <a:cs typeface="Calibri" panose="020F0502020204030204" pitchFamily="34" charset="0"/>
                        </a:rPr>
                        <a:t>Correntes</a:t>
                      </a:r>
                    </a:p>
                  </a:txBody>
                  <a:tcPr anchor="ctr">
                    <a:solidFill>
                      <a:schemeClr val="bg1"/>
                    </a:solidFill>
                  </a:tcPr>
                </a:tc>
                <a:tc>
                  <a:txBody>
                    <a:bodyPr/>
                    <a:lstStyle/>
                    <a:p>
                      <a:pPr algn="ctr" fontAlgn="b"/>
                      <a:r>
                        <a:rPr lang="pt-BR" sz="2000" b="1" i="0" u="none" strike="noStrike" dirty="0">
                          <a:effectLst/>
                          <a:latin typeface="Arial" panose="020B0604020202020204" pitchFamily="34" charset="0"/>
                        </a:rPr>
                        <a:t>                        1.759.912.906,00 </a:t>
                      </a:r>
                    </a:p>
                  </a:txBody>
                  <a:tcPr marL="9525" marR="9525" marT="9525" marB="0" anchor="b">
                    <a:solidFill>
                      <a:schemeClr val="bg1"/>
                    </a:solidFill>
                  </a:tcPr>
                </a:tc>
                <a:tc>
                  <a:txBody>
                    <a:bodyPr/>
                    <a:lstStyle/>
                    <a:p>
                      <a:pPr marL="113760" indent="-21960" algn="ctr">
                        <a:lnSpc>
                          <a:spcPct val="115000"/>
                        </a:lnSpc>
                        <a:spcBef>
                          <a:spcPts val="1001"/>
                        </a:spcBef>
                      </a:pPr>
                      <a:r>
                        <a:rPr lang="pt-BR" sz="2400" b="1" strike="noStrike" spc="-1" dirty="0">
                          <a:solidFill>
                            <a:schemeClr val="dk1"/>
                          </a:solidFill>
                          <a:latin typeface="Calibri" pitchFamily="34" charset="0"/>
                          <a:ea typeface="+mn-ea"/>
                          <a:cs typeface="+mn-cs"/>
                        </a:rPr>
                        <a:t>76,2</a:t>
                      </a:r>
                    </a:p>
                  </a:txBody>
                  <a:tcPr marL="7020" marR="7020" marT="34290" marB="34290" anchor="ctr">
                    <a:solidFill>
                      <a:schemeClr val="bg1"/>
                    </a:solidFill>
                  </a:tcPr>
                </a:tc>
                <a:extLst>
                  <a:ext uri="{0D108BD9-81ED-4DB2-BD59-A6C34878D82A}">
                    <a16:rowId xmlns:a16="http://schemas.microsoft.com/office/drawing/2014/main" val="10002"/>
                  </a:ext>
                </a:extLst>
              </a:tr>
              <a:tr h="993559">
                <a:tc>
                  <a:txBody>
                    <a:bodyPr/>
                    <a:lstStyle/>
                    <a:p>
                      <a:pPr>
                        <a:lnSpc>
                          <a:spcPct val="100000"/>
                        </a:lnSpc>
                      </a:pPr>
                      <a:r>
                        <a:rPr lang="pt-BR" sz="2400" b="0" strike="noStrike" spc="-1" dirty="0">
                          <a:solidFill>
                            <a:srgbClr val="000000"/>
                          </a:solidFill>
                          <a:latin typeface="Calibri" panose="020F0502020204030204" pitchFamily="34" charset="0"/>
                          <a:cs typeface="Calibri" panose="020F0502020204030204" pitchFamily="34" charset="0"/>
                        </a:rPr>
                        <a:t>Despesas de Capital</a:t>
                      </a:r>
                      <a:endParaRPr lang="pt-BR" sz="2400" b="0" strike="noStrike" spc="-1" dirty="0">
                        <a:latin typeface="Calibri" panose="020F0502020204030204" pitchFamily="34" charset="0"/>
                        <a:cs typeface="Calibri" panose="020F0502020204030204" pitchFamily="34" charset="0"/>
                      </a:endParaRPr>
                    </a:p>
                  </a:txBody>
                  <a:tcPr anchor="ctr">
                    <a:solidFill>
                      <a:schemeClr val="bg1">
                        <a:lumMod val="85000"/>
                      </a:schemeClr>
                    </a:solidFill>
                  </a:tcPr>
                </a:tc>
                <a:tc>
                  <a:txBody>
                    <a:bodyPr/>
                    <a:lstStyle/>
                    <a:p>
                      <a:pPr algn="ctr" fontAlgn="b"/>
                      <a:r>
                        <a:rPr lang="pt-BR" sz="2000" b="1" i="0" u="none" strike="noStrike" dirty="0">
                          <a:effectLst/>
                          <a:latin typeface="Arial" panose="020B0604020202020204" pitchFamily="34" charset="0"/>
                        </a:rPr>
                        <a:t>                            69.876.730,00 </a:t>
                      </a:r>
                    </a:p>
                  </a:txBody>
                  <a:tcPr marL="9525" marR="9525" marT="9525" marB="0" anchor="b">
                    <a:solidFill>
                      <a:schemeClr val="bg1">
                        <a:lumMod val="85000"/>
                      </a:schemeClr>
                    </a:solidFill>
                  </a:tcPr>
                </a:tc>
                <a:tc>
                  <a:txBody>
                    <a:bodyPr/>
                    <a:lstStyle/>
                    <a:p>
                      <a:pPr marL="113760" indent="-21960" algn="ctr">
                        <a:lnSpc>
                          <a:spcPct val="115000"/>
                        </a:lnSpc>
                        <a:spcBef>
                          <a:spcPts val="1001"/>
                        </a:spcBef>
                      </a:pPr>
                      <a:r>
                        <a:rPr lang="pt-BR" sz="2400" b="1" strike="noStrike" spc="-1" dirty="0">
                          <a:solidFill>
                            <a:schemeClr val="dk1"/>
                          </a:solidFill>
                          <a:latin typeface="Calibri" pitchFamily="34" charset="0"/>
                          <a:ea typeface="+mn-ea"/>
                          <a:cs typeface="+mn-cs"/>
                        </a:rPr>
                        <a:t>3,0</a:t>
                      </a:r>
                    </a:p>
                  </a:txBody>
                  <a:tcPr marL="7020" marR="7020" marT="34290" marB="34290" anchor="ctr">
                    <a:solidFill>
                      <a:schemeClr val="bg1">
                        <a:lumMod val="85000"/>
                      </a:schemeClr>
                    </a:solidFill>
                  </a:tcPr>
                </a:tc>
                <a:extLst>
                  <a:ext uri="{0D108BD9-81ED-4DB2-BD59-A6C34878D82A}">
                    <a16:rowId xmlns:a16="http://schemas.microsoft.com/office/drawing/2014/main" val="10003"/>
                  </a:ext>
                </a:extLst>
              </a:tr>
              <a:tr h="840704">
                <a:tc>
                  <a:txBody>
                    <a:bodyPr/>
                    <a:lstStyle/>
                    <a:p>
                      <a:pPr>
                        <a:lnSpc>
                          <a:spcPct val="100000"/>
                        </a:lnSpc>
                      </a:pPr>
                      <a:r>
                        <a:rPr lang="pt-BR" sz="2400" b="0" strike="noStrike" spc="-1" dirty="0">
                          <a:latin typeface="Calibri" panose="020F0502020204030204" pitchFamily="34" charset="0"/>
                          <a:cs typeface="Calibri" panose="020F0502020204030204" pitchFamily="34" charset="0"/>
                        </a:rPr>
                        <a:t>Inversões Financeiras</a:t>
                      </a:r>
                    </a:p>
                  </a:txBody>
                  <a:tcPr anchor="ctr">
                    <a:solidFill>
                      <a:schemeClr val="bg1"/>
                    </a:solidFill>
                  </a:tcPr>
                </a:tc>
                <a:tc>
                  <a:txBody>
                    <a:bodyPr/>
                    <a:lstStyle/>
                    <a:p>
                      <a:pPr algn="ctr" fontAlgn="b"/>
                      <a:r>
                        <a:rPr lang="pt-BR" sz="2000" b="1" i="0" u="none" strike="noStrike" dirty="0">
                          <a:effectLst/>
                          <a:latin typeface="Arial" panose="020B0604020202020204" pitchFamily="34" charset="0"/>
                        </a:rPr>
                        <a:t>                            10.000.000,00 </a:t>
                      </a:r>
                    </a:p>
                  </a:txBody>
                  <a:tcPr marL="9525" marR="9525" marT="9525" marB="0" anchor="b">
                    <a:solidFill>
                      <a:schemeClr val="bg1"/>
                    </a:solidFill>
                  </a:tcPr>
                </a:tc>
                <a:tc>
                  <a:txBody>
                    <a:bodyPr/>
                    <a:lstStyle/>
                    <a:p>
                      <a:pPr marL="113760" indent="-21960" algn="ctr">
                        <a:lnSpc>
                          <a:spcPct val="115000"/>
                        </a:lnSpc>
                        <a:spcBef>
                          <a:spcPts val="1001"/>
                        </a:spcBef>
                      </a:pPr>
                      <a:r>
                        <a:rPr lang="pt-BR" sz="2400" b="1" strike="noStrike" spc="-1" dirty="0">
                          <a:solidFill>
                            <a:schemeClr val="dk1"/>
                          </a:solidFill>
                          <a:latin typeface="Calibri" pitchFamily="34" charset="0"/>
                          <a:ea typeface="+mn-ea"/>
                          <a:cs typeface="+mn-cs"/>
                        </a:rPr>
                        <a:t>0,4</a:t>
                      </a:r>
                    </a:p>
                  </a:txBody>
                  <a:tcPr marL="7020" marR="7020" marT="34290" marB="34290" anchor="ctr">
                    <a:solidFill>
                      <a:schemeClr val="bg1"/>
                    </a:solidFill>
                  </a:tcPr>
                </a:tc>
                <a:extLst>
                  <a:ext uri="{0D108BD9-81ED-4DB2-BD59-A6C34878D82A}">
                    <a16:rowId xmlns:a16="http://schemas.microsoft.com/office/drawing/2014/main" val="751908027"/>
                  </a:ext>
                </a:extLst>
              </a:tr>
              <a:tr h="760610">
                <a:tc>
                  <a:txBody>
                    <a:bodyPr/>
                    <a:lstStyle/>
                    <a:p>
                      <a:pPr>
                        <a:lnSpc>
                          <a:spcPct val="100000"/>
                        </a:lnSpc>
                      </a:pPr>
                      <a:r>
                        <a:rPr lang="pt-BR" sz="2400" b="1" strike="noStrike" spc="-1" dirty="0">
                          <a:solidFill>
                            <a:srgbClr val="000000"/>
                          </a:solidFill>
                          <a:latin typeface="Calibri" panose="020F0502020204030204" pitchFamily="34" charset="0"/>
                          <a:cs typeface="Calibri" panose="020F0502020204030204" pitchFamily="34" charset="0"/>
                        </a:rPr>
                        <a:t>Total</a:t>
                      </a:r>
                      <a:endParaRPr lang="pt-BR" sz="2400" b="1" strike="noStrike" spc="-1" dirty="0">
                        <a:latin typeface="Calibri" panose="020F0502020204030204" pitchFamily="34" charset="0"/>
                        <a:cs typeface="Calibri" panose="020F0502020204030204" pitchFamily="34" charset="0"/>
                      </a:endParaRPr>
                    </a:p>
                  </a:txBody>
                  <a:tcPr anchor="ctr">
                    <a:solidFill>
                      <a:schemeClr val="bg1">
                        <a:lumMod val="85000"/>
                      </a:schemeClr>
                    </a:solidFill>
                  </a:tcPr>
                </a:tc>
                <a:tc>
                  <a:txBody>
                    <a:bodyPr/>
                    <a:lstStyle/>
                    <a:p>
                      <a:pPr algn="ctr" fontAlgn="b"/>
                      <a:r>
                        <a:rPr lang="pt-BR" sz="2000" b="1" i="0" u="none" strike="noStrike" dirty="0">
                          <a:effectLst/>
                          <a:latin typeface="Arial" panose="020B0604020202020204" pitchFamily="34" charset="0"/>
                        </a:rPr>
                        <a:t>                        2.310.776.183,00 </a:t>
                      </a:r>
                    </a:p>
                  </a:txBody>
                  <a:tcPr marL="9525" marR="9525" marT="9525" marB="0" anchor="b">
                    <a:solidFill>
                      <a:schemeClr val="bg1">
                        <a:lumMod val="85000"/>
                      </a:schemeClr>
                    </a:solidFill>
                  </a:tcPr>
                </a:tc>
                <a:tc>
                  <a:txBody>
                    <a:bodyPr/>
                    <a:lstStyle/>
                    <a:p>
                      <a:pPr marL="113760" indent="-21960" algn="ctr">
                        <a:lnSpc>
                          <a:spcPct val="115000"/>
                        </a:lnSpc>
                        <a:spcBef>
                          <a:spcPts val="1001"/>
                        </a:spcBef>
                      </a:pPr>
                      <a:r>
                        <a:rPr lang="pt-BR" sz="2400" b="1" strike="noStrike" spc="-1" dirty="0">
                          <a:solidFill>
                            <a:schemeClr val="dk1"/>
                          </a:solidFill>
                          <a:latin typeface="Calibri" pitchFamily="34" charset="0"/>
                          <a:ea typeface="+mn-ea"/>
                          <a:cs typeface="+mn-cs"/>
                        </a:rPr>
                        <a:t>100,0</a:t>
                      </a:r>
                    </a:p>
                  </a:txBody>
                  <a:tcPr marL="7020" marR="7020" marT="34290" marB="34290" anchor="ctr">
                    <a:solidFill>
                      <a:schemeClr val="bg1">
                        <a:lumMod val="85000"/>
                      </a:schemeClr>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Gráfico 97">
            <a:extLst>
              <a:ext uri="{FF2B5EF4-FFF2-40B4-BE49-F238E27FC236}">
                <a16:creationId xmlns:a16="http://schemas.microsoft.com/office/drawing/2014/main" id="{EFCA4F9D-EEC9-4E5A-980F-A860BB708A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56725" y="3942928"/>
            <a:ext cx="138406" cy="246054"/>
          </a:xfrm>
          <a:prstGeom prst="rect">
            <a:avLst/>
          </a:prstGeom>
        </p:spPr>
      </p:pic>
      <p:sp>
        <p:nvSpPr>
          <p:cNvPr id="105" name="Retângulo 104">
            <a:extLst>
              <a:ext uri="{FF2B5EF4-FFF2-40B4-BE49-F238E27FC236}">
                <a16:creationId xmlns:a16="http://schemas.microsoft.com/office/drawing/2014/main" id="{DDA915D9-F697-4598-831A-73EE732DF9D0}"/>
              </a:ext>
            </a:extLst>
          </p:cNvPr>
          <p:cNvSpPr/>
          <p:nvPr/>
        </p:nvSpPr>
        <p:spPr>
          <a:xfrm>
            <a:off x="0" y="849630"/>
            <a:ext cx="6907856" cy="333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graphicFrame>
        <p:nvGraphicFramePr>
          <p:cNvPr id="5" name="Tabela 31">
            <a:extLst>
              <a:ext uri="{FF2B5EF4-FFF2-40B4-BE49-F238E27FC236}">
                <a16:creationId xmlns:a16="http://schemas.microsoft.com/office/drawing/2014/main" id="{B7681E50-E80C-42E3-9785-5756AD471F52}"/>
              </a:ext>
            </a:extLst>
          </p:cNvPr>
          <p:cNvGraphicFramePr>
            <a:graphicFrameLocks noGrp="1"/>
          </p:cNvGraphicFramePr>
          <p:nvPr/>
        </p:nvGraphicFramePr>
        <p:xfrm>
          <a:off x="509203" y="3395720"/>
          <a:ext cx="8023238" cy="708660"/>
        </p:xfrm>
        <a:graphic>
          <a:graphicData uri="http://schemas.openxmlformats.org/drawingml/2006/table">
            <a:tbl>
              <a:tblPr firstRow="1" bandRow="1">
                <a:tableStyleId>{5C22544A-7EE6-4342-B048-85BDC9FD1C3A}</a:tableStyleId>
              </a:tblPr>
              <a:tblGrid>
                <a:gridCol w="3846773">
                  <a:extLst>
                    <a:ext uri="{9D8B030D-6E8A-4147-A177-3AD203B41FA5}">
                      <a16:colId xmlns:a16="http://schemas.microsoft.com/office/drawing/2014/main" val="180704849"/>
                    </a:ext>
                  </a:extLst>
                </a:gridCol>
                <a:gridCol w="2304256">
                  <a:extLst>
                    <a:ext uri="{9D8B030D-6E8A-4147-A177-3AD203B41FA5}">
                      <a16:colId xmlns:a16="http://schemas.microsoft.com/office/drawing/2014/main" val="4152622926"/>
                    </a:ext>
                  </a:extLst>
                </a:gridCol>
                <a:gridCol w="1872209">
                  <a:extLst>
                    <a:ext uri="{9D8B030D-6E8A-4147-A177-3AD203B41FA5}">
                      <a16:colId xmlns:a16="http://schemas.microsoft.com/office/drawing/2014/main" val="2919430754"/>
                    </a:ext>
                  </a:extLst>
                </a:gridCol>
              </a:tblGrid>
              <a:tr h="3383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dirty="0">
                          <a:ln>
                            <a:noFill/>
                          </a:ln>
                          <a:solidFill>
                            <a:prstClr val="white"/>
                          </a:solidFill>
                          <a:effectLst/>
                          <a:uLnTx/>
                          <a:uFillTx/>
                          <a:latin typeface="Calibri" pitchFamily="34" charset="0"/>
                          <a:ea typeface="+mn-ea"/>
                          <a:cs typeface="Segoe UI" panose="020B0502040204020203" pitchFamily="34" charset="0"/>
                        </a:rPr>
                        <a:t>Entregas</a:t>
                      </a:r>
                    </a:p>
                  </a:txBody>
                  <a:tcPr marL="21600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Calibri" pitchFamily="34" charset="0"/>
                          <a:ea typeface="+mn-ea"/>
                          <a:cs typeface="Segoe UI" panose="020B0502040204020203" pitchFamily="34" charset="0"/>
                        </a:rPr>
                        <a:t>Status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Calibri" pitchFamily="34" charset="0"/>
                          <a:ea typeface="+mn-ea"/>
                          <a:cs typeface="Segoe UI" panose="020B0502040204020203" pitchFamily="34" charset="0"/>
                        </a:rPr>
                        <a:t>Valor</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857715045"/>
                  </a:ext>
                </a:extLst>
              </a:tr>
              <a:tr h="3101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Construção do Bloco 5</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Ações Preparatórias</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R$13.318.000,00</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25008057"/>
                  </a:ext>
                </a:extLst>
              </a:tr>
            </a:tbl>
          </a:graphicData>
        </a:graphic>
      </p:graphicFrame>
      <p:sp>
        <p:nvSpPr>
          <p:cNvPr id="6" name="Retângulo: Cantos Arredondados 5">
            <a:extLst>
              <a:ext uri="{FF2B5EF4-FFF2-40B4-BE49-F238E27FC236}">
                <a16:creationId xmlns:a16="http://schemas.microsoft.com/office/drawing/2014/main" id="{1ACF966F-4FC4-4BCC-AC39-3A7BBD3276BF}"/>
              </a:ext>
            </a:extLst>
          </p:cNvPr>
          <p:cNvSpPr/>
          <p:nvPr/>
        </p:nvSpPr>
        <p:spPr>
          <a:xfrm>
            <a:off x="395536" y="4653136"/>
            <a:ext cx="8167254" cy="1081213"/>
          </a:xfrm>
          <a:prstGeom prst="roundRect">
            <a:avLst>
              <a:gd name="adj" fmla="val 234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spcBef>
                <a:spcPts val="300"/>
              </a:spcBef>
              <a:spcAft>
                <a:spcPts val="300"/>
              </a:spcAft>
            </a:pPr>
            <a:r>
              <a:rPr lang="pt-BR" b="1" dirty="0">
                <a:solidFill>
                  <a:schemeClr val="tx1"/>
                </a:solidFill>
                <a:latin typeface="Calibri" pitchFamily="34" charset="0"/>
                <a:cs typeface="Segoe UI" panose="020B0502040204020203" pitchFamily="34" charset="0"/>
              </a:rPr>
              <a:t>Obra do Bloco 5 </a:t>
            </a:r>
            <a:r>
              <a:rPr lang="pt-BR" dirty="0">
                <a:solidFill>
                  <a:schemeClr val="tx1"/>
                </a:solidFill>
                <a:latin typeface="Calibri" pitchFamily="34" charset="0"/>
                <a:cs typeface="Segoe UI" panose="020B0502040204020203" pitchFamily="34" charset="0"/>
              </a:rPr>
              <a:t>– Estacionamento com 132 vagas (12 meses de obra)</a:t>
            </a:r>
          </a:p>
        </p:txBody>
      </p:sp>
      <p:pic>
        <p:nvPicPr>
          <p:cNvPr id="7" name="Imagem 6">
            <a:extLst>
              <a:ext uri="{FF2B5EF4-FFF2-40B4-BE49-F238E27FC236}">
                <a16:creationId xmlns:a16="http://schemas.microsoft.com/office/drawing/2014/main" id="{CC425DD7-B699-46BB-99DA-FF76599AC2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 t="48247" r="1" b="17721"/>
          <a:stretch/>
        </p:blipFill>
        <p:spPr>
          <a:xfrm>
            <a:off x="539551" y="1628800"/>
            <a:ext cx="7980095" cy="1631322"/>
          </a:xfrm>
          <a:prstGeom prst="rect">
            <a:avLst/>
          </a:prstGeom>
        </p:spPr>
      </p:pic>
      <p:sp>
        <p:nvSpPr>
          <p:cNvPr id="24" name="CustomShape 1"/>
          <p:cNvSpPr/>
          <p:nvPr/>
        </p:nvSpPr>
        <p:spPr>
          <a:xfrm>
            <a:off x="1440" y="653879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30" name="Imagem 6"/>
          <p:cNvPicPr/>
          <p:nvPr/>
        </p:nvPicPr>
        <p:blipFill>
          <a:blip r:embed="rId5" cstate="print"/>
          <a:srcRect l="12634" r="15820"/>
          <a:stretch/>
        </p:blipFill>
        <p:spPr>
          <a:xfrm>
            <a:off x="7885888" y="180360"/>
            <a:ext cx="718560" cy="718560"/>
          </a:xfrm>
          <a:prstGeom prst="rect">
            <a:avLst/>
          </a:prstGeom>
          <a:ln>
            <a:noFill/>
          </a:ln>
        </p:spPr>
      </p:pic>
      <p:sp>
        <p:nvSpPr>
          <p:cNvPr id="34"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rPr>
              <a:t>Hospital </a:t>
            </a:r>
            <a:r>
              <a:rPr lang="pt-BR" sz="3600" b="1" strike="noStrike" spc="-41" dirty="0">
                <a:solidFill>
                  <a:srgbClr val="0070C0"/>
                </a:solidFill>
                <a:latin typeface="Calibri"/>
                <a:ea typeface="DejaVu Sans"/>
              </a:rPr>
              <a:t>Estadual São Lucas</a:t>
            </a:r>
            <a:endParaRPr lang="pt-BR" sz="3600" b="0" strike="noStrike" spc="-1" dirty="0">
              <a:solidFill>
                <a:srgbClr val="FF0000"/>
              </a:solidFill>
              <a:latin typeface="Arial"/>
            </a:endParaRPr>
          </a:p>
        </p:txBody>
      </p:sp>
      <p:sp>
        <p:nvSpPr>
          <p:cNvPr id="35"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42" name="CaixaDeTexto 41">
            <a:extLst>
              <a:ext uri="{FF2B5EF4-FFF2-40B4-BE49-F238E27FC236}">
                <a16:creationId xmlns:a16="http://schemas.microsoft.com/office/drawing/2014/main" id="{145B8BD8-04F5-4371-888E-B29972EF2E22}"/>
              </a:ext>
            </a:extLst>
          </p:cNvPr>
          <p:cNvSpPr txBox="1"/>
          <p:nvPr/>
        </p:nvSpPr>
        <p:spPr>
          <a:xfrm>
            <a:off x="468304" y="1124744"/>
            <a:ext cx="8675696" cy="769441"/>
          </a:xfrm>
          <a:prstGeom prst="rect">
            <a:avLst/>
          </a:prstGeom>
          <a:noFill/>
        </p:spPr>
        <p:txBody>
          <a:bodyPr wrap="square">
            <a:spAutoFit/>
          </a:bodyPr>
          <a:lstStyle/>
          <a:p>
            <a:pPr>
              <a:defRPr/>
            </a:pPr>
            <a:r>
              <a:rPr lang="pt-BR" sz="2000" b="1" dirty="0">
                <a:latin typeface="Calibri" pitchFamily="34" charset="0"/>
                <a:ea typeface="Segoe UI Black" panose="020B0A02040204020203" pitchFamily="34" charset="0"/>
                <a:cs typeface="Segoe UI" panose="020B0502040204020203" pitchFamily="34" charset="0"/>
              </a:rPr>
              <a:t>Conclusão Blocos 5 – </a:t>
            </a:r>
            <a:r>
              <a:rPr lang="pt-BR" sz="2000" b="1" dirty="0">
                <a:latin typeface="Calibri" pitchFamily="34" charset="0"/>
              </a:rPr>
              <a:t>Estacionamento</a:t>
            </a:r>
          </a:p>
          <a:p>
            <a:pPr>
              <a:defRPr/>
            </a:pPr>
            <a:endParaRPr lang="pt-BR" sz="2400" b="1" dirty="0">
              <a:latin typeface="Calibri" pitchFamily="34" charset="0"/>
              <a:ea typeface="Segoe UI Black" panose="020B0A02040204020203" pitchFamily="34" charset="0"/>
              <a:cs typeface="Segoe UI" panose="020B0502040204020203" pitchFamily="34" charset="0"/>
            </a:endParaRPr>
          </a:p>
        </p:txBody>
      </p:sp>
      <p:sp>
        <p:nvSpPr>
          <p:cNvPr id="2" name="CaixaDeTexto 1">
            <a:extLst>
              <a:ext uri="{FF2B5EF4-FFF2-40B4-BE49-F238E27FC236}">
                <a16:creationId xmlns:a16="http://schemas.microsoft.com/office/drawing/2014/main" id="{8693B83D-AF88-4047-815E-618AFA90B3AB}"/>
              </a:ext>
            </a:extLst>
          </p:cNvPr>
          <p:cNvSpPr txBox="1"/>
          <p:nvPr/>
        </p:nvSpPr>
        <p:spPr>
          <a:xfrm>
            <a:off x="467544" y="6547586"/>
            <a:ext cx="1943353" cy="461665"/>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a:p>
            <a:endParaRPr lang="pt-BR" sz="1200" dirty="0"/>
          </a:p>
        </p:txBody>
      </p:sp>
    </p:spTree>
    <p:extLst>
      <p:ext uri="{BB962C8B-B14F-4D97-AF65-F5344CB8AC3E}">
        <p14:creationId xmlns:p14="http://schemas.microsoft.com/office/powerpoint/2010/main" val="1273721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Gráfico 97">
            <a:extLst>
              <a:ext uri="{FF2B5EF4-FFF2-40B4-BE49-F238E27FC236}">
                <a16:creationId xmlns:a16="http://schemas.microsoft.com/office/drawing/2014/main" id="{EFCA4F9D-EEC9-4E5A-980F-A860BB708A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56725" y="3798912"/>
            <a:ext cx="138406" cy="246054"/>
          </a:xfrm>
          <a:prstGeom prst="rect">
            <a:avLst/>
          </a:prstGeom>
        </p:spPr>
      </p:pic>
      <p:sp>
        <p:nvSpPr>
          <p:cNvPr id="105" name="Retângulo 104">
            <a:extLst>
              <a:ext uri="{FF2B5EF4-FFF2-40B4-BE49-F238E27FC236}">
                <a16:creationId xmlns:a16="http://schemas.microsoft.com/office/drawing/2014/main" id="{DDA915D9-F697-4598-831A-73EE732DF9D0}"/>
              </a:ext>
            </a:extLst>
          </p:cNvPr>
          <p:cNvSpPr/>
          <p:nvPr/>
        </p:nvSpPr>
        <p:spPr>
          <a:xfrm>
            <a:off x="0" y="849630"/>
            <a:ext cx="6907856" cy="502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6" name="Retângulo: Cantos Arredondados 5">
            <a:extLst>
              <a:ext uri="{FF2B5EF4-FFF2-40B4-BE49-F238E27FC236}">
                <a16:creationId xmlns:a16="http://schemas.microsoft.com/office/drawing/2014/main" id="{1ACF966F-4FC4-4BCC-AC39-3A7BBD3276BF}"/>
              </a:ext>
            </a:extLst>
          </p:cNvPr>
          <p:cNvSpPr/>
          <p:nvPr/>
        </p:nvSpPr>
        <p:spPr>
          <a:xfrm>
            <a:off x="399643" y="5460064"/>
            <a:ext cx="8276813" cy="921264"/>
          </a:xfrm>
          <a:prstGeom prst="roundRect">
            <a:avLst>
              <a:gd name="adj" fmla="val 234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spcBef>
                <a:spcPts val="300"/>
              </a:spcBef>
              <a:spcAft>
                <a:spcPts val="300"/>
              </a:spcAft>
            </a:pPr>
            <a:r>
              <a:rPr lang="pt-BR" b="1" dirty="0">
                <a:solidFill>
                  <a:schemeClr val="tx1"/>
                </a:solidFill>
                <a:latin typeface="Calibri" pitchFamily="34" charset="0"/>
                <a:cs typeface="Segoe UI" panose="020B0502040204020203" pitchFamily="34" charset="0"/>
              </a:rPr>
              <a:t>Situação Atual: </a:t>
            </a:r>
            <a:r>
              <a:rPr lang="pt-BR" dirty="0">
                <a:solidFill>
                  <a:schemeClr val="tx1"/>
                </a:solidFill>
                <a:latin typeface="Calibri" pitchFamily="34" charset="0"/>
                <a:cs typeface="Segoe UI" panose="020B0502040204020203" pitchFamily="34" charset="0"/>
              </a:rPr>
              <a:t>33 novos leitos para Materno Infantil, 92 % de obra concluída.  </a:t>
            </a:r>
          </a:p>
          <a:p>
            <a:pPr>
              <a:spcBef>
                <a:spcPts val="300"/>
              </a:spcBef>
              <a:spcAft>
                <a:spcPts val="300"/>
              </a:spcAft>
            </a:pPr>
            <a:r>
              <a:rPr lang="pt-BR" b="1" dirty="0">
                <a:solidFill>
                  <a:schemeClr val="tx1"/>
                </a:solidFill>
                <a:latin typeface="Calibri" pitchFamily="34" charset="0"/>
                <a:cs typeface="Segoe UI" panose="020B0502040204020203" pitchFamily="34" charset="0"/>
              </a:rPr>
              <a:t>5.ª Etapa: </a:t>
            </a:r>
            <a:r>
              <a:rPr lang="pt-BR" dirty="0">
                <a:solidFill>
                  <a:schemeClr val="tx1"/>
                </a:solidFill>
                <a:latin typeface="Calibri" pitchFamily="34" charset="0"/>
                <a:cs typeface="Segoe UI" panose="020B0502040204020203" pitchFamily="34" charset="0"/>
              </a:rPr>
              <a:t>Telhado e 14 leitos de alto risco em execução. Conclusão prevista para março de 2022</a:t>
            </a:r>
          </a:p>
        </p:txBody>
      </p:sp>
      <p:pic>
        <p:nvPicPr>
          <p:cNvPr id="2" name="Imagem 1">
            <a:extLst>
              <a:ext uri="{FF2B5EF4-FFF2-40B4-BE49-F238E27FC236}">
                <a16:creationId xmlns:a16="http://schemas.microsoft.com/office/drawing/2014/main" id="{0E790853-9E35-4D64-A47E-4820A00AA721}"/>
              </a:ext>
            </a:extLst>
          </p:cNvPr>
          <p:cNvPicPr>
            <a:picLocks noChangeAspect="1"/>
          </p:cNvPicPr>
          <p:nvPr/>
        </p:nvPicPr>
        <p:blipFill rotWithShape="1">
          <a:blip r:embed="rId4" cstate="print"/>
          <a:srcRect l="-55" t="25336" r="55" b="34203"/>
          <a:stretch/>
        </p:blipFill>
        <p:spPr>
          <a:xfrm>
            <a:off x="495917" y="1452946"/>
            <a:ext cx="8028385" cy="2461170"/>
          </a:xfrm>
          <a:prstGeom prst="rect">
            <a:avLst/>
          </a:prstGeom>
          <a:solidFill>
            <a:schemeClr val="bg1"/>
          </a:solidFill>
        </p:spPr>
      </p:pic>
      <p:graphicFrame>
        <p:nvGraphicFramePr>
          <p:cNvPr id="7" name="Tabela 31">
            <a:extLst>
              <a:ext uri="{FF2B5EF4-FFF2-40B4-BE49-F238E27FC236}">
                <a16:creationId xmlns:a16="http://schemas.microsoft.com/office/drawing/2014/main" id="{9F41AADF-3822-48DB-89D0-C5B785832474}"/>
              </a:ext>
            </a:extLst>
          </p:cNvPr>
          <p:cNvGraphicFramePr>
            <a:graphicFrameLocks noGrp="1"/>
          </p:cNvGraphicFramePr>
          <p:nvPr/>
        </p:nvGraphicFramePr>
        <p:xfrm>
          <a:off x="487780" y="4005064"/>
          <a:ext cx="8044660" cy="952500"/>
        </p:xfrm>
        <a:graphic>
          <a:graphicData uri="http://schemas.openxmlformats.org/drawingml/2006/table">
            <a:tbl>
              <a:tblPr firstRow="1" bandRow="1">
                <a:tableStyleId>{5C22544A-7EE6-4342-B048-85BDC9FD1C3A}</a:tableStyleId>
              </a:tblPr>
              <a:tblGrid>
                <a:gridCol w="3004100">
                  <a:extLst>
                    <a:ext uri="{9D8B030D-6E8A-4147-A177-3AD203B41FA5}">
                      <a16:colId xmlns:a16="http://schemas.microsoft.com/office/drawing/2014/main" val="180704849"/>
                    </a:ext>
                  </a:extLst>
                </a:gridCol>
                <a:gridCol w="1872208">
                  <a:extLst>
                    <a:ext uri="{9D8B030D-6E8A-4147-A177-3AD203B41FA5}">
                      <a16:colId xmlns:a16="http://schemas.microsoft.com/office/drawing/2014/main" val="4152622926"/>
                    </a:ext>
                  </a:extLst>
                </a:gridCol>
                <a:gridCol w="3168352">
                  <a:extLst>
                    <a:ext uri="{9D8B030D-6E8A-4147-A177-3AD203B41FA5}">
                      <a16:colId xmlns:a16="http://schemas.microsoft.com/office/drawing/2014/main" val="2919430754"/>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dirty="0">
                          <a:ln>
                            <a:noFill/>
                          </a:ln>
                          <a:solidFill>
                            <a:prstClr val="white"/>
                          </a:solidFill>
                          <a:effectLst/>
                          <a:uLnTx/>
                          <a:uFillTx/>
                          <a:latin typeface="Calibri" pitchFamily="34" charset="0"/>
                          <a:ea typeface="+mn-ea"/>
                          <a:cs typeface="Segoe UI" panose="020B0502040204020203" pitchFamily="34" charset="0"/>
                        </a:rPr>
                        <a:t>Entrega</a:t>
                      </a:r>
                    </a:p>
                  </a:txBody>
                  <a:tcPr marL="21600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Calibri" pitchFamily="34" charset="0"/>
                          <a:ea typeface="+mn-ea"/>
                          <a:cs typeface="Segoe UI" panose="020B0502040204020203" pitchFamily="34" charset="0"/>
                        </a:rPr>
                        <a:t>Status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Calibri" pitchFamily="34" charset="0"/>
                          <a:ea typeface="+mn-ea"/>
                          <a:cs typeface="Segoe UI" panose="020B0502040204020203" pitchFamily="34" charset="0"/>
                        </a:rPr>
                        <a:t>Valor Detalhado</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85771504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Ampliação do Hospital Maternidade São Mateus</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Em execução</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R$ 10.036.933,00 (Obra)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R$ 6.000.000,00 (Equipam.)</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2576763"/>
                  </a:ext>
                </a:extLst>
              </a:tr>
            </a:tbl>
          </a:graphicData>
        </a:graphic>
      </p:graphicFrame>
      <p:sp>
        <p:nvSpPr>
          <p:cNvPr id="22" name="CaixaDeTexto 21">
            <a:extLst>
              <a:ext uri="{FF2B5EF4-FFF2-40B4-BE49-F238E27FC236}">
                <a16:creationId xmlns:a16="http://schemas.microsoft.com/office/drawing/2014/main" id="{145B8BD8-04F5-4371-888E-B29972EF2E22}"/>
              </a:ext>
            </a:extLst>
          </p:cNvPr>
          <p:cNvSpPr txBox="1"/>
          <p:nvPr/>
        </p:nvSpPr>
        <p:spPr>
          <a:xfrm>
            <a:off x="468304" y="980728"/>
            <a:ext cx="6623976" cy="830997"/>
          </a:xfrm>
          <a:prstGeom prst="rect">
            <a:avLst/>
          </a:prstGeom>
          <a:noFill/>
        </p:spPr>
        <p:txBody>
          <a:bodyPr wrap="square">
            <a:spAutoFit/>
          </a:bodyPr>
          <a:lstStyle/>
          <a:p>
            <a:pPr>
              <a:defRPr/>
            </a:pPr>
            <a:r>
              <a:rPr lang="pt-BR" sz="2400" b="1" dirty="0">
                <a:latin typeface="Calibri" pitchFamily="34" charset="0"/>
                <a:ea typeface="Segoe UI Black" panose="020B0A02040204020203" pitchFamily="34" charset="0"/>
                <a:cs typeface="Segoe UI" panose="020B0502040204020203" pitchFamily="34" charset="0"/>
              </a:rPr>
              <a:t>Ampliação</a:t>
            </a:r>
            <a:endParaRPr lang="pt-BR" sz="2400" b="1" dirty="0">
              <a:latin typeface="Calibri" pitchFamily="34" charset="0"/>
            </a:endParaRPr>
          </a:p>
          <a:p>
            <a:pPr>
              <a:defRPr/>
            </a:pPr>
            <a:endParaRPr lang="pt-BR" sz="2400" b="1" dirty="0">
              <a:latin typeface="Calibri" pitchFamily="34" charset="0"/>
              <a:ea typeface="Segoe UI Black" panose="020B0A02040204020203" pitchFamily="34" charset="0"/>
              <a:cs typeface="Segoe UI" panose="020B0502040204020203" pitchFamily="34" charset="0"/>
            </a:endParaRPr>
          </a:p>
        </p:txBody>
      </p:sp>
      <p:sp>
        <p:nvSpPr>
          <p:cNvPr id="23"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4" name="Imagem 6"/>
          <p:cNvPicPr/>
          <p:nvPr/>
        </p:nvPicPr>
        <p:blipFill>
          <a:blip r:embed="rId5" cstate="print"/>
          <a:srcRect l="12634" r="15820"/>
          <a:stretch/>
        </p:blipFill>
        <p:spPr>
          <a:xfrm>
            <a:off x="7885888" y="180360"/>
            <a:ext cx="718560" cy="718560"/>
          </a:xfrm>
          <a:prstGeom prst="rect">
            <a:avLst/>
          </a:prstGeom>
          <a:ln>
            <a:noFill/>
          </a:ln>
        </p:spPr>
      </p:pic>
      <p:sp>
        <p:nvSpPr>
          <p:cNvPr id="2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rPr>
              <a:t>Maternidade de </a:t>
            </a:r>
            <a:r>
              <a:rPr lang="pt-BR" sz="3600" b="1" strike="noStrike" spc="-41" dirty="0">
                <a:solidFill>
                  <a:srgbClr val="0070C0"/>
                </a:solidFill>
                <a:latin typeface="Calibri"/>
                <a:ea typeface="DejaVu Sans"/>
              </a:rPr>
              <a:t>São Mateus</a:t>
            </a:r>
            <a:endParaRPr lang="pt-BR" sz="3600" b="0" strike="noStrike" spc="-1" dirty="0">
              <a:solidFill>
                <a:srgbClr val="FF0000"/>
              </a:solidFill>
              <a:latin typeface="Arial"/>
            </a:endParaRPr>
          </a:p>
        </p:txBody>
      </p:sp>
      <p:sp>
        <p:nvSpPr>
          <p:cNvPr id="3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21" name="CaixaDeTexto 120">
            <a:extLst>
              <a:ext uri="{FF2B5EF4-FFF2-40B4-BE49-F238E27FC236}">
                <a16:creationId xmlns:a16="http://schemas.microsoft.com/office/drawing/2014/main" id="{E18DE87A-08BD-455F-B29D-0E330CB66C9A}"/>
              </a:ext>
            </a:extLst>
          </p:cNvPr>
          <p:cNvSpPr txBox="1"/>
          <p:nvPr/>
        </p:nvSpPr>
        <p:spPr>
          <a:xfrm>
            <a:off x="5580112" y="5085184"/>
            <a:ext cx="2664296" cy="287899"/>
          </a:xfrm>
          <a:prstGeom prst="rect">
            <a:avLst/>
          </a:prstGeom>
          <a:noFill/>
        </p:spPr>
        <p:txBody>
          <a:bodyPr wrap="square" rtlCol="0">
            <a:spAutoFit/>
          </a:bodyPr>
          <a:lstStyle/>
          <a:p>
            <a:pPr algn="ctr">
              <a:lnSpc>
                <a:spcPts val="1400"/>
              </a:lnSpc>
            </a:pPr>
            <a:r>
              <a:rPr lang="pt-BR" b="1" dirty="0">
                <a:latin typeface="Calibri" pitchFamily="34" charset="0"/>
                <a:ea typeface="Segoe UI Black" panose="020B0A02040204020203" pitchFamily="34" charset="0"/>
                <a:cs typeface="Segoe UI" panose="020B0502040204020203" pitchFamily="34" charset="0"/>
              </a:rPr>
              <a:t>Previsto - </a:t>
            </a:r>
            <a:r>
              <a:rPr lang="pt-BR" b="1" dirty="0">
                <a:latin typeface="Calibri" pitchFamily="34" charset="0"/>
                <a:ea typeface="Segoe UI Black" panose="020B0A02040204020203" pitchFamily="34" charset="0"/>
              </a:rPr>
              <a:t>16.036.933,00</a:t>
            </a:r>
          </a:p>
        </p:txBody>
      </p:sp>
      <p:sp>
        <p:nvSpPr>
          <p:cNvPr id="3" name="CaixaDeTexto 2">
            <a:extLst>
              <a:ext uri="{FF2B5EF4-FFF2-40B4-BE49-F238E27FC236}">
                <a16:creationId xmlns:a16="http://schemas.microsoft.com/office/drawing/2014/main" id="{B9814D5A-7E99-4A83-A643-93024A8248BE}"/>
              </a:ext>
            </a:extLst>
          </p:cNvPr>
          <p:cNvSpPr txBox="1"/>
          <p:nvPr/>
        </p:nvSpPr>
        <p:spPr>
          <a:xfrm>
            <a:off x="467544" y="6578351"/>
            <a:ext cx="1957908"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spTree>
    <p:extLst>
      <p:ext uri="{BB962C8B-B14F-4D97-AF65-F5344CB8AC3E}">
        <p14:creationId xmlns:p14="http://schemas.microsoft.com/office/powerpoint/2010/main" val="4213067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Gráfico 97">
            <a:extLst>
              <a:ext uri="{FF2B5EF4-FFF2-40B4-BE49-F238E27FC236}">
                <a16:creationId xmlns:a16="http://schemas.microsoft.com/office/drawing/2014/main" id="{EFCA4F9D-EEC9-4E5A-980F-A860BB708A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56725" y="3942928"/>
            <a:ext cx="138406" cy="246054"/>
          </a:xfrm>
          <a:prstGeom prst="rect">
            <a:avLst/>
          </a:prstGeom>
        </p:spPr>
      </p:pic>
      <p:sp>
        <p:nvSpPr>
          <p:cNvPr id="105" name="Retângulo 104">
            <a:extLst>
              <a:ext uri="{FF2B5EF4-FFF2-40B4-BE49-F238E27FC236}">
                <a16:creationId xmlns:a16="http://schemas.microsoft.com/office/drawing/2014/main" id="{DDA915D9-F697-4598-831A-73EE732DF9D0}"/>
              </a:ext>
            </a:extLst>
          </p:cNvPr>
          <p:cNvSpPr/>
          <p:nvPr/>
        </p:nvSpPr>
        <p:spPr>
          <a:xfrm>
            <a:off x="0" y="849630"/>
            <a:ext cx="6907856" cy="502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pic>
        <p:nvPicPr>
          <p:cNvPr id="24" name="Imagem 6"/>
          <p:cNvPicPr/>
          <p:nvPr/>
        </p:nvPicPr>
        <p:blipFill>
          <a:blip r:embed="rId4" cstate="print"/>
          <a:srcRect l="12634" r="15820"/>
          <a:stretch/>
        </p:blipFill>
        <p:spPr>
          <a:xfrm>
            <a:off x="7885888" y="180360"/>
            <a:ext cx="718560" cy="718560"/>
          </a:xfrm>
          <a:prstGeom prst="rect">
            <a:avLst/>
          </a:prstGeom>
          <a:ln>
            <a:noFill/>
          </a:ln>
        </p:spPr>
      </p:pic>
      <p:sp>
        <p:nvSpPr>
          <p:cNvPr id="3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3" name="CaixaDeTexto 2">
            <a:extLst>
              <a:ext uri="{FF2B5EF4-FFF2-40B4-BE49-F238E27FC236}">
                <a16:creationId xmlns:a16="http://schemas.microsoft.com/office/drawing/2014/main" id="{B9814D5A-7E99-4A83-A643-93024A8248BE}"/>
              </a:ext>
            </a:extLst>
          </p:cNvPr>
          <p:cNvSpPr txBox="1"/>
          <p:nvPr/>
        </p:nvSpPr>
        <p:spPr>
          <a:xfrm>
            <a:off x="467544" y="6578351"/>
            <a:ext cx="1957908"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pic>
        <p:nvPicPr>
          <p:cNvPr id="5" name="Imagem 4">
            <a:extLst>
              <a:ext uri="{FF2B5EF4-FFF2-40B4-BE49-F238E27FC236}">
                <a16:creationId xmlns:a16="http://schemas.microsoft.com/office/drawing/2014/main" id="{58C7A22E-322D-4F0C-B69F-CD20E4FAA8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872" y="1120572"/>
            <a:ext cx="3789457" cy="5065273"/>
          </a:xfrm>
          <a:prstGeom prst="rect">
            <a:avLst/>
          </a:prstGeom>
        </p:spPr>
      </p:pic>
      <p:pic>
        <p:nvPicPr>
          <p:cNvPr id="7" name="Imagem 6">
            <a:extLst>
              <a:ext uri="{FF2B5EF4-FFF2-40B4-BE49-F238E27FC236}">
                <a16:creationId xmlns:a16="http://schemas.microsoft.com/office/drawing/2014/main" id="{C42ACD3E-3ABD-4217-8AF6-67F0F1A7F3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2699" y="1139372"/>
            <a:ext cx="3802589" cy="5082826"/>
          </a:xfrm>
          <a:prstGeom prst="rect">
            <a:avLst/>
          </a:prstGeom>
        </p:spPr>
      </p:pic>
      <p:sp>
        <p:nvSpPr>
          <p:cNvPr id="14" name="CustomShape 2">
            <a:extLst>
              <a:ext uri="{FF2B5EF4-FFF2-40B4-BE49-F238E27FC236}">
                <a16:creationId xmlns:a16="http://schemas.microsoft.com/office/drawing/2014/main" id="{D9E41936-2F7D-4429-BCA0-8ECA9C1C0A38}"/>
              </a:ext>
            </a:extLst>
          </p:cNvPr>
          <p:cNvSpPr/>
          <p:nvPr/>
        </p:nvSpPr>
        <p:spPr>
          <a:xfrm>
            <a:off x="107504"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rPr>
              <a:t>Telhado da Maternidade de </a:t>
            </a:r>
            <a:r>
              <a:rPr lang="pt-BR" sz="3600" b="1" strike="noStrike" spc="-41" dirty="0">
                <a:solidFill>
                  <a:srgbClr val="0070C0"/>
                </a:solidFill>
                <a:latin typeface="Calibri"/>
                <a:ea typeface="DejaVu Sans"/>
              </a:rPr>
              <a:t>São Mateus</a:t>
            </a:r>
            <a:endParaRPr lang="pt-BR" sz="3600" b="0" strike="noStrike" spc="-1" dirty="0">
              <a:solidFill>
                <a:srgbClr val="FF0000"/>
              </a:solidFill>
              <a:latin typeface="Arial"/>
            </a:endParaRPr>
          </a:p>
        </p:txBody>
      </p:sp>
    </p:spTree>
    <p:extLst>
      <p:ext uri="{BB962C8B-B14F-4D97-AF65-F5344CB8AC3E}">
        <p14:creationId xmlns:p14="http://schemas.microsoft.com/office/powerpoint/2010/main" val="28391326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Gráfico 97">
            <a:extLst>
              <a:ext uri="{FF2B5EF4-FFF2-40B4-BE49-F238E27FC236}">
                <a16:creationId xmlns:a16="http://schemas.microsoft.com/office/drawing/2014/main" id="{EFCA4F9D-EEC9-4E5A-980F-A860BB708A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56725" y="3942928"/>
            <a:ext cx="138406" cy="246054"/>
          </a:xfrm>
          <a:prstGeom prst="rect">
            <a:avLst/>
          </a:prstGeom>
        </p:spPr>
      </p:pic>
      <p:sp>
        <p:nvSpPr>
          <p:cNvPr id="105" name="Retângulo 104">
            <a:extLst>
              <a:ext uri="{FF2B5EF4-FFF2-40B4-BE49-F238E27FC236}">
                <a16:creationId xmlns:a16="http://schemas.microsoft.com/office/drawing/2014/main" id="{DDA915D9-F697-4598-831A-73EE732DF9D0}"/>
              </a:ext>
            </a:extLst>
          </p:cNvPr>
          <p:cNvSpPr/>
          <p:nvPr/>
        </p:nvSpPr>
        <p:spPr>
          <a:xfrm>
            <a:off x="0" y="849630"/>
            <a:ext cx="6907856" cy="502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pic>
        <p:nvPicPr>
          <p:cNvPr id="24" name="Imagem 6"/>
          <p:cNvPicPr/>
          <p:nvPr/>
        </p:nvPicPr>
        <p:blipFill>
          <a:blip r:embed="rId4" cstate="print"/>
          <a:srcRect l="12634" r="15820"/>
          <a:stretch/>
        </p:blipFill>
        <p:spPr>
          <a:xfrm>
            <a:off x="7885888" y="180360"/>
            <a:ext cx="718560" cy="718560"/>
          </a:xfrm>
          <a:prstGeom prst="rect">
            <a:avLst/>
          </a:prstGeom>
          <a:ln>
            <a:noFill/>
          </a:ln>
        </p:spPr>
      </p:pic>
      <p:sp>
        <p:nvSpPr>
          <p:cNvPr id="29" name="CustomShape 2"/>
          <p:cNvSpPr/>
          <p:nvPr/>
        </p:nvSpPr>
        <p:spPr>
          <a:xfrm>
            <a:off x="107504"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rPr>
              <a:t>Telhado da Maternidade de </a:t>
            </a:r>
            <a:r>
              <a:rPr lang="pt-BR" sz="3600" b="1" strike="noStrike" spc="-41" dirty="0">
                <a:solidFill>
                  <a:srgbClr val="0070C0"/>
                </a:solidFill>
                <a:latin typeface="Calibri"/>
                <a:ea typeface="DejaVu Sans"/>
              </a:rPr>
              <a:t>São Mateus</a:t>
            </a:r>
            <a:endParaRPr lang="pt-BR" sz="3600" b="0" strike="noStrike" spc="-1" dirty="0">
              <a:solidFill>
                <a:srgbClr val="FF0000"/>
              </a:solidFill>
              <a:latin typeface="Arial"/>
            </a:endParaRPr>
          </a:p>
        </p:txBody>
      </p:sp>
      <p:sp>
        <p:nvSpPr>
          <p:cNvPr id="3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3" name="CaixaDeTexto 2">
            <a:extLst>
              <a:ext uri="{FF2B5EF4-FFF2-40B4-BE49-F238E27FC236}">
                <a16:creationId xmlns:a16="http://schemas.microsoft.com/office/drawing/2014/main" id="{B9814D5A-7E99-4A83-A643-93024A8248BE}"/>
              </a:ext>
            </a:extLst>
          </p:cNvPr>
          <p:cNvSpPr txBox="1"/>
          <p:nvPr/>
        </p:nvSpPr>
        <p:spPr>
          <a:xfrm>
            <a:off x="467544" y="6578351"/>
            <a:ext cx="1957908"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pic>
        <p:nvPicPr>
          <p:cNvPr id="4" name="Imagem 3">
            <a:extLst>
              <a:ext uri="{FF2B5EF4-FFF2-40B4-BE49-F238E27FC236}">
                <a16:creationId xmlns:a16="http://schemas.microsoft.com/office/drawing/2014/main" id="{DA9B5CE7-59F5-4F32-9DEA-95FCA6BFD5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5820" y="3372579"/>
            <a:ext cx="4572001" cy="3420428"/>
          </a:xfrm>
          <a:prstGeom prst="rect">
            <a:avLst/>
          </a:prstGeom>
        </p:spPr>
      </p:pic>
      <p:pic>
        <p:nvPicPr>
          <p:cNvPr id="6" name="Imagem 5">
            <a:extLst>
              <a:ext uri="{FF2B5EF4-FFF2-40B4-BE49-F238E27FC236}">
                <a16:creationId xmlns:a16="http://schemas.microsoft.com/office/drawing/2014/main" id="{6325C06E-EBC6-4FEF-BE78-3AC420CF51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54" y="980728"/>
            <a:ext cx="5070322" cy="3793234"/>
          </a:xfrm>
          <a:prstGeom prst="rect">
            <a:avLst/>
          </a:prstGeom>
        </p:spPr>
      </p:pic>
    </p:spTree>
    <p:extLst>
      <p:ext uri="{BB962C8B-B14F-4D97-AF65-F5344CB8AC3E}">
        <p14:creationId xmlns:p14="http://schemas.microsoft.com/office/powerpoint/2010/main" val="35805231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Gráfico 97">
            <a:extLst>
              <a:ext uri="{FF2B5EF4-FFF2-40B4-BE49-F238E27FC236}">
                <a16:creationId xmlns:a16="http://schemas.microsoft.com/office/drawing/2014/main" id="{EFCA4F9D-EEC9-4E5A-980F-A860BB708A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56725" y="3942928"/>
            <a:ext cx="138406" cy="246054"/>
          </a:xfrm>
          <a:prstGeom prst="rect">
            <a:avLst/>
          </a:prstGeom>
        </p:spPr>
      </p:pic>
      <p:pic>
        <p:nvPicPr>
          <p:cNvPr id="7" name="Picture 2" descr="https://www.folhavitoria.com.br/politica/blogs/bastidores/wp-content/uploads/2019/06/hospital-geral-cariacica-projeto-maquete-800x456.jpg">
            <a:extLst>
              <a:ext uri="{FF2B5EF4-FFF2-40B4-BE49-F238E27FC236}">
                <a16:creationId xmlns:a16="http://schemas.microsoft.com/office/drawing/2014/main" id="{7C5A7E00-E203-401B-9EB2-1ADEEF6185A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189" b="8151"/>
          <a:stretch/>
        </p:blipFill>
        <p:spPr bwMode="auto">
          <a:xfrm>
            <a:off x="544465" y="1916832"/>
            <a:ext cx="7987975" cy="18012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a 31">
            <a:extLst>
              <a:ext uri="{FF2B5EF4-FFF2-40B4-BE49-F238E27FC236}">
                <a16:creationId xmlns:a16="http://schemas.microsoft.com/office/drawing/2014/main" id="{91386C4F-F957-4A56-8532-C99570A9D48E}"/>
              </a:ext>
            </a:extLst>
          </p:cNvPr>
          <p:cNvGraphicFramePr>
            <a:graphicFrameLocks noGrp="1"/>
          </p:cNvGraphicFramePr>
          <p:nvPr/>
        </p:nvGraphicFramePr>
        <p:xfrm>
          <a:off x="539553" y="3834253"/>
          <a:ext cx="7992887" cy="1684020"/>
        </p:xfrm>
        <a:graphic>
          <a:graphicData uri="http://schemas.openxmlformats.org/drawingml/2006/table">
            <a:tbl>
              <a:tblPr firstRow="1" bandRow="1">
                <a:tableStyleId>{5C22544A-7EE6-4342-B048-85BDC9FD1C3A}</a:tableStyleId>
              </a:tblPr>
              <a:tblGrid>
                <a:gridCol w="3334946">
                  <a:extLst>
                    <a:ext uri="{9D8B030D-6E8A-4147-A177-3AD203B41FA5}">
                      <a16:colId xmlns:a16="http://schemas.microsoft.com/office/drawing/2014/main" val="180704849"/>
                    </a:ext>
                  </a:extLst>
                </a:gridCol>
                <a:gridCol w="1260271">
                  <a:extLst>
                    <a:ext uri="{9D8B030D-6E8A-4147-A177-3AD203B41FA5}">
                      <a16:colId xmlns:a16="http://schemas.microsoft.com/office/drawing/2014/main" val="4152622926"/>
                    </a:ext>
                  </a:extLst>
                </a:gridCol>
                <a:gridCol w="3397670">
                  <a:extLst>
                    <a:ext uri="{9D8B030D-6E8A-4147-A177-3AD203B41FA5}">
                      <a16:colId xmlns:a16="http://schemas.microsoft.com/office/drawing/2014/main" val="2919430754"/>
                    </a:ext>
                  </a:extLst>
                </a:gridCol>
              </a:tblGrid>
              <a:tr h="2134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dirty="0">
                          <a:ln>
                            <a:noFill/>
                          </a:ln>
                          <a:solidFill>
                            <a:schemeClr val="bg1"/>
                          </a:solidFill>
                          <a:effectLst/>
                          <a:uLnTx/>
                          <a:uFillTx/>
                          <a:latin typeface="Calibri" pitchFamily="34" charset="0"/>
                          <a:ea typeface="+mn-ea"/>
                          <a:cs typeface="Segoe UI" panose="020B0502040204020203" pitchFamily="34" charset="0"/>
                        </a:rPr>
                        <a:t>Entrega</a:t>
                      </a:r>
                    </a:p>
                  </a:txBody>
                  <a:tcPr marL="21600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chemeClr val="bg1"/>
                          </a:solidFill>
                          <a:effectLst/>
                          <a:uLnTx/>
                          <a:uFillTx/>
                          <a:latin typeface="Calibri" pitchFamily="34" charset="0"/>
                          <a:ea typeface="+mn-ea"/>
                          <a:cs typeface="Segoe UI" panose="020B0502040204020203" pitchFamily="34" charset="0"/>
                        </a:rPr>
                        <a:t>Status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chemeClr val="bg1"/>
                          </a:solidFill>
                          <a:effectLst/>
                          <a:uLnTx/>
                          <a:uFillTx/>
                          <a:latin typeface="Calibri" pitchFamily="34" charset="0"/>
                          <a:ea typeface="+mn-ea"/>
                          <a:cs typeface="Segoe UI" panose="020B0502040204020203" pitchFamily="34" charset="0"/>
                        </a:rPr>
                        <a:t>Valor Detalhado</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857715045"/>
                  </a:ext>
                </a:extLst>
              </a:tr>
              <a:tr h="7648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Construção e funcionamento do Hospital Geral de Cariacica</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Em execução</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R$ 9.494.000,00 (Gerenciadora)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R$ 8.404.544,45 (Terraplanagem) R$16.978.183,00 (Fundação)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R$ 145.910.809,73 (Obra)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R$ 30.000.000,00 (Equipamentos)</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2576763"/>
                  </a:ext>
                </a:extLst>
              </a:tr>
            </a:tbl>
          </a:graphicData>
        </a:graphic>
      </p:graphicFrame>
      <p:sp>
        <p:nvSpPr>
          <p:cNvPr id="23"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4" name="Imagem 6"/>
          <p:cNvPicPr/>
          <p:nvPr/>
        </p:nvPicPr>
        <p:blipFill>
          <a:blip r:embed="rId5" cstate="print"/>
          <a:srcRect l="12634" r="15820"/>
          <a:stretch/>
        </p:blipFill>
        <p:spPr>
          <a:xfrm>
            <a:off x="7885888" y="180360"/>
            <a:ext cx="718560" cy="718560"/>
          </a:xfrm>
          <a:prstGeom prst="rect">
            <a:avLst/>
          </a:prstGeom>
          <a:ln>
            <a:noFill/>
          </a:ln>
        </p:spPr>
      </p:pic>
      <p:sp>
        <p:nvSpPr>
          <p:cNvPr id="32"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rPr>
              <a:t>Hospital Geral de Cariacica</a:t>
            </a:r>
            <a:endParaRPr lang="pt-BR" sz="3600" b="0" strike="noStrike" spc="-1" dirty="0">
              <a:solidFill>
                <a:srgbClr val="FF0000"/>
              </a:solidFill>
              <a:latin typeface="Arial"/>
            </a:endParaRPr>
          </a:p>
        </p:txBody>
      </p:sp>
      <p:sp>
        <p:nvSpPr>
          <p:cNvPr id="34"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35" name="CaixaDeTexto 34">
            <a:extLst>
              <a:ext uri="{FF2B5EF4-FFF2-40B4-BE49-F238E27FC236}">
                <a16:creationId xmlns:a16="http://schemas.microsoft.com/office/drawing/2014/main" id="{145B8BD8-04F5-4371-888E-B29972EF2E22}"/>
              </a:ext>
            </a:extLst>
          </p:cNvPr>
          <p:cNvSpPr txBox="1"/>
          <p:nvPr/>
        </p:nvSpPr>
        <p:spPr>
          <a:xfrm>
            <a:off x="468304" y="1124744"/>
            <a:ext cx="6623976" cy="830997"/>
          </a:xfrm>
          <a:prstGeom prst="rect">
            <a:avLst/>
          </a:prstGeom>
          <a:noFill/>
        </p:spPr>
        <p:txBody>
          <a:bodyPr wrap="square">
            <a:spAutoFit/>
          </a:bodyPr>
          <a:lstStyle/>
          <a:p>
            <a:pPr>
              <a:defRPr/>
            </a:pPr>
            <a:r>
              <a:rPr lang="pt-BR" sz="2400" b="1" dirty="0">
                <a:latin typeface="Calibri" pitchFamily="34" charset="0"/>
                <a:ea typeface="Segoe UI Black" panose="020B0A02040204020203" pitchFamily="34" charset="0"/>
                <a:cs typeface="Segoe UI" panose="020B0502040204020203" pitchFamily="34" charset="0"/>
              </a:rPr>
              <a:t>Construção</a:t>
            </a:r>
            <a:endParaRPr lang="pt-BR" sz="2400" b="1" dirty="0">
              <a:latin typeface="Calibri" pitchFamily="34" charset="0"/>
            </a:endParaRPr>
          </a:p>
          <a:p>
            <a:pPr>
              <a:defRPr/>
            </a:pPr>
            <a:endParaRPr lang="pt-BR" sz="2400" b="1" dirty="0">
              <a:latin typeface="Calibri" pitchFamily="34" charset="0"/>
              <a:ea typeface="Segoe UI Black" panose="020B0A02040204020203" pitchFamily="34" charset="0"/>
              <a:cs typeface="Segoe UI" panose="020B0502040204020203" pitchFamily="34" charset="0"/>
            </a:endParaRPr>
          </a:p>
        </p:txBody>
      </p:sp>
      <p:sp>
        <p:nvSpPr>
          <p:cNvPr id="121" name="CaixaDeTexto 120">
            <a:extLst>
              <a:ext uri="{FF2B5EF4-FFF2-40B4-BE49-F238E27FC236}">
                <a16:creationId xmlns:a16="http://schemas.microsoft.com/office/drawing/2014/main" id="{E18DE87A-08BD-455F-B29D-0E330CB66C9A}"/>
              </a:ext>
            </a:extLst>
          </p:cNvPr>
          <p:cNvSpPr txBox="1"/>
          <p:nvPr/>
        </p:nvSpPr>
        <p:spPr>
          <a:xfrm>
            <a:off x="5076056" y="5605403"/>
            <a:ext cx="3456384" cy="271869"/>
          </a:xfrm>
          <a:prstGeom prst="rect">
            <a:avLst/>
          </a:prstGeom>
          <a:noFill/>
        </p:spPr>
        <p:txBody>
          <a:bodyPr wrap="square" rtlCol="0">
            <a:spAutoFit/>
          </a:bodyPr>
          <a:lstStyle/>
          <a:p>
            <a:pPr algn="ctr">
              <a:lnSpc>
                <a:spcPts val="1400"/>
              </a:lnSpc>
            </a:pPr>
            <a:r>
              <a:rPr lang="pt-BR" b="1" dirty="0">
                <a:latin typeface="Calibri" pitchFamily="34" charset="0"/>
                <a:ea typeface="Segoe UI Black" panose="020B0A02040204020203" pitchFamily="34" charset="0"/>
                <a:cs typeface="Segoe UI" panose="020B0502040204020203" pitchFamily="34" charset="0"/>
              </a:rPr>
              <a:t>Previsto - </a:t>
            </a:r>
            <a:r>
              <a:rPr lang="pt-BR" b="1" dirty="0">
                <a:latin typeface="Calibri" pitchFamily="34" charset="0"/>
                <a:ea typeface="Segoe UI Black" panose="020B0A02040204020203" pitchFamily="34" charset="0"/>
              </a:rPr>
              <a:t>R$ 210.787.537,18</a:t>
            </a:r>
          </a:p>
        </p:txBody>
      </p:sp>
      <p:sp>
        <p:nvSpPr>
          <p:cNvPr id="6" name="Retângulo: Cantos Arredondados 5">
            <a:extLst>
              <a:ext uri="{FF2B5EF4-FFF2-40B4-BE49-F238E27FC236}">
                <a16:creationId xmlns:a16="http://schemas.microsoft.com/office/drawing/2014/main" id="{1ACF966F-4FC4-4BCC-AC39-3A7BBD3276BF}"/>
              </a:ext>
            </a:extLst>
          </p:cNvPr>
          <p:cNvSpPr/>
          <p:nvPr/>
        </p:nvSpPr>
        <p:spPr>
          <a:xfrm>
            <a:off x="472728" y="5948577"/>
            <a:ext cx="8275736" cy="504759"/>
          </a:xfrm>
          <a:prstGeom prst="roundRect">
            <a:avLst>
              <a:gd name="adj" fmla="val 234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t"/>
          <a:lstStyle/>
          <a:p>
            <a:pPr>
              <a:spcBef>
                <a:spcPts val="300"/>
              </a:spcBef>
              <a:spcAft>
                <a:spcPts val="300"/>
              </a:spcAft>
            </a:pPr>
            <a:r>
              <a:rPr lang="pt-BR" b="1" dirty="0">
                <a:solidFill>
                  <a:schemeClr val="tx1"/>
                </a:solidFill>
                <a:latin typeface="Calibri" pitchFamily="34" charset="0"/>
                <a:cs typeface="Segoe UI" panose="020B0502040204020203" pitchFamily="34" charset="0"/>
              </a:rPr>
              <a:t>Situação atual </a:t>
            </a:r>
            <a:r>
              <a:rPr lang="pt-BR" dirty="0">
                <a:solidFill>
                  <a:schemeClr val="tx1"/>
                </a:solidFill>
                <a:latin typeface="Calibri" pitchFamily="34" charset="0"/>
                <a:cs typeface="Segoe UI" panose="020B0502040204020203" pitchFamily="34" charset="0"/>
              </a:rPr>
              <a:t>-</a:t>
            </a:r>
            <a:r>
              <a:rPr lang="pt-BR" b="1" dirty="0">
                <a:solidFill>
                  <a:schemeClr val="tx1"/>
                </a:solidFill>
                <a:latin typeface="Calibri" pitchFamily="34" charset="0"/>
                <a:cs typeface="Segoe UI" panose="020B0502040204020203" pitchFamily="34" charset="0"/>
              </a:rPr>
              <a:t>  </a:t>
            </a:r>
            <a:r>
              <a:rPr lang="pt-BR" dirty="0">
                <a:solidFill>
                  <a:schemeClr val="tx1"/>
                </a:solidFill>
                <a:latin typeface="Calibri" pitchFamily="34" charset="0"/>
                <a:cs typeface="Segoe UI" panose="020B0502040204020203" pitchFamily="34" charset="0"/>
              </a:rPr>
              <a:t>Obra iniciada em Junho de 2021. </a:t>
            </a:r>
            <a:r>
              <a:rPr lang="pt-BR" b="1" dirty="0">
                <a:solidFill>
                  <a:schemeClr val="tx1"/>
                </a:solidFill>
                <a:latin typeface="Calibri" pitchFamily="34" charset="0"/>
                <a:cs typeface="Segoe UI" panose="020B0502040204020203" pitchFamily="34" charset="0"/>
              </a:rPr>
              <a:t>408</a:t>
            </a:r>
            <a:r>
              <a:rPr lang="pt-BR" dirty="0">
                <a:solidFill>
                  <a:schemeClr val="tx1"/>
                </a:solidFill>
                <a:latin typeface="Calibri" pitchFamily="34" charset="0"/>
                <a:cs typeface="Segoe UI" panose="020B0502040204020203" pitchFamily="34" charset="0"/>
              </a:rPr>
              <a:t> novos leitos</a:t>
            </a:r>
          </a:p>
        </p:txBody>
      </p:sp>
      <p:sp>
        <p:nvSpPr>
          <p:cNvPr id="36" name="CaixaDeTexto 35"/>
          <p:cNvSpPr txBox="1"/>
          <p:nvPr/>
        </p:nvSpPr>
        <p:spPr>
          <a:xfrm>
            <a:off x="2123728" y="1124744"/>
            <a:ext cx="6408712" cy="738664"/>
          </a:xfrm>
          <a:prstGeom prst="rect">
            <a:avLst/>
          </a:prstGeom>
          <a:noFill/>
        </p:spPr>
        <p:txBody>
          <a:bodyPr wrap="square" rtlCol="0">
            <a:spAutoFit/>
          </a:bodyPr>
          <a:lstStyle/>
          <a:p>
            <a:r>
              <a:rPr lang="pt-BR" sz="1400" b="1" dirty="0">
                <a:latin typeface="Calibri" pitchFamily="34" charset="0"/>
                <a:ea typeface="Calibri" panose="020F0502020204030204" pitchFamily="34" charset="0"/>
              </a:rPr>
              <a:t>O hospital contará com: </a:t>
            </a:r>
            <a:r>
              <a:rPr lang="pt-BR" sz="1400" dirty="0">
                <a:latin typeface="Calibri" pitchFamily="34" charset="0"/>
                <a:ea typeface="Calibri" panose="020F0502020204030204" pitchFamily="34" charset="0"/>
              </a:rPr>
              <a:t>pronto-socorro clínico e cirúrgico, UTI, maternidade de alto risco e cuidados intensivos neonatais, ambulatório de especialidades - clínica médica, neurologia, nefrologia, cardiologia, cirurgia geral e cirurgia de cabeça e pescoço.</a:t>
            </a:r>
            <a:endParaRPr lang="pt-BR" sz="1400" dirty="0">
              <a:latin typeface="Calibri" pitchFamily="34" charset="0"/>
              <a:cs typeface="Segoe UI" panose="020B0502040204020203" pitchFamily="34" charset="0"/>
            </a:endParaRPr>
          </a:p>
        </p:txBody>
      </p:sp>
      <p:sp>
        <p:nvSpPr>
          <p:cNvPr id="3" name="CaixaDeTexto 2">
            <a:extLst>
              <a:ext uri="{FF2B5EF4-FFF2-40B4-BE49-F238E27FC236}">
                <a16:creationId xmlns:a16="http://schemas.microsoft.com/office/drawing/2014/main" id="{CBB10479-37A9-4E07-8FBB-373E68B7ED5A}"/>
              </a:ext>
            </a:extLst>
          </p:cNvPr>
          <p:cNvSpPr txBox="1"/>
          <p:nvPr/>
        </p:nvSpPr>
        <p:spPr>
          <a:xfrm>
            <a:off x="485128" y="6560512"/>
            <a:ext cx="1943353"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spTree>
    <p:extLst>
      <p:ext uri="{BB962C8B-B14F-4D97-AF65-F5344CB8AC3E}">
        <p14:creationId xmlns:p14="http://schemas.microsoft.com/office/powerpoint/2010/main" val="10900711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11" name="Imagem 6"/>
          <p:cNvPicPr/>
          <p:nvPr/>
        </p:nvPicPr>
        <p:blipFill>
          <a:blip r:embed="rId2" cstate="print"/>
          <a:srcRect l="12634" r="15820"/>
          <a:stretch/>
        </p:blipFill>
        <p:spPr>
          <a:xfrm>
            <a:off x="8101912" y="60666"/>
            <a:ext cx="718560" cy="718560"/>
          </a:xfrm>
          <a:prstGeom prst="rect">
            <a:avLst/>
          </a:prstGeom>
          <a:ln>
            <a:noFill/>
          </a:ln>
        </p:spPr>
      </p:pic>
      <p:sp>
        <p:nvSpPr>
          <p:cNvPr id="12" name="CustomShape 2"/>
          <p:cNvSpPr/>
          <p:nvPr/>
        </p:nvSpPr>
        <p:spPr>
          <a:xfrm>
            <a:off x="107504" y="-99392"/>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rPr>
              <a:t>Hospital Geral de Cariacica</a:t>
            </a:r>
            <a:r>
              <a:rPr lang="pt-BR" sz="3600" b="1" spc="-41" dirty="0">
                <a:solidFill>
                  <a:srgbClr val="FF0000"/>
                </a:solidFill>
                <a:latin typeface="Calibri"/>
              </a:rPr>
              <a:t> </a:t>
            </a:r>
            <a:endParaRPr lang="pt-BR" sz="3600" b="0" strike="noStrike" spc="-1" dirty="0">
              <a:solidFill>
                <a:srgbClr val="FF0000"/>
              </a:solidFill>
              <a:latin typeface="Arial"/>
            </a:endParaRPr>
          </a:p>
        </p:txBody>
      </p:sp>
      <p:sp>
        <p:nvSpPr>
          <p:cNvPr id="13" name="Line 5"/>
          <p:cNvSpPr/>
          <p:nvPr/>
        </p:nvSpPr>
        <p:spPr>
          <a:xfrm>
            <a:off x="0" y="836712"/>
            <a:ext cx="8532360" cy="17503"/>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9" name="CaixaDeTexto 8">
            <a:extLst>
              <a:ext uri="{FF2B5EF4-FFF2-40B4-BE49-F238E27FC236}">
                <a16:creationId xmlns:a16="http://schemas.microsoft.com/office/drawing/2014/main" id="{D9712404-5EF6-4B70-8ABE-AFB5BCF9017D}"/>
              </a:ext>
            </a:extLst>
          </p:cNvPr>
          <p:cNvSpPr txBox="1"/>
          <p:nvPr/>
        </p:nvSpPr>
        <p:spPr>
          <a:xfrm>
            <a:off x="485128" y="6560512"/>
            <a:ext cx="1943353"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pic>
        <p:nvPicPr>
          <p:cNvPr id="14" name="Imagem 13">
            <a:extLst>
              <a:ext uri="{FF2B5EF4-FFF2-40B4-BE49-F238E27FC236}">
                <a16:creationId xmlns:a16="http://schemas.microsoft.com/office/drawing/2014/main" id="{F3CE8F89-5BC2-47DE-80E7-1904D2715495}"/>
              </a:ext>
            </a:extLst>
          </p:cNvPr>
          <p:cNvPicPr>
            <a:picLocks noChangeAspect="1"/>
          </p:cNvPicPr>
          <p:nvPr/>
        </p:nvPicPr>
        <p:blipFill rotWithShape="1">
          <a:blip r:embed="rId3"/>
          <a:srcRect l="26558" t="40200" r="26375" b="6923"/>
          <a:stretch/>
        </p:blipFill>
        <p:spPr>
          <a:xfrm>
            <a:off x="3711906" y="3140968"/>
            <a:ext cx="5324590" cy="3364855"/>
          </a:xfrm>
          <a:prstGeom prst="rect">
            <a:avLst/>
          </a:prstGeom>
        </p:spPr>
      </p:pic>
      <p:pic>
        <p:nvPicPr>
          <p:cNvPr id="3" name="Imagem 2">
            <a:extLst>
              <a:ext uri="{FF2B5EF4-FFF2-40B4-BE49-F238E27FC236}">
                <a16:creationId xmlns:a16="http://schemas.microsoft.com/office/drawing/2014/main" id="{EFE53A57-F38E-4399-A697-2EE08F159F88}"/>
              </a:ext>
            </a:extLst>
          </p:cNvPr>
          <p:cNvPicPr>
            <a:picLocks noChangeAspect="1"/>
          </p:cNvPicPr>
          <p:nvPr/>
        </p:nvPicPr>
        <p:blipFill rotWithShape="1">
          <a:blip r:embed="rId4"/>
          <a:srcRect l="26558" t="40909" r="26375" b="9703"/>
          <a:stretch/>
        </p:blipFill>
        <p:spPr>
          <a:xfrm>
            <a:off x="179512" y="908720"/>
            <a:ext cx="5076056" cy="3049930"/>
          </a:xfrm>
          <a:prstGeom prst="rect">
            <a:avLst/>
          </a:prstGeom>
        </p:spPr>
      </p:pic>
    </p:spTree>
    <p:extLst>
      <p:ext uri="{BB962C8B-B14F-4D97-AF65-F5344CB8AC3E}">
        <p14:creationId xmlns:p14="http://schemas.microsoft.com/office/powerpoint/2010/main" val="2044381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11" name="Imagem 6"/>
          <p:cNvPicPr/>
          <p:nvPr/>
        </p:nvPicPr>
        <p:blipFill>
          <a:blip r:embed="rId2" cstate="print"/>
          <a:srcRect l="12634" r="15820"/>
          <a:stretch/>
        </p:blipFill>
        <p:spPr>
          <a:xfrm>
            <a:off x="7885888" y="180360"/>
            <a:ext cx="718560" cy="718560"/>
          </a:xfrm>
          <a:prstGeom prst="rect">
            <a:avLst/>
          </a:prstGeom>
          <a:ln>
            <a:noFill/>
          </a:ln>
        </p:spPr>
      </p:pic>
      <p:sp>
        <p:nvSpPr>
          <p:cNvPr id="12"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rPr>
              <a:t>Hospital Geral de Cariacica</a:t>
            </a:r>
            <a:r>
              <a:rPr lang="pt-BR" sz="3600" b="1" spc="-41" dirty="0">
                <a:solidFill>
                  <a:srgbClr val="FF0000"/>
                </a:solidFill>
                <a:latin typeface="Calibri"/>
              </a:rPr>
              <a:t> </a:t>
            </a:r>
            <a:endParaRPr lang="pt-BR" sz="3600" b="0" strike="noStrike" spc="-1" dirty="0">
              <a:solidFill>
                <a:srgbClr val="FF0000"/>
              </a:solidFill>
              <a:latin typeface="Arial"/>
            </a:endParaRPr>
          </a:p>
        </p:txBody>
      </p:sp>
      <p:sp>
        <p:nvSpPr>
          <p:cNvPr id="13"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9" name="CaixaDeTexto 8">
            <a:extLst>
              <a:ext uri="{FF2B5EF4-FFF2-40B4-BE49-F238E27FC236}">
                <a16:creationId xmlns:a16="http://schemas.microsoft.com/office/drawing/2014/main" id="{D9712404-5EF6-4B70-8ABE-AFB5BCF9017D}"/>
              </a:ext>
            </a:extLst>
          </p:cNvPr>
          <p:cNvSpPr txBox="1"/>
          <p:nvPr/>
        </p:nvSpPr>
        <p:spPr>
          <a:xfrm>
            <a:off x="485128" y="6560512"/>
            <a:ext cx="1943353"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pic>
        <p:nvPicPr>
          <p:cNvPr id="3" name="Imagem 2">
            <a:extLst>
              <a:ext uri="{FF2B5EF4-FFF2-40B4-BE49-F238E27FC236}">
                <a16:creationId xmlns:a16="http://schemas.microsoft.com/office/drawing/2014/main" id="{AF476454-F115-4C0A-8A0B-E140D118B871}"/>
              </a:ext>
            </a:extLst>
          </p:cNvPr>
          <p:cNvPicPr>
            <a:picLocks noChangeAspect="1"/>
          </p:cNvPicPr>
          <p:nvPr/>
        </p:nvPicPr>
        <p:blipFill rotWithShape="1">
          <a:blip r:embed="rId3"/>
          <a:srcRect l="26558" t="38800" r="26375" b="8161"/>
          <a:stretch/>
        </p:blipFill>
        <p:spPr>
          <a:xfrm>
            <a:off x="179476" y="1176153"/>
            <a:ext cx="8425675" cy="5340784"/>
          </a:xfrm>
          <a:prstGeom prst="rect">
            <a:avLst/>
          </a:prstGeom>
        </p:spPr>
      </p:pic>
    </p:spTree>
    <p:extLst>
      <p:ext uri="{BB962C8B-B14F-4D97-AF65-F5344CB8AC3E}">
        <p14:creationId xmlns:p14="http://schemas.microsoft.com/office/powerpoint/2010/main" val="30298549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ângulo 104">
            <a:extLst>
              <a:ext uri="{FF2B5EF4-FFF2-40B4-BE49-F238E27FC236}">
                <a16:creationId xmlns:a16="http://schemas.microsoft.com/office/drawing/2014/main" id="{DDA915D9-F697-4598-831A-73EE732DF9D0}"/>
              </a:ext>
            </a:extLst>
          </p:cNvPr>
          <p:cNvSpPr/>
          <p:nvPr/>
        </p:nvSpPr>
        <p:spPr>
          <a:xfrm>
            <a:off x="0" y="1569710"/>
            <a:ext cx="6907856" cy="502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6" name="Retângulo: Cantos Arredondados 5">
            <a:extLst>
              <a:ext uri="{FF2B5EF4-FFF2-40B4-BE49-F238E27FC236}">
                <a16:creationId xmlns:a16="http://schemas.microsoft.com/office/drawing/2014/main" id="{1ACF966F-4FC4-4BCC-AC39-3A7BBD3276BF}"/>
              </a:ext>
            </a:extLst>
          </p:cNvPr>
          <p:cNvSpPr/>
          <p:nvPr/>
        </p:nvSpPr>
        <p:spPr>
          <a:xfrm>
            <a:off x="467544" y="5085165"/>
            <a:ext cx="8208912" cy="1180987"/>
          </a:xfrm>
          <a:prstGeom prst="roundRect">
            <a:avLst>
              <a:gd name="adj" fmla="val 234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spcBef>
                <a:spcPts val="300"/>
              </a:spcBef>
              <a:spcAft>
                <a:spcPts val="300"/>
              </a:spcAft>
            </a:pPr>
            <a:r>
              <a:rPr lang="pt-BR" sz="1600" dirty="0">
                <a:solidFill>
                  <a:schemeClr val="tx1"/>
                </a:solidFill>
                <a:latin typeface="Calibri" pitchFamily="34" charset="0"/>
                <a:cs typeface="Segoe UI" panose="020B0502040204020203" pitchFamily="34" charset="0"/>
              </a:rPr>
              <a:t>Hospital Geral com 260 leitos, novo Centro Regional de Especialidade, nova Farmácia Cidadã Estadual, novo Hemocentro Regional e nova sede da Superintendência Regional de Saúde</a:t>
            </a:r>
          </a:p>
          <a:p>
            <a:pPr>
              <a:spcBef>
                <a:spcPts val="300"/>
              </a:spcBef>
              <a:spcAft>
                <a:spcPts val="300"/>
              </a:spcAft>
            </a:pPr>
            <a:r>
              <a:rPr lang="pt-BR" sz="1600" b="1" dirty="0">
                <a:solidFill>
                  <a:schemeClr val="tx1"/>
                </a:solidFill>
                <a:latin typeface="Calibri" pitchFamily="34" charset="0"/>
                <a:cs typeface="Segoe UI" panose="020B0502040204020203" pitchFamily="34" charset="0"/>
              </a:rPr>
              <a:t>Situação atual: </a:t>
            </a:r>
            <a:r>
              <a:rPr lang="pt-BR" sz="1600" dirty="0">
                <a:solidFill>
                  <a:schemeClr val="tx1"/>
                </a:solidFill>
                <a:latin typeface="Calibri" pitchFamily="34" charset="0"/>
                <a:cs typeface="Segoe UI" panose="020B0502040204020203" pitchFamily="34" charset="0"/>
              </a:rPr>
              <a:t>Minuta do Edital em fase de aprovação pelos órgãos de controle. Construção na modalidade RDC. Em fase de captação de recurso junto a CAF.</a:t>
            </a:r>
          </a:p>
        </p:txBody>
      </p:sp>
      <p:graphicFrame>
        <p:nvGraphicFramePr>
          <p:cNvPr id="7" name="Tabela 31">
            <a:extLst>
              <a:ext uri="{FF2B5EF4-FFF2-40B4-BE49-F238E27FC236}">
                <a16:creationId xmlns:a16="http://schemas.microsoft.com/office/drawing/2014/main" id="{D94E769E-B61E-4B5C-9977-DEA45CE44714}"/>
              </a:ext>
            </a:extLst>
          </p:cNvPr>
          <p:cNvGraphicFramePr>
            <a:graphicFrameLocks noGrp="1"/>
          </p:cNvGraphicFramePr>
          <p:nvPr/>
        </p:nvGraphicFramePr>
        <p:xfrm>
          <a:off x="555220" y="3501008"/>
          <a:ext cx="7977220" cy="1056943"/>
        </p:xfrm>
        <a:graphic>
          <a:graphicData uri="http://schemas.openxmlformats.org/drawingml/2006/table">
            <a:tbl>
              <a:tblPr firstRow="1" bandRow="1">
                <a:tableStyleId>{5C22544A-7EE6-4342-B048-85BDC9FD1C3A}</a:tableStyleId>
              </a:tblPr>
              <a:tblGrid>
                <a:gridCol w="6382409">
                  <a:extLst>
                    <a:ext uri="{9D8B030D-6E8A-4147-A177-3AD203B41FA5}">
                      <a16:colId xmlns:a16="http://schemas.microsoft.com/office/drawing/2014/main" val="180704849"/>
                    </a:ext>
                  </a:extLst>
                </a:gridCol>
                <a:gridCol w="1594811">
                  <a:extLst>
                    <a:ext uri="{9D8B030D-6E8A-4147-A177-3AD203B41FA5}">
                      <a16:colId xmlns:a16="http://schemas.microsoft.com/office/drawing/2014/main" val="4152622926"/>
                    </a:ext>
                  </a:extLst>
                </a:gridCol>
              </a:tblGrid>
              <a:tr h="4091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dirty="0">
                          <a:ln>
                            <a:noFill/>
                          </a:ln>
                          <a:solidFill>
                            <a:prstClr val="white"/>
                          </a:solidFill>
                          <a:effectLst/>
                          <a:uLnTx/>
                          <a:uFillTx/>
                          <a:latin typeface="Calibri" pitchFamily="34" charset="0"/>
                          <a:ea typeface="+mn-ea"/>
                          <a:cs typeface="Segoe UI" panose="020B0502040204020203" pitchFamily="34" charset="0"/>
                        </a:rPr>
                        <a:t>Entrega</a:t>
                      </a:r>
                    </a:p>
                  </a:txBody>
                  <a:tcPr marL="21600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Calibri" pitchFamily="34" charset="0"/>
                          <a:ea typeface="+mn-ea"/>
                          <a:cs typeface="Segoe UI" panose="020B0502040204020203" pitchFamily="34" charset="0"/>
                        </a:rPr>
                        <a:t>Status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857715045"/>
                  </a:ext>
                </a:extLst>
              </a:tr>
              <a:tr h="6478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Construção e funcionamento do Complexo de Saúde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para o Norte do Estado</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Ações Preparatórias</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2576763"/>
                  </a:ext>
                </a:extLst>
              </a:tr>
            </a:tbl>
          </a:graphicData>
        </a:graphic>
      </p:graphicFrame>
      <p:pic>
        <p:nvPicPr>
          <p:cNvPr id="1026" name="Picture 2" descr="Coronavírus: hospital de São Mateus se torna referência em atendimento de  casos suspeitos">
            <a:extLst>
              <a:ext uri="{FF2B5EF4-FFF2-40B4-BE49-F238E27FC236}">
                <a16:creationId xmlns:a16="http://schemas.microsoft.com/office/drawing/2014/main" id="{4FE7FB39-C98B-432D-BCAD-ECCD7DE8203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062" t="18619" b="44586"/>
          <a:stretch/>
        </p:blipFill>
        <p:spPr bwMode="auto">
          <a:xfrm>
            <a:off x="544464" y="1268760"/>
            <a:ext cx="7987976" cy="2088232"/>
          </a:xfrm>
          <a:prstGeom prst="rect">
            <a:avLst/>
          </a:prstGeom>
          <a:noFill/>
          <a:extLst>
            <a:ext uri="{909E8E84-426E-40DD-AFC4-6F175D3DCCD1}">
              <a14:hiddenFill xmlns:a14="http://schemas.microsoft.com/office/drawing/2010/main">
                <a:solidFill>
                  <a:srgbClr val="FFFFFF"/>
                </a:solidFill>
              </a14:hiddenFill>
            </a:ext>
          </a:extLst>
        </p:spPr>
      </p:pic>
      <p:sp>
        <p:nvSpPr>
          <p:cNvPr id="121" name="CaixaDeTexto 120">
            <a:extLst>
              <a:ext uri="{FF2B5EF4-FFF2-40B4-BE49-F238E27FC236}">
                <a16:creationId xmlns:a16="http://schemas.microsoft.com/office/drawing/2014/main" id="{E18DE87A-08BD-455F-B29D-0E330CB66C9A}"/>
              </a:ext>
            </a:extLst>
          </p:cNvPr>
          <p:cNvSpPr txBox="1"/>
          <p:nvPr/>
        </p:nvSpPr>
        <p:spPr>
          <a:xfrm>
            <a:off x="5616624" y="4705786"/>
            <a:ext cx="3059832" cy="451406"/>
          </a:xfrm>
          <a:prstGeom prst="rect">
            <a:avLst/>
          </a:prstGeom>
          <a:noFill/>
        </p:spPr>
        <p:txBody>
          <a:bodyPr wrap="square" rtlCol="0">
            <a:spAutoFit/>
          </a:bodyPr>
          <a:lstStyle/>
          <a:p>
            <a:pPr algn="ctr">
              <a:lnSpc>
                <a:spcPts val="1400"/>
              </a:lnSpc>
            </a:pPr>
            <a:r>
              <a:rPr lang="pt-BR" b="1" dirty="0">
                <a:latin typeface="Calibri" pitchFamily="34" charset="0"/>
                <a:ea typeface="Segoe UI Black" panose="020B0A02040204020203" pitchFamily="34" charset="0"/>
                <a:cs typeface="Segoe UI" panose="020B0502040204020203" pitchFamily="34" charset="0"/>
              </a:rPr>
              <a:t>Previsto</a:t>
            </a:r>
            <a:r>
              <a:rPr lang="pt-BR" b="1" dirty="0">
                <a:latin typeface="Calibri" pitchFamily="34" charset="0"/>
                <a:ea typeface="Segoe UI Black" panose="020B0A02040204020203" pitchFamily="34" charset="0"/>
              </a:rPr>
              <a:t> - R$ 392.200.000,00 </a:t>
            </a:r>
          </a:p>
          <a:p>
            <a:pPr algn="ctr">
              <a:lnSpc>
                <a:spcPts val="1400"/>
              </a:lnSpc>
            </a:pPr>
            <a:endParaRPr lang="pt-BR" b="1" dirty="0">
              <a:latin typeface="Calibri" pitchFamily="34" charset="0"/>
              <a:ea typeface="Segoe UI Black" panose="020B0A02040204020203" pitchFamily="34" charset="0"/>
            </a:endParaRPr>
          </a:p>
        </p:txBody>
      </p:sp>
      <p:sp>
        <p:nvSpPr>
          <p:cNvPr id="21"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2" name="Imagem 6"/>
          <p:cNvPicPr/>
          <p:nvPr/>
        </p:nvPicPr>
        <p:blipFill>
          <a:blip r:embed="rId3" cstate="print"/>
          <a:srcRect l="12634" r="15820"/>
          <a:stretch/>
        </p:blipFill>
        <p:spPr>
          <a:xfrm>
            <a:off x="7885888" y="180360"/>
            <a:ext cx="718560" cy="718560"/>
          </a:xfrm>
          <a:prstGeom prst="rect">
            <a:avLst/>
          </a:prstGeom>
          <a:ln>
            <a:noFill/>
          </a:ln>
        </p:spPr>
      </p:pic>
      <p:sp>
        <p:nvSpPr>
          <p:cNvPr id="23"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rPr>
              <a:t>Complexo de Saúde para o Norte do ES</a:t>
            </a:r>
            <a:endParaRPr lang="pt-BR" sz="3600" b="0" strike="noStrike" spc="-1" dirty="0">
              <a:solidFill>
                <a:srgbClr val="FF0000"/>
              </a:solidFill>
              <a:latin typeface="Arial"/>
            </a:endParaRPr>
          </a:p>
        </p:txBody>
      </p:sp>
      <p:sp>
        <p:nvSpPr>
          <p:cNvPr id="3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2" name="CaixaDeTexto 11">
            <a:extLst>
              <a:ext uri="{FF2B5EF4-FFF2-40B4-BE49-F238E27FC236}">
                <a16:creationId xmlns:a16="http://schemas.microsoft.com/office/drawing/2014/main" id="{D207C51D-22A6-4F11-868A-61DF45617753}"/>
              </a:ext>
            </a:extLst>
          </p:cNvPr>
          <p:cNvSpPr txBox="1"/>
          <p:nvPr/>
        </p:nvSpPr>
        <p:spPr>
          <a:xfrm>
            <a:off x="485128" y="6560512"/>
            <a:ext cx="1943353"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spTree>
    <p:extLst>
      <p:ext uri="{BB962C8B-B14F-4D97-AF65-F5344CB8AC3E}">
        <p14:creationId xmlns:p14="http://schemas.microsoft.com/office/powerpoint/2010/main" val="39408650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Complexo Hospitalar Norte 2.jpg">
            <a:extLst>
              <a:ext uri="{FF2B5EF4-FFF2-40B4-BE49-F238E27FC236}">
                <a16:creationId xmlns:a16="http://schemas.microsoft.com/office/drawing/2014/main" id="{08A5EDB7-8184-4F28-A5B9-006316F26B43}"/>
              </a:ext>
            </a:extLst>
          </p:cNvPr>
          <p:cNvPicPr>
            <a:picLocks noChangeAspect="1"/>
          </p:cNvPicPr>
          <p:nvPr/>
        </p:nvPicPr>
        <p:blipFill>
          <a:blip r:embed="rId2" cstate="print"/>
          <a:srcRect l="1470" r="1360" b="3574"/>
          <a:stretch>
            <a:fillRect/>
          </a:stretch>
        </p:blipFill>
        <p:spPr>
          <a:xfrm>
            <a:off x="323528" y="2233136"/>
            <a:ext cx="8820472" cy="4624864"/>
          </a:xfrm>
          <a:prstGeom prst="rect">
            <a:avLst/>
          </a:prstGeom>
        </p:spPr>
      </p:pic>
      <p:sp>
        <p:nvSpPr>
          <p:cNvPr id="10" name="Retângulo 9"/>
          <p:cNvSpPr/>
          <p:nvPr/>
        </p:nvSpPr>
        <p:spPr>
          <a:xfrm>
            <a:off x="-2645" y="11289"/>
            <a:ext cx="467544" cy="6858000"/>
          </a:xfrm>
          <a:prstGeom prst="rect">
            <a:avLst/>
          </a:prstGeom>
          <a:solidFill>
            <a:srgbClr val="28417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2060"/>
              </a:solidFill>
            </a:endParaRPr>
          </a:p>
        </p:txBody>
      </p:sp>
      <p:cxnSp>
        <p:nvCxnSpPr>
          <p:cNvPr id="6" name="Conector reto 5"/>
          <p:cNvCxnSpPr/>
          <p:nvPr/>
        </p:nvCxnSpPr>
        <p:spPr>
          <a:xfrm>
            <a:off x="1081749" y="908720"/>
            <a:ext cx="7416824" cy="0"/>
          </a:xfrm>
          <a:prstGeom prst="line">
            <a:avLst/>
          </a:prstGeom>
          <a:ln w="28575">
            <a:solidFill>
              <a:srgbClr val="065681"/>
            </a:solidFill>
          </a:ln>
        </p:spPr>
        <p:style>
          <a:lnRef idx="1">
            <a:schemeClr val="accent1"/>
          </a:lnRef>
          <a:fillRef idx="0">
            <a:schemeClr val="accent1"/>
          </a:fillRef>
          <a:effectRef idx="0">
            <a:schemeClr val="accent1"/>
          </a:effectRef>
          <a:fontRef idx="minor">
            <a:schemeClr val="tx1"/>
          </a:fontRef>
        </p:style>
      </p:cxnSp>
      <p:sp>
        <p:nvSpPr>
          <p:cNvPr id="14" name="Retângulo 13"/>
          <p:cNvSpPr/>
          <p:nvPr/>
        </p:nvSpPr>
        <p:spPr>
          <a:xfrm>
            <a:off x="971600" y="188640"/>
            <a:ext cx="8064896" cy="1905543"/>
          </a:xfrm>
          <a:prstGeom prst="rect">
            <a:avLst/>
          </a:prstGeom>
          <a:noFill/>
        </p:spPr>
        <p:txBody>
          <a:bodyPr wrap="square">
            <a:noAutofit/>
          </a:bodyPr>
          <a:lstStyle/>
          <a:p>
            <a:pPr fontAlgn="ctr"/>
            <a:r>
              <a:rPr lang="pt-BR" sz="3600" b="1" spc="-41" dirty="0">
                <a:solidFill>
                  <a:srgbClr val="0070C0"/>
                </a:solidFill>
                <a:latin typeface="Calibri"/>
              </a:rPr>
              <a:t>Terreno</a:t>
            </a:r>
          </a:p>
          <a:p>
            <a:pPr fontAlgn="ctr"/>
            <a:endParaRPr lang="pt-BR" b="1" dirty="0">
              <a:solidFill>
                <a:srgbClr val="002060"/>
              </a:solidFill>
              <a:latin typeface="+mj-lt"/>
              <a:ea typeface="Cambria Math" panose="02040503050406030204" pitchFamily="18" charset="0"/>
              <a:cs typeface="Times New Roman" panose="02020603050405020304" pitchFamily="18" charset="0"/>
            </a:endParaRPr>
          </a:p>
          <a:p>
            <a:pPr fontAlgn="ctr"/>
            <a:r>
              <a:rPr lang="pt-BR" sz="2400" dirty="0">
                <a:ea typeface="Cambria Math" panose="02040503050406030204" pitchFamily="18" charset="0"/>
                <a:cs typeface="Times New Roman" panose="02020603050405020304" pitchFamily="18" charset="0"/>
              </a:rPr>
              <a:t>Área total do terreno: </a:t>
            </a:r>
            <a:r>
              <a:rPr lang="pt-BR" sz="2400" b="1" dirty="0">
                <a:ea typeface="Cambria Math" panose="02040503050406030204" pitchFamily="18" charset="0"/>
                <a:cs typeface="Times New Roman" panose="02020603050405020304" pitchFamily="18" charset="0"/>
              </a:rPr>
              <a:t>560.500</a:t>
            </a:r>
            <a:r>
              <a:rPr lang="pt-BR" sz="2400" dirty="0">
                <a:ea typeface="Cambria Math" panose="02040503050406030204" pitchFamily="18" charset="0"/>
                <a:cs typeface="Times New Roman" panose="02020603050405020304" pitchFamily="18" charset="0"/>
              </a:rPr>
              <a:t> </a:t>
            </a:r>
            <a:r>
              <a:rPr lang="pt-BR" sz="2400" b="1" dirty="0">
                <a:ea typeface="Cambria Math" panose="02040503050406030204" pitchFamily="18" charset="0"/>
                <a:cs typeface="Times New Roman" panose="02020603050405020304" pitchFamily="18" charset="0"/>
              </a:rPr>
              <a:t>m²</a:t>
            </a:r>
          </a:p>
          <a:p>
            <a:pPr fontAlgn="ctr"/>
            <a:r>
              <a:rPr lang="pt-BR" sz="2400" dirty="0">
                <a:ea typeface="Cambria Math" panose="02040503050406030204" pitchFamily="18" charset="0"/>
                <a:cs typeface="Times New Roman" panose="02020603050405020304" pitchFamily="18" charset="0"/>
              </a:rPr>
              <a:t>Área total do complexo: </a:t>
            </a:r>
            <a:r>
              <a:rPr lang="pt-BR" sz="2400" b="1" dirty="0">
                <a:ea typeface="Cambria Math" panose="02040503050406030204" pitchFamily="18" charset="0"/>
                <a:cs typeface="Times New Roman" panose="02020603050405020304" pitchFamily="18" charset="0"/>
              </a:rPr>
              <a:t>216.683</a:t>
            </a:r>
            <a:r>
              <a:rPr lang="pt-BR" sz="2400" dirty="0">
                <a:ea typeface="Cambria Math" panose="02040503050406030204" pitchFamily="18" charset="0"/>
                <a:cs typeface="Times New Roman" panose="02020603050405020304" pitchFamily="18" charset="0"/>
              </a:rPr>
              <a:t> </a:t>
            </a:r>
            <a:r>
              <a:rPr lang="pt-BR" sz="2400" b="1" dirty="0">
                <a:ea typeface="Cambria Math" panose="02040503050406030204" pitchFamily="18" charset="0"/>
                <a:cs typeface="Times New Roman" panose="02020603050405020304" pitchFamily="18" charset="0"/>
              </a:rPr>
              <a:t>m²</a:t>
            </a:r>
          </a:p>
          <a:p>
            <a:pPr fontAlgn="ctr"/>
            <a:r>
              <a:rPr lang="pt-BR" sz="2400" dirty="0">
                <a:ea typeface="Cambria Math" panose="02040503050406030204" pitchFamily="18" charset="0"/>
                <a:cs typeface="Times New Roman" panose="02020603050405020304" pitchFamily="18" charset="0"/>
              </a:rPr>
              <a:t>Área que será construída: </a:t>
            </a:r>
            <a:r>
              <a:rPr lang="pt-BR" sz="2400" b="1" dirty="0">
                <a:ea typeface="Cambria Math" panose="02040503050406030204" pitchFamily="18" charset="0"/>
                <a:cs typeface="Times New Roman" panose="02020603050405020304" pitchFamily="18" charset="0"/>
              </a:rPr>
              <a:t>39.095</a:t>
            </a:r>
            <a:r>
              <a:rPr lang="pt-BR" sz="2400" dirty="0">
                <a:ea typeface="Cambria Math" panose="02040503050406030204" pitchFamily="18" charset="0"/>
                <a:cs typeface="Times New Roman" panose="02020603050405020304" pitchFamily="18" charset="0"/>
              </a:rPr>
              <a:t> </a:t>
            </a:r>
            <a:r>
              <a:rPr lang="pt-BR" sz="2400" b="1" dirty="0">
                <a:ea typeface="Cambria Math" panose="02040503050406030204" pitchFamily="18" charset="0"/>
                <a:cs typeface="Times New Roman" panose="02020603050405020304" pitchFamily="18" charset="0"/>
              </a:rPr>
              <a:t>m</a:t>
            </a:r>
            <a:r>
              <a:rPr lang="pt-BR" sz="2400" dirty="0">
                <a:ea typeface="Cambria Math" panose="02040503050406030204" pitchFamily="18" charset="0"/>
                <a:cs typeface="Times New Roman" panose="02020603050405020304" pitchFamily="18" charset="0"/>
              </a:rPr>
              <a:t>² </a:t>
            </a:r>
          </a:p>
          <a:p>
            <a:pPr algn="ctr" fontAlgn="ctr"/>
            <a:endParaRPr lang="pt-BR" sz="1600" b="1" dirty="0">
              <a:solidFill>
                <a:schemeClr val="bg1"/>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14518151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5192" y="1340768"/>
            <a:ext cx="4512912" cy="3744416"/>
          </a:xfrm>
        </p:spPr>
        <p:txBody>
          <a:bodyPr>
            <a:normAutofit/>
          </a:bodyPr>
          <a:lstStyle/>
          <a:p>
            <a:pPr algn="l">
              <a:lnSpc>
                <a:spcPct val="150000"/>
              </a:lnSpc>
              <a:buClr>
                <a:srgbClr val="002060"/>
              </a:buClr>
            </a:pPr>
            <a:r>
              <a:rPr lang="pt-BR" sz="2800" dirty="0">
                <a:solidFill>
                  <a:srgbClr val="002060"/>
                </a:solidFill>
                <a:ea typeface="Cambria Math" panose="02040503050406030204" pitchFamily="18" charset="0"/>
                <a:cs typeface="Times New Roman" panose="02020603050405020304" pitchFamily="18" charset="0"/>
              </a:rPr>
              <a:t>- Hospital</a:t>
            </a:r>
            <a:br>
              <a:rPr lang="pt-BR" sz="2800" dirty="0">
                <a:solidFill>
                  <a:srgbClr val="002060"/>
                </a:solidFill>
                <a:ea typeface="Cambria Math" panose="02040503050406030204" pitchFamily="18" charset="0"/>
                <a:cs typeface="Times New Roman" panose="02020603050405020304" pitchFamily="18" charset="0"/>
              </a:rPr>
            </a:br>
            <a:r>
              <a:rPr lang="pt-BR" sz="2800" dirty="0">
                <a:solidFill>
                  <a:srgbClr val="002060"/>
                </a:solidFill>
                <a:ea typeface="Cambria Math" panose="02040503050406030204" pitchFamily="18" charset="0"/>
                <a:cs typeface="Times New Roman" panose="02020603050405020304" pitchFamily="18" charset="0"/>
              </a:rPr>
              <a:t>- Farmácia </a:t>
            </a:r>
            <a:br>
              <a:rPr lang="pt-BR" sz="2800" dirty="0">
                <a:solidFill>
                  <a:srgbClr val="002060"/>
                </a:solidFill>
                <a:ea typeface="Cambria Math" panose="02040503050406030204" pitchFamily="18" charset="0"/>
                <a:cs typeface="Times New Roman" panose="02020603050405020304" pitchFamily="18" charset="0"/>
              </a:rPr>
            </a:br>
            <a:r>
              <a:rPr lang="pt-BR" sz="2800" dirty="0">
                <a:solidFill>
                  <a:srgbClr val="002060"/>
                </a:solidFill>
                <a:ea typeface="Cambria Math" panose="02040503050406030204" pitchFamily="18" charset="0"/>
                <a:cs typeface="Times New Roman" panose="02020603050405020304" pitchFamily="18" charset="0"/>
              </a:rPr>
              <a:t> - CRE</a:t>
            </a:r>
            <a:br>
              <a:rPr lang="pt-BR" sz="2800" dirty="0">
                <a:solidFill>
                  <a:srgbClr val="002060"/>
                </a:solidFill>
                <a:ea typeface="Cambria Math" panose="02040503050406030204" pitchFamily="18" charset="0"/>
                <a:cs typeface="Times New Roman" panose="02020603050405020304" pitchFamily="18" charset="0"/>
              </a:rPr>
            </a:br>
            <a:r>
              <a:rPr lang="pt-BR" sz="2800" dirty="0">
                <a:solidFill>
                  <a:srgbClr val="002060"/>
                </a:solidFill>
                <a:ea typeface="Cambria Math" panose="02040503050406030204" pitchFamily="18" charset="0"/>
                <a:cs typeface="Times New Roman" panose="02020603050405020304" pitchFamily="18" charset="0"/>
              </a:rPr>
              <a:t>- Superintendência</a:t>
            </a:r>
            <a:br>
              <a:rPr lang="pt-BR" sz="2800" dirty="0">
                <a:solidFill>
                  <a:srgbClr val="002060"/>
                </a:solidFill>
                <a:ea typeface="Cambria Math" panose="02040503050406030204" pitchFamily="18" charset="0"/>
                <a:cs typeface="Times New Roman" panose="02020603050405020304" pitchFamily="18" charset="0"/>
              </a:rPr>
            </a:br>
            <a:r>
              <a:rPr lang="pt-BR" sz="2800" dirty="0">
                <a:solidFill>
                  <a:srgbClr val="002060"/>
                </a:solidFill>
                <a:ea typeface="Cambria Math" panose="02040503050406030204" pitchFamily="18" charset="0"/>
                <a:cs typeface="Times New Roman" panose="02020603050405020304" pitchFamily="18" charset="0"/>
              </a:rPr>
              <a:t>- HEMOES</a:t>
            </a:r>
          </a:p>
        </p:txBody>
      </p:sp>
      <p:sp>
        <p:nvSpPr>
          <p:cNvPr id="9" name="Retângulo 8"/>
          <p:cNvSpPr/>
          <p:nvPr/>
        </p:nvSpPr>
        <p:spPr>
          <a:xfrm>
            <a:off x="4644008" y="908720"/>
            <a:ext cx="345638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descr="Complexo Hospitalar Norte 3.jpg"/>
          <p:cNvPicPr>
            <a:picLocks noChangeAspect="1"/>
          </p:cNvPicPr>
          <p:nvPr/>
        </p:nvPicPr>
        <p:blipFill>
          <a:blip r:embed="rId2" cstate="print">
            <a:clrChange>
              <a:clrFrom>
                <a:srgbClr val="FFFFFF"/>
              </a:clrFrom>
              <a:clrTo>
                <a:srgbClr val="FFFFFF">
                  <a:alpha val="0"/>
                </a:srgbClr>
              </a:clrTo>
            </a:clrChange>
          </a:blip>
          <a:stretch>
            <a:fillRect/>
          </a:stretch>
        </p:blipFill>
        <p:spPr>
          <a:xfrm>
            <a:off x="4644009" y="1052736"/>
            <a:ext cx="4032447" cy="5696918"/>
          </a:xfrm>
          <a:prstGeom prst="rect">
            <a:avLst/>
          </a:prstGeom>
        </p:spPr>
      </p:pic>
      <p:sp>
        <p:nvSpPr>
          <p:cNvPr id="8" name="Retângulo 7"/>
          <p:cNvSpPr/>
          <p:nvPr/>
        </p:nvSpPr>
        <p:spPr>
          <a:xfrm>
            <a:off x="-2645" y="11289"/>
            <a:ext cx="467544" cy="6858000"/>
          </a:xfrm>
          <a:prstGeom prst="rect">
            <a:avLst/>
          </a:prstGeom>
          <a:solidFill>
            <a:srgbClr val="28417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2060"/>
              </a:solidFill>
            </a:endParaRPr>
          </a:p>
        </p:txBody>
      </p:sp>
      <p:cxnSp>
        <p:nvCxnSpPr>
          <p:cNvPr id="10" name="Conector reto 9"/>
          <p:cNvCxnSpPr/>
          <p:nvPr/>
        </p:nvCxnSpPr>
        <p:spPr>
          <a:xfrm>
            <a:off x="1081749" y="908720"/>
            <a:ext cx="7416824" cy="0"/>
          </a:xfrm>
          <a:prstGeom prst="line">
            <a:avLst/>
          </a:prstGeom>
          <a:ln w="28575">
            <a:solidFill>
              <a:srgbClr val="065681"/>
            </a:solidFill>
          </a:ln>
        </p:spPr>
        <p:style>
          <a:lnRef idx="1">
            <a:schemeClr val="accent1"/>
          </a:lnRef>
          <a:fillRef idx="0">
            <a:schemeClr val="accent1"/>
          </a:fillRef>
          <a:effectRef idx="0">
            <a:schemeClr val="accent1"/>
          </a:effectRef>
          <a:fontRef idx="minor">
            <a:schemeClr val="tx1"/>
          </a:fontRef>
        </p:style>
      </p:cxnSp>
      <p:sp>
        <p:nvSpPr>
          <p:cNvPr id="11" name="Retângulo 10"/>
          <p:cNvSpPr/>
          <p:nvPr/>
        </p:nvSpPr>
        <p:spPr>
          <a:xfrm>
            <a:off x="971600" y="260648"/>
            <a:ext cx="7704856" cy="1138773"/>
          </a:xfrm>
          <a:prstGeom prst="rect">
            <a:avLst/>
          </a:prstGeom>
        </p:spPr>
        <p:txBody>
          <a:bodyPr wrap="square">
            <a:spAutoFit/>
          </a:bodyPr>
          <a:lstStyle/>
          <a:p>
            <a:r>
              <a:rPr lang="pt-BR" sz="3200" b="1" dirty="0">
                <a:solidFill>
                  <a:srgbClr val="002060"/>
                </a:solidFill>
                <a:latin typeface="+mj-lt"/>
                <a:ea typeface="Cambria Math" panose="02040503050406030204" pitchFamily="18" charset="0"/>
                <a:cs typeface="Times New Roman" panose="02020603050405020304" pitchFamily="18" charset="0"/>
              </a:rPr>
              <a:t>Área do Terreno do Complexo</a:t>
            </a:r>
            <a:br>
              <a:rPr lang="pt-BR" sz="3200" b="1" dirty="0">
                <a:solidFill>
                  <a:srgbClr val="002060"/>
                </a:solidFill>
                <a:latin typeface="+mj-lt"/>
                <a:ea typeface="Cambria Math" panose="02040503050406030204" pitchFamily="18" charset="0"/>
                <a:cs typeface="Times New Roman" panose="02020603050405020304" pitchFamily="18" charset="0"/>
              </a:rPr>
            </a:br>
            <a:br>
              <a:rPr lang="pt-BR" dirty="0">
                <a:solidFill>
                  <a:srgbClr val="002060"/>
                </a:solidFill>
                <a:latin typeface="+mj-lt"/>
                <a:ea typeface="Cambria Math" panose="02040503050406030204" pitchFamily="18" charset="0"/>
                <a:cs typeface="Times New Roman" panose="02020603050405020304" pitchFamily="18" charset="0"/>
              </a:rPr>
            </a:br>
            <a:endParaRPr lang="pt-BR"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CC00A8-EF34-48DA-8933-6CABDC95F928}"/>
              </a:ext>
            </a:extLst>
          </p:cNvPr>
          <p:cNvSpPr>
            <a:spLocks noGrp="1"/>
          </p:cNvSpPr>
          <p:nvPr>
            <p:ph type="title"/>
          </p:nvPr>
        </p:nvSpPr>
        <p:spPr>
          <a:xfrm>
            <a:off x="468217" y="44624"/>
            <a:ext cx="8229240" cy="1144800"/>
          </a:xfrm>
        </p:spPr>
        <p:txBody>
          <a:bodyPr/>
          <a:lstStyle/>
          <a:p>
            <a:r>
              <a:rPr lang="pt-BR" sz="3600" b="1" strike="noStrike" spc="-41" dirty="0">
                <a:solidFill>
                  <a:srgbClr val="0070C0"/>
                </a:solidFill>
                <a:latin typeface="Calibri"/>
                <a:ea typeface="DejaVu Sans"/>
              </a:rPr>
              <a:t>Despesa Liquidada  2021 </a:t>
            </a:r>
            <a:br>
              <a:rPr lang="pt-BR" sz="3600" b="1" strike="noStrike" spc="-41" dirty="0">
                <a:solidFill>
                  <a:srgbClr val="0070C0"/>
                </a:solidFill>
                <a:latin typeface="Calibri"/>
                <a:ea typeface="DejaVu Sans"/>
              </a:rPr>
            </a:br>
            <a:r>
              <a:rPr lang="pt-BR" sz="2400" strike="noStrike" spc="-41" dirty="0">
                <a:solidFill>
                  <a:srgbClr val="0070C0"/>
                </a:solidFill>
                <a:latin typeface="Calibri"/>
                <a:ea typeface="DejaVu Sans"/>
              </a:rPr>
              <a:t>Geral e Covid-19 - acumulado</a:t>
            </a:r>
            <a:br>
              <a:rPr lang="pt-BR" sz="1800" b="1" strike="noStrike" spc="-41" dirty="0">
                <a:solidFill>
                  <a:srgbClr val="0070C0"/>
                </a:solidFill>
                <a:latin typeface="Calibri"/>
                <a:ea typeface="DejaVu Sans"/>
              </a:rPr>
            </a:br>
            <a:endParaRPr lang="pt-BR" dirty="0"/>
          </a:p>
        </p:txBody>
      </p:sp>
      <p:sp>
        <p:nvSpPr>
          <p:cNvPr id="6" name="CustomShape 1"/>
          <p:cNvSpPr/>
          <p:nvPr/>
        </p:nvSpPr>
        <p:spPr>
          <a:xfrm>
            <a:off x="1440" y="6520391"/>
            <a:ext cx="9142560" cy="331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p:style>
      </p:sp>
      <p:sp>
        <p:nvSpPr>
          <p:cNvPr id="7" name="Line 6"/>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8" name="Imagem 13"/>
          <p:cNvPicPr/>
          <p:nvPr/>
        </p:nvPicPr>
        <p:blipFill>
          <a:blip r:embed="rId2" cstate="print"/>
          <a:srcRect l="12634" r="15820"/>
          <a:stretch/>
        </p:blipFill>
        <p:spPr>
          <a:xfrm>
            <a:off x="7756920" y="180360"/>
            <a:ext cx="718560" cy="718560"/>
          </a:xfrm>
          <a:prstGeom prst="rect">
            <a:avLst/>
          </a:prstGeom>
          <a:ln>
            <a:noFill/>
          </a:ln>
        </p:spPr>
      </p:pic>
      <p:sp>
        <p:nvSpPr>
          <p:cNvPr id="5" name="CaixaDeTexto 4">
            <a:extLst>
              <a:ext uri="{FF2B5EF4-FFF2-40B4-BE49-F238E27FC236}">
                <a16:creationId xmlns:a16="http://schemas.microsoft.com/office/drawing/2014/main" id="{176C0607-3CFF-4EEE-B5F1-35CCA9FA7905}"/>
              </a:ext>
            </a:extLst>
          </p:cNvPr>
          <p:cNvSpPr txBox="1"/>
          <p:nvPr/>
        </p:nvSpPr>
        <p:spPr>
          <a:xfrm>
            <a:off x="611560" y="6581500"/>
            <a:ext cx="4119910" cy="276999"/>
          </a:xfrm>
          <a:prstGeom prst="rect">
            <a:avLst/>
          </a:prstGeom>
          <a:noFill/>
        </p:spPr>
        <p:txBody>
          <a:bodyPr wrap="none" rtlCol="0">
            <a:spAutoFit/>
          </a:bodyPr>
          <a:lstStyle/>
          <a:p>
            <a:r>
              <a:rPr lang="pt-BR" sz="1200" dirty="0">
                <a:solidFill>
                  <a:schemeClr val="bg1"/>
                </a:solidFill>
                <a:latin typeface="Calibri" pitchFamily="34" charset="0"/>
              </a:rPr>
              <a:t>Fonte: GFES/SESA –  Dados preliminares, sujeitos a alterações</a:t>
            </a:r>
            <a:endParaRPr lang="pt-BR" sz="1200" dirty="0">
              <a:solidFill>
                <a:srgbClr val="FF0000"/>
              </a:solidFill>
              <a:latin typeface="Calibri" pitchFamily="34" charset="0"/>
            </a:endParaRPr>
          </a:p>
        </p:txBody>
      </p:sp>
      <p:graphicFrame>
        <p:nvGraphicFramePr>
          <p:cNvPr id="10" name="Tabela 4">
            <a:extLst>
              <a:ext uri="{FF2B5EF4-FFF2-40B4-BE49-F238E27FC236}">
                <a16:creationId xmlns:a16="http://schemas.microsoft.com/office/drawing/2014/main" id="{745494CA-F296-4B3F-AC35-E4D1D41D487C}"/>
              </a:ext>
            </a:extLst>
          </p:cNvPr>
          <p:cNvGraphicFramePr>
            <a:graphicFrameLocks noGrp="1"/>
          </p:cNvGraphicFramePr>
          <p:nvPr>
            <p:extLst>
              <p:ext uri="{D42A27DB-BD31-4B8C-83A1-F6EECF244321}">
                <p14:modId xmlns:p14="http://schemas.microsoft.com/office/powerpoint/2010/main" val="241169513"/>
              </p:ext>
            </p:extLst>
          </p:nvPr>
        </p:nvGraphicFramePr>
        <p:xfrm>
          <a:off x="386273" y="1118029"/>
          <a:ext cx="8311183" cy="4765494"/>
        </p:xfrm>
        <a:graphic>
          <a:graphicData uri="http://schemas.openxmlformats.org/drawingml/2006/table">
            <a:tbl>
              <a:tblPr firstRow="1" bandRow="1">
                <a:tableStyleId>{5C22544A-7EE6-4342-B048-85BDC9FD1C3A}</a:tableStyleId>
              </a:tblPr>
              <a:tblGrid>
                <a:gridCol w="1018254">
                  <a:extLst>
                    <a:ext uri="{9D8B030D-6E8A-4147-A177-3AD203B41FA5}">
                      <a16:colId xmlns:a16="http://schemas.microsoft.com/office/drawing/2014/main" val="2774113395"/>
                    </a:ext>
                  </a:extLst>
                </a:gridCol>
                <a:gridCol w="1799321">
                  <a:extLst>
                    <a:ext uri="{9D8B030D-6E8A-4147-A177-3AD203B41FA5}">
                      <a16:colId xmlns:a16="http://schemas.microsoft.com/office/drawing/2014/main" val="3693446388"/>
                    </a:ext>
                  </a:extLst>
                </a:gridCol>
                <a:gridCol w="720080">
                  <a:extLst>
                    <a:ext uri="{9D8B030D-6E8A-4147-A177-3AD203B41FA5}">
                      <a16:colId xmlns:a16="http://schemas.microsoft.com/office/drawing/2014/main" val="269521078"/>
                    </a:ext>
                  </a:extLst>
                </a:gridCol>
                <a:gridCol w="2016224">
                  <a:extLst>
                    <a:ext uri="{9D8B030D-6E8A-4147-A177-3AD203B41FA5}">
                      <a16:colId xmlns:a16="http://schemas.microsoft.com/office/drawing/2014/main" val="2540921931"/>
                    </a:ext>
                  </a:extLst>
                </a:gridCol>
                <a:gridCol w="936104">
                  <a:extLst>
                    <a:ext uri="{9D8B030D-6E8A-4147-A177-3AD203B41FA5}">
                      <a16:colId xmlns:a16="http://schemas.microsoft.com/office/drawing/2014/main" val="3713417867"/>
                    </a:ext>
                  </a:extLst>
                </a:gridCol>
                <a:gridCol w="1821200">
                  <a:extLst>
                    <a:ext uri="{9D8B030D-6E8A-4147-A177-3AD203B41FA5}">
                      <a16:colId xmlns:a16="http://schemas.microsoft.com/office/drawing/2014/main" val="1368108791"/>
                    </a:ext>
                  </a:extLst>
                </a:gridCol>
              </a:tblGrid>
              <a:tr h="577031">
                <a:tc>
                  <a:txBody>
                    <a:bodyPr/>
                    <a:lstStyle/>
                    <a:p>
                      <a:pPr algn="ctr"/>
                      <a:r>
                        <a:rPr lang="pt-BR" sz="1600" dirty="0">
                          <a:latin typeface="Calibri" pitchFamily="34" charset="0"/>
                        </a:rPr>
                        <a:t>Fonte</a:t>
                      </a:r>
                    </a:p>
                  </a:txBody>
                  <a:tcPr>
                    <a:solidFill>
                      <a:srgbClr val="0070C0"/>
                    </a:solidFill>
                  </a:tcPr>
                </a:tc>
                <a:tc>
                  <a:txBody>
                    <a:bodyPr/>
                    <a:lstStyle/>
                    <a:p>
                      <a:pPr algn="ctr"/>
                      <a:r>
                        <a:rPr lang="pt-BR" sz="1600" dirty="0">
                          <a:latin typeface="Calibri" pitchFamily="34" charset="0"/>
                        </a:rPr>
                        <a:t>Despesas Gerais (não-COVID)</a:t>
                      </a:r>
                    </a:p>
                  </a:txBody>
                  <a:tcPr>
                    <a:solidFill>
                      <a:srgbClr val="0070C0"/>
                    </a:solidFill>
                  </a:tcPr>
                </a:tc>
                <a:tc>
                  <a:txBody>
                    <a:bodyPr/>
                    <a:lstStyle/>
                    <a:p>
                      <a:pPr algn="ctr"/>
                      <a:r>
                        <a:rPr lang="pt-BR" sz="1600" dirty="0">
                          <a:latin typeface="Calibri" pitchFamily="34" charset="0"/>
                        </a:rPr>
                        <a:t>%</a:t>
                      </a:r>
                    </a:p>
                  </a:txBody>
                  <a:tcPr>
                    <a:solidFill>
                      <a:srgbClr val="0070C0"/>
                    </a:solidFill>
                  </a:tcPr>
                </a:tc>
                <a:tc>
                  <a:txBody>
                    <a:bodyPr/>
                    <a:lstStyle/>
                    <a:p>
                      <a:pPr algn="ctr"/>
                      <a:r>
                        <a:rPr lang="pt-BR" sz="1600" dirty="0">
                          <a:latin typeface="Calibri" pitchFamily="34" charset="0"/>
                        </a:rPr>
                        <a:t>Despesas Covid-19*</a:t>
                      </a:r>
                      <a:endParaRPr lang="pt-BR" sz="1600" dirty="0">
                        <a:solidFill>
                          <a:srgbClr val="FF0000"/>
                        </a:solidFill>
                        <a:latin typeface="Calibri" pitchFamily="34" charset="0"/>
                      </a:endParaRPr>
                    </a:p>
                  </a:txBody>
                  <a:tcPr>
                    <a:solidFill>
                      <a:srgbClr val="0070C0"/>
                    </a:solidFill>
                  </a:tcPr>
                </a:tc>
                <a:tc>
                  <a:txBody>
                    <a:bodyPr/>
                    <a:lstStyle/>
                    <a:p>
                      <a:pPr algn="ctr"/>
                      <a:r>
                        <a:rPr lang="pt-BR" sz="1600" dirty="0">
                          <a:latin typeface="Calibri" pitchFamily="34" charset="0"/>
                        </a:rPr>
                        <a:t>%</a:t>
                      </a:r>
                    </a:p>
                  </a:txBody>
                  <a:tcPr>
                    <a:solidFill>
                      <a:srgbClr val="0070C0"/>
                    </a:solidFill>
                  </a:tcPr>
                </a:tc>
                <a:tc>
                  <a:txBody>
                    <a:bodyPr/>
                    <a:lstStyle/>
                    <a:p>
                      <a:pPr algn="ctr"/>
                      <a:r>
                        <a:rPr lang="pt-BR" sz="1600" dirty="0">
                          <a:latin typeface="Calibri" pitchFamily="34" charset="0"/>
                        </a:rPr>
                        <a:t>Total</a:t>
                      </a:r>
                    </a:p>
                  </a:txBody>
                  <a:tcPr>
                    <a:solidFill>
                      <a:srgbClr val="0070C0"/>
                    </a:solidFill>
                  </a:tcPr>
                </a:tc>
                <a:extLst>
                  <a:ext uri="{0D108BD9-81ED-4DB2-BD59-A6C34878D82A}">
                    <a16:rowId xmlns:a16="http://schemas.microsoft.com/office/drawing/2014/main" val="3784760185"/>
                  </a:ext>
                </a:extLst>
              </a:tr>
              <a:tr h="751979">
                <a:tc>
                  <a:txBody>
                    <a:bodyPr/>
                    <a:lstStyle/>
                    <a:p>
                      <a:pPr algn="l"/>
                      <a:r>
                        <a:rPr lang="pt-BR" sz="1600" b="0" dirty="0">
                          <a:latin typeface="Calibri" pitchFamily="34" charset="0"/>
                        </a:rPr>
                        <a:t>Recursos Federais</a:t>
                      </a:r>
                    </a:p>
                  </a:txBody>
                  <a:tcPr anchor="ctr">
                    <a:solidFill>
                      <a:schemeClr val="bg1">
                        <a:lumMod val="85000"/>
                      </a:schemeClr>
                    </a:solidFill>
                  </a:tcPr>
                </a:tc>
                <a:tc>
                  <a:txBody>
                    <a:bodyPr/>
                    <a:lstStyle/>
                    <a:p>
                      <a:pPr algn="ctr">
                        <a:lnSpc>
                          <a:spcPct val="115000"/>
                        </a:lnSpc>
                        <a:spcBef>
                          <a:spcPts val="1001"/>
                        </a:spcBef>
                      </a:pPr>
                      <a:r>
                        <a:rPr lang="pt-BR" sz="1800" b="1" strike="noStrike" spc="-1" dirty="0">
                          <a:latin typeface="Calibri" pitchFamily="34" charset="0"/>
                        </a:rPr>
                        <a:t>417.542.143,00</a:t>
                      </a:r>
                    </a:p>
                  </a:txBody>
                  <a:tcPr marL="68400" marR="68400" anchor="ctr">
                    <a:solidFill>
                      <a:schemeClr val="bg1">
                        <a:lumMod val="85000"/>
                      </a:schemeClr>
                    </a:solidFill>
                  </a:tcPr>
                </a:tc>
                <a:tc>
                  <a:txBody>
                    <a:bodyPr/>
                    <a:lstStyle/>
                    <a:p>
                      <a:pPr algn="ctr">
                        <a:lnSpc>
                          <a:spcPct val="115000"/>
                        </a:lnSpc>
                        <a:spcBef>
                          <a:spcPts val="1001"/>
                        </a:spcBef>
                      </a:pPr>
                      <a:r>
                        <a:rPr lang="pt-BR" sz="1800" b="1" strike="noStrike" spc="-1" dirty="0">
                          <a:latin typeface="Calibri" pitchFamily="34" charset="0"/>
                        </a:rPr>
                        <a:t>25,0</a:t>
                      </a:r>
                    </a:p>
                  </a:txBody>
                  <a:tcPr marL="68400" marR="68400" anchor="ctr">
                    <a:solidFill>
                      <a:schemeClr val="bg1">
                        <a:lumMod val="85000"/>
                      </a:schemeClr>
                    </a:solidFill>
                  </a:tcPr>
                </a:tc>
                <a:tc>
                  <a:txBody>
                    <a:bodyPr/>
                    <a:lstStyle/>
                    <a:p>
                      <a:pPr algn="ctr"/>
                      <a:r>
                        <a:rPr lang="pt-BR" sz="1800" b="1" strike="noStrike" dirty="0">
                          <a:latin typeface="Calibri" pitchFamily="34" charset="0"/>
                        </a:rPr>
                        <a:t>208.689.505,00</a:t>
                      </a:r>
                    </a:p>
                  </a:txBody>
                  <a:tcPr anchor="ctr">
                    <a:solidFill>
                      <a:schemeClr val="bg1">
                        <a:lumMod val="85000"/>
                      </a:schemeClr>
                    </a:solidFill>
                  </a:tcPr>
                </a:tc>
                <a:tc>
                  <a:txBody>
                    <a:bodyPr/>
                    <a:lstStyle/>
                    <a:p>
                      <a:pPr algn="ctr"/>
                      <a:r>
                        <a:rPr lang="pt-BR" sz="1800" b="1" strike="noStrike" dirty="0">
                          <a:solidFill>
                            <a:schemeClr val="tx1"/>
                          </a:solidFill>
                          <a:latin typeface="Calibri" pitchFamily="34" charset="0"/>
                        </a:rPr>
                        <a:t>32,5</a:t>
                      </a:r>
                    </a:p>
                  </a:txBody>
                  <a:tcPr anchor="ctr">
                    <a:solidFill>
                      <a:schemeClr val="bg1">
                        <a:lumMod val="85000"/>
                      </a:schemeClr>
                    </a:solidFill>
                  </a:tcPr>
                </a:tc>
                <a:tc>
                  <a:txBody>
                    <a:bodyPr/>
                    <a:lstStyle/>
                    <a:p>
                      <a:pPr algn="ctr"/>
                      <a:endParaRPr lang="pt-BR" sz="1800" b="1" strike="noStrike" dirty="0">
                        <a:latin typeface="Calibri" pitchFamily="34" charset="0"/>
                      </a:endParaRPr>
                    </a:p>
                    <a:p>
                      <a:pPr algn="ctr"/>
                      <a:r>
                        <a:rPr lang="pt-BR" sz="1800" b="1" strike="noStrike" dirty="0">
                          <a:latin typeface="Calibri" pitchFamily="34" charset="0"/>
                        </a:rPr>
                        <a:t>626.231.648</a:t>
                      </a:r>
                    </a:p>
                  </a:txBody>
                  <a:tcPr anchor="ctr">
                    <a:solidFill>
                      <a:schemeClr val="bg1">
                        <a:lumMod val="85000"/>
                      </a:schemeClr>
                    </a:solidFill>
                  </a:tcPr>
                </a:tc>
                <a:extLst>
                  <a:ext uri="{0D108BD9-81ED-4DB2-BD59-A6C34878D82A}">
                    <a16:rowId xmlns:a16="http://schemas.microsoft.com/office/drawing/2014/main" val="158971667"/>
                  </a:ext>
                </a:extLst>
              </a:tr>
              <a:tr h="937579">
                <a:tc>
                  <a:txBody>
                    <a:bodyPr/>
                    <a:lstStyle/>
                    <a:p>
                      <a:pPr algn="l"/>
                      <a:r>
                        <a:rPr lang="pt-BR" sz="1600" b="0" dirty="0">
                          <a:latin typeface="Calibri" pitchFamily="34" charset="0"/>
                        </a:rPr>
                        <a:t>Recursos Próprios</a:t>
                      </a:r>
                    </a:p>
                  </a:txBody>
                  <a:tcPr anchor="ctr">
                    <a:solidFill>
                      <a:schemeClr val="bg1"/>
                    </a:solidFill>
                  </a:tcPr>
                </a:tc>
                <a:tc>
                  <a:txBody>
                    <a:bodyPr/>
                    <a:lstStyle/>
                    <a:p>
                      <a:pPr algn="ctr">
                        <a:lnSpc>
                          <a:spcPct val="115000"/>
                        </a:lnSpc>
                        <a:spcBef>
                          <a:spcPts val="1001"/>
                        </a:spcBef>
                      </a:pPr>
                      <a:endParaRPr lang="pt-BR" sz="1800" b="1" strike="noStrike" spc="-1" dirty="0">
                        <a:latin typeface="Calibri" pitchFamily="34" charset="0"/>
                      </a:endParaRPr>
                    </a:p>
                    <a:p>
                      <a:pPr algn="ctr">
                        <a:lnSpc>
                          <a:spcPct val="115000"/>
                        </a:lnSpc>
                        <a:spcBef>
                          <a:spcPts val="1001"/>
                        </a:spcBef>
                      </a:pPr>
                      <a:r>
                        <a:rPr lang="pt-BR" sz="1800" b="1" strike="noStrike" spc="-1" dirty="0">
                          <a:latin typeface="Calibri" pitchFamily="34" charset="0"/>
                        </a:rPr>
                        <a:t>1.241.153.773,00</a:t>
                      </a:r>
                    </a:p>
                  </a:txBody>
                  <a:tcPr marL="68400" marR="68400" anchor="ctr">
                    <a:solidFill>
                      <a:schemeClr val="bg1"/>
                    </a:solidFill>
                  </a:tcPr>
                </a:tc>
                <a:tc>
                  <a:txBody>
                    <a:bodyPr/>
                    <a:lstStyle/>
                    <a:p>
                      <a:pPr algn="ctr">
                        <a:lnSpc>
                          <a:spcPct val="115000"/>
                        </a:lnSpc>
                        <a:spcBef>
                          <a:spcPts val="1001"/>
                        </a:spcBef>
                      </a:pPr>
                      <a:r>
                        <a:rPr lang="pt-BR" sz="1800" b="1" strike="noStrike" spc="-1" dirty="0">
                          <a:latin typeface="Calibri" pitchFamily="34" charset="0"/>
                        </a:rPr>
                        <a:t>74,4</a:t>
                      </a:r>
                    </a:p>
                  </a:txBody>
                  <a:tcPr marL="68400" marR="68400" anchor="ctr">
                    <a:solidFill>
                      <a:schemeClr val="bg1"/>
                    </a:solidFill>
                  </a:tcPr>
                </a:tc>
                <a:tc>
                  <a:txBody>
                    <a:bodyPr/>
                    <a:lstStyle/>
                    <a:p>
                      <a:pPr algn="ctr"/>
                      <a:r>
                        <a:rPr lang="pt-BR" sz="1800" b="1" strike="noStrike" dirty="0">
                          <a:latin typeface="Calibri" pitchFamily="34" charset="0"/>
                        </a:rPr>
                        <a:t>427.098.667,00</a:t>
                      </a:r>
                    </a:p>
                  </a:txBody>
                  <a:tcPr anchor="ctr">
                    <a:solidFill>
                      <a:schemeClr val="bg1"/>
                    </a:solidFill>
                  </a:tcPr>
                </a:tc>
                <a:tc>
                  <a:txBody>
                    <a:bodyPr/>
                    <a:lstStyle/>
                    <a:p>
                      <a:pPr algn="ctr"/>
                      <a:r>
                        <a:rPr lang="pt-BR" sz="1800" b="1" strike="noStrike" dirty="0">
                          <a:solidFill>
                            <a:schemeClr val="tx1"/>
                          </a:solidFill>
                          <a:latin typeface="Calibri" pitchFamily="34" charset="0"/>
                        </a:rPr>
                        <a:t>66,5</a:t>
                      </a:r>
                    </a:p>
                  </a:txBody>
                  <a:tcPr anchor="ctr">
                    <a:solidFill>
                      <a:schemeClr val="bg1"/>
                    </a:solidFill>
                  </a:tcPr>
                </a:tc>
                <a:tc>
                  <a:txBody>
                    <a:bodyPr/>
                    <a:lstStyle/>
                    <a:p>
                      <a:pPr algn="ctr"/>
                      <a:r>
                        <a:rPr lang="pt-BR" sz="1800" b="1" strike="noStrike" dirty="0">
                          <a:latin typeface="Calibri" pitchFamily="34" charset="0"/>
                        </a:rPr>
                        <a:t>1.668.252.440</a:t>
                      </a:r>
                    </a:p>
                  </a:txBody>
                  <a:tcPr anchor="ctr">
                    <a:solidFill>
                      <a:schemeClr val="bg1"/>
                    </a:solidFill>
                  </a:tcPr>
                </a:tc>
                <a:extLst>
                  <a:ext uri="{0D108BD9-81ED-4DB2-BD59-A6C34878D82A}">
                    <a16:rowId xmlns:a16="http://schemas.microsoft.com/office/drawing/2014/main" val="1419240482"/>
                  </a:ext>
                </a:extLst>
              </a:tr>
              <a:tr h="781046">
                <a:tc>
                  <a:txBody>
                    <a:bodyPr/>
                    <a:lstStyle/>
                    <a:p>
                      <a:pPr algn="l"/>
                      <a:r>
                        <a:rPr lang="pt-BR" sz="1600" b="0" dirty="0">
                          <a:latin typeface="Calibri" pitchFamily="34" charset="0"/>
                        </a:rPr>
                        <a:t>Outras Fontes</a:t>
                      </a:r>
                    </a:p>
                  </a:txBody>
                  <a:tcPr anchor="ctr">
                    <a:solidFill>
                      <a:schemeClr val="bg1">
                        <a:lumMod val="85000"/>
                      </a:schemeClr>
                    </a:solidFill>
                  </a:tcPr>
                </a:tc>
                <a:tc>
                  <a:txBody>
                    <a:bodyPr/>
                    <a:lstStyle/>
                    <a:p>
                      <a:pPr algn="ctr">
                        <a:lnSpc>
                          <a:spcPct val="115000"/>
                        </a:lnSpc>
                        <a:spcBef>
                          <a:spcPts val="1001"/>
                        </a:spcBef>
                      </a:pPr>
                      <a:r>
                        <a:rPr lang="pt-BR" sz="1800" b="1" strike="noStrike" spc="-1" dirty="0">
                          <a:latin typeface="Calibri" pitchFamily="34" charset="0"/>
                        </a:rPr>
                        <a:t>9.447.752,00</a:t>
                      </a:r>
                    </a:p>
                  </a:txBody>
                  <a:tcPr marL="68400" marR="68400" anchor="ctr">
                    <a:solidFill>
                      <a:schemeClr val="bg1">
                        <a:lumMod val="85000"/>
                      </a:schemeClr>
                    </a:solidFill>
                  </a:tcPr>
                </a:tc>
                <a:tc>
                  <a:txBody>
                    <a:bodyPr/>
                    <a:lstStyle/>
                    <a:p>
                      <a:pPr algn="ctr">
                        <a:lnSpc>
                          <a:spcPct val="115000"/>
                        </a:lnSpc>
                        <a:spcBef>
                          <a:spcPts val="1001"/>
                        </a:spcBef>
                      </a:pPr>
                      <a:r>
                        <a:rPr lang="pt-BR" sz="1800" b="1" strike="noStrike" spc="-1" dirty="0">
                          <a:latin typeface="Calibri" pitchFamily="34" charset="0"/>
                        </a:rPr>
                        <a:t>0,6</a:t>
                      </a:r>
                    </a:p>
                  </a:txBody>
                  <a:tcPr marL="68400" marR="68400" anchor="ctr">
                    <a:solidFill>
                      <a:schemeClr val="bg1">
                        <a:lumMod val="85000"/>
                      </a:schemeClr>
                    </a:solidFill>
                  </a:tcPr>
                </a:tc>
                <a:tc>
                  <a:txBody>
                    <a:bodyPr/>
                    <a:lstStyle/>
                    <a:p>
                      <a:pPr algn="ctr"/>
                      <a:r>
                        <a:rPr lang="pt-BR" sz="1800" b="1" strike="noStrike" dirty="0">
                          <a:latin typeface="Calibri" pitchFamily="34" charset="0"/>
                        </a:rPr>
                        <a:t>6.844.343,00</a:t>
                      </a:r>
                    </a:p>
                  </a:txBody>
                  <a:tcPr anchor="ctr">
                    <a:solidFill>
                      <a:schemeClr val="bg1">
                        <a:lumMod val="85000"/>
                      </a:schemeClr>
                    </a:solidFill>
                  </a:tcPr>
                </a:tc>
                <a:tc>
                  <a:txBody>
                    <a:bodyPr/>
                    <a:lstStyle/>
                    <a:p>
                      <a:pPr algn="ctr"/>
                      <a:r>
                        <a:rPr lang="pt-BR" sz="1800" b="1" strike="noStrike" dirty="0">
                          <a:solidFill>
                            <a:schemeClr val="tx1"/>
                          </a:solidFill>
                          <a:latin typeface="Calibri" pitchFamily="34" charset="0"/>
                        </a:rPr>
                        <a:t>1,0</a:t>
                      </a:r>
                    </a:p>
                  </a:txBody>
                  <a:tcPr anchor="ctr">
                    <a:solidFill>
                      <a:schemeClr val="bg1">
                        <a:lumMod val="85000"/>
                      </a:schemeClr>
                    </a:solidFill>
                  </a:tcPr>
                </a:tc>
                <a:tc>
                  <a:txBody>
                    <a:bodyPr/>
                    <a:lstStyle/>
                    <a:p>
                      <a:pPr algn="ctr"/>
                      <a:r>
                        <a:rPr lang="pt-BR" sz="1800" b="1" strike="noStrike" dirty="0">
                          <a:latin typeface="Calibri" pitchFamily="34" charset="0"/>
                        </a:rPr>
                        <a:t>16.292.095</a:t>
                      </a:r>
                    </a:p>
                  </a:txBody>
                  <a:tcPr anchor="ctr">
                    <a:solidFill>
                      <a:schemeClr val="bg1">
                        <a:lumMod val="85000"/>
                      </a:schemeClr>
                    </a:solidFill>
                  </a:tcPr>
                </a:tc>
                <a:extLst>
                  <a:ext uri="{0D108BD9-81ED-4DB2-BD59-A6C34878D82A}">
                    <a16:rowId xmlns:a16="http://schemas.microsoft.com/office/drawing/2014/main" val="2665263286"/>
                  </a:ext>
                </a:extLst>
              </a:tr>
              <a:tr h="1574832">
                <a:tc>
                  <a:txBody>
                    <a:bodyPr/>
                    <a:lstStyle/>
                    <a:p>
                      <a:pPr algn="l"/>
                      <a:r>
                        <a:rPr lang="pt-BR" sz="1600" b="1" dirty="0">
                          <a:latin typeface="Calibri" pitchFamily="34" charset="0"/>
                        </a:rPr>
                        <a:t>TOTAL</a:t>
                      </a:r>
                    </a:p>
                  </a:txBody>
                  <a:tcPr anchor="ctr">
                    <a:solidFill>
                      <a:schemeClr val="bg1"/>
                    </a:solidFill>
                  </a:tcPr>
                </a:tc>
                <a:tc>
                  <a:txBody>
                    <a:bodyPr/>
                    <a:lstStyle/>
                    <a:p>
                      <a:pPr algn="ctr">
                        <a:lnSpc>
                          <a:spcPct val="115000"/>
                        </a:lnSpc>
                        <a:spcBef>
                          <a:spcPts val="1001"/>
                        </a:spcBef>
                      </a:pPr>
                      <a:endParaRPr lang="pt-BR" sz="1800" b="1" strike="noStrike" spc="-1" dirty="0">
                        <a:solidFill>
                          <a:schemeClr val="tx1"/>
                        </a:solidFill>
                        <a:latin typeface="Calibri" pitchFamily="34" charset="0"/>
                      </a:endParaRPr>
                    </a:p>
                    <a:p>
                      <a:pPr algn="ctr">
                        <a:lnSpc>
                          <a:spcPct val="115000"/>
                        </a:lnSpc>
                        <a:spcBef>
                          <a:spcPts val="1001"/>
                        </a:spcBef>
                      </a:pPr>
                      <a:r>
                        <a:rPr lang="pt-BR" sz="1800" b="1" strike="noStrike" spc="-1" dirty="0">
                          <a:solidFill>
                            <a:schemeClr val="tx1"/>
                          </a:solidFill>
                          <a:latin typeface="Calibri" pitchFamily="34" charset="0"/>
                        </a:rPr>
                        <a:t>1.668.143.668</a:t>
                      </a:r>
                    </a:p>
                    <a:p>
                      <a:pPr algn="ctr">
                        <a:lnSpc>
                          <a:spcPct val="115000"/>
                        </a:lnSpc>
                        <a:spcBef>
                          <a:spcPts val="1001"/>
                        </a:spcBef>
                      </a:pPr>
                      <a:endParaRPr lang="pt-BR" sz="1800" b="1" strike="noStrike" spc="-1" dirty="0">
                        <a:solidFill>
                          <a:schemeClr val="tx1"/>
                        </a:solidFill>
                        <a:latin typeface="Calibri" pitchFamily="34" charset="0"/>
                      </a:endParaRPr>
                    </a:p>
                    <a:p>
                      <a:pPr algn="ctr">
                        <a:lnSpc>
                          <a:spcPct val="115000"/>
                        </a:lnSpc>
                        <a:spcBef>
                          <a:spcPts val="1001"/>
                        </a:spcBef>
                      </a:pPr>
                      <a:endParaRPr lang="pt-BR" sz="1800" b="1" strike="noStrike" spc="-1" dirty="0">
                        <a:solidFill>
                          <a:schemeClr val="tx1"/>
                        </a:solidFill>
                        <a:latin typeface="Calibri" pitchFamily="34" charset="0"/>
                      </a:endParaRPr>
                    </a:p>
                  </a:txBody>
                  <a:tcPr marL="68400" marR="68400" anchor="ctr">
                    <a:solidFill>
                      <a:schemeClr val="bg1"/>
                    </a:solidFill>
                  </a:tcPr>
                </a:tc>
                <a:tc>
                  <a:txBody>
                    <a:bodyPr/>
                    <a:lstStyle/>
                    <a:p>
                      <a:pPr algn="ctr">
                        <a:lnSpc>
                          <a:spcPct val="115000"/>
                        </a:lnSpc>
                        <a:spcBef>
                          <a:spcPts val="1001"/>
                        </a:spcBef>
                      </a:pPr>
                      <a:r>
                        <a:rPr lang="pt-BR" sz="1800" b="1" strike="noStrike" spc="-1" dirty="0">
                          <a:solidFill>
                            <a:schemeClr val="tx1"/>
                          </a:solidFill>
                          <a:latin typeface="Calibri" pitchFamily="34" charset="0"/>
                        </a:rPr>
                        <a:t>100,0</a:t>
                      </a:r>
                    </a:p>
                  </a:txBody>
                  <a:tcPr marL="68400" marR="68400" anchor="ctr">
                    <a:solidFill>
                      <a:schemeClr val="bg1"/>
                    </a:solidFill>
                  </a:tcPr>
                </a:tc>
                <a:tc>
                  <a:txBody>
                    <a:bodyPr/>
                    <a:lstStyle/>
                    <a:p>
                      <a:pPr algn="ctr"/>
                      <a:r>
                        <a:rPr lang="pt-BR" sz="1800" b="1" strike="noStrike" dirty="0">
                          <a:solidFill>
                            <a:schemeClr val="tx1"/>
                          </a:solidFill>
                          <a:latin typeface="Calibri" pitchFamily="34" charset="0"/>
                        </a:rPr>
                        <a:t>642.632.515,00*</a:t>
                      </a:r>
                    </a:p>
                  </a:txBody>
                  <a:tcPr anchor="ctr">
                    <a:solidFill>
                      <a:schemeClr val="bg1"/>
                    </a:solidFill>
                  </a:tcPr>
                </a:tc>
                <a:tc>
                  <a:txBody>
                    <a:bodyPr/>
                    <a:lstStyle/>
                    <a:p>
                      <a:pPr algn="ctr"/>
                      <a:r>
                        <a:rPr lang="pt-BR" sz="1800" b="1" strike="noStrike" dirty="0">
                          <a:solidFill>
                            <a:schemeClr val="tx1"/>
                          </a:solidFill>
                          <a:latin typeface="Calibri" pitchFamily="34" charset="0"/>
                        </a:rPr>
                        <a:t>100,0</a:t>
                      </a:r>
                    </a:p>
                  </a:txBody>
                  <a:tcPr anchor="ctr">
                    <a:solidFill>
                      <a:schemeClr val="bg1"/>
                    </a:solidFill>
                  </a:tcPr>
                </a:tc>
                <a:tc>
                  <a:txBody>
                    <a:bodyPr/>
                    <a:lstStyle/>
                    <a:p>
                      <a:pPr algn="ctr"/>
                      <a:r>
                        <a:rPr lang="pt-BR" sz="1800" b="1" strike="noStrike" dirty="0">
                          <a:solidFill>
                            <a:schemeClr val="tx1"/>
                          </a:solidFill>
                          <a:latin typeface="Calibri" pitchFamily="34" charset="0"/>
                        </a:rPr>
                        <a:t>2.310.776.183</a:t>
                      </a:r>
                    </a:p>
                  </a:txBody>
                  <a:tcPr anchor="ctr">
                    <a:solidFill>
                      <a:schemeClr val="bg1"/>
                    </a:solidFill>
                  </a:tcPr>
                </a:tc>
                <a:extLst>
                  <a:ext uri="{0D108BD9-81ED-4DB2-BD59-A6C34878D82A}">
                    <a16:rowId xmlns:a16="http://schemas.microsoft.com/office/drawing/2014/main" val="2140909431"/>
                  </a:ext>
                </a:extLst>
              </a:tr>
            </a:tbl>
          </a:graphicData>
        </a:graphic>
      </p:graphicFrame>
      <p:sp>
        <p:nvSpPr>
          <p:cNvPr id="11" name="CaixaDeTexto 10">
            <a:extLst>
              <a:ext uri="{FF2B5EF4-FFF2-40B4-BE49-F238E27FC236}">
                <a16:creationId xmlns:a16="http://schemas.microsoft.com/office/drawing/2014/main" id="{C4B9ED91-9A40-426E-8B31-8D6B618B2588}"/>
              </a:ext>
            </a:extLst>
          </p:cNvPr>
          <p:cNvSpPr txBox="1"/>
          <p:nvPr/>
        </p:nvSpPr>
        <p:spPr>
          <a:xfrm>
            <a:off x="485625" y="5949280"/>
            <a:ext cx="2966966" cy="338554"/>
          </a:xfrm>
          <a:prstGeom prst="rect">
            <a:avLst/>
          </a:prstGeom>
          <a:noFill/>
        </p:spPr>
        <p:txBody>
          <a:bodyPr wrap="none" rtlCol="0">
            <a:spAutoFit/>
          </a:bodyPr>
          <a:lstStyle/>
          <a:p>
            <a:r>
              <a:rPr lang="pt-BR" sz="1600" i="1" dirty="0">
                <a:latin typeface="Calibri" panose="020F0502020204030204" pitchFamily="34" charset="0"/>
                <a:cs typeface="Calibri" panose="020F0502020204030204" pitchFamily="34" charset="0"/>
              </a:rPr>
              <a:t>*28% das despesas totais do  ano</a:t>
            </a:r>
          </a:p>
        </p:txBody>
      </p:sp>
    </p:spTree>
    <p:extLst>
      <p:ext uri="{BB962C8B-B14F-4D97-AF65-F5344CB8AC3E}">
        <p14:creationId xmlns:p14="http://schemas.microsoft.com/office/powerpoint/2010/main" val="37997579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15" name="Imagem 6"/>
          <p:cNvPicPr/>
          <p:nvPr/>
        </p:nvPicPr>
        <p:blipFill>
          <a:blip r:embed="rId3" cstate="print"/>
          <a:stretch/>
        </p:blipFill>
        <p:spPr>
          <a:xfrm>
            <a:off x="-3960" y="0"/>
            <a:ext cx="9142560" cy="6889611"/>
          </a:xfrm>
          <a:prstGeom prst="rect">
            <a:avLst/>
          </a:prstGeom>
          <a:ln w="9360">
            <a:noFill/>
          </a:ln>
        </p:spPr>
      </p:pic>
      <p:sp>
        <p:nvSpPr>
          <p:cNvPr id="216" name="CustomShape 1"/>
          <p:cNvSpPr/>
          <p:nvPr/>
        </p:nvSpPr>
        <p:spPr>
          <a:xfrm>
            <a:off x="-108520" y="2420888"/>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r>
              <a:rPr lang="pt-BR" sz="5400" b="1" strike="noStrike" spc="-1" dirty="0">
                <a:solidFill>
                  <a:srgbClr val="FFFFFF"/>
                </a:solidFill>
                <a:latin typeface="Calibri"/>
              </a:rPr>
              <a:t>Mudança de Modelo de Atenção</a:t>
            </a:r>
            <a:endParaRPr lang="pt-BR" sz="5400" b="1" strike="noStrike" spc="-1" dirty="0">
              <a:solidFill>
                <a:srgbClr val="FFFFFF"/>
              </a:solidFill>
              <a:latin typeface="Calibri"/>
              <a:ea typeface="DejaVu Sans"/>
            </a:endParaRPr>
          </a:p>
          <a:p>
            <a:pPr algn="ctr">
              <a:lnSpc>
                <a:spcPct val="100000"/>
              </a:lnSpc>
            </a:pPr>
            <a:endParaRPr lang="pt-BR" sz="5400" b="1" spc="-1" dirty="0">
              <a:solidFill>
                <a:srgbClr val="FFFFFF"/>
              </a:solidFill>
              <a:latin typeface="Calibri"/>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217"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1197720360"/>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repl">
                                        <p:cTn id="7" dur="500" fill="hold"/>
                                        <p:tgtEl>
                                          <p:spTgt spid="214"/>
                                        </p:tgtEl>
                                        <p:attrNameLst>
                                          <p:attrName>ppt_x</p:attrName>
                                        </p:attrNameLst>
                                      </p:cBhvr>
                                      <p:tavLst>
                                        <p:tav tm="0">
                                          <p:val>
                                            <p:strVal val="0-#ppt_w/2"/>
                                          </p:val>
                                        </p:tav>
                                        <p:tav tm="100000">
                                          <p:val>
                                            <p:strVal val="#ppt_x"/>
                                          </p:val>
                                        </p:tav>
                                      </p:tavLst>
                                    </p:anim>
                                    <p:anim calcmode="lin" valueType="num">
                                      <p:cBhvr additive="repl">
                                        <p:cTn id="8" dur="500" fill="hold"/>
                                        <p:tgtEl>
                                          <p:spTgt spid="2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685800" y="2130480"/>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SSAS/SESA - </a:t>
            </a:r>
            <a:r>
              <a:rPr lang="pt-BR" sz="1200" b="0" strike="noStrike" spc="-1" dirty="0">
                <a:solidFill>
                  <a:srgbClr val="FFFFFF"/>
                </a:solidFill>
                <a:latin typeface="Calibri"/>
                <a:ea typeface="DejaVu Sans"/>
              </a:rPr>
              <a:t>– Dados preliminares, sujeitos a alterações</a:t>
            </a:r>
            <a:endParaRPr lang="pt-BR" sz="1200" strike="noStrike" spc="-1" dirty="0">
              <a:latin typeface="Arial"/>
            </a:endParaRPr>
          </a:p>
        </p:txBody>
      </p:sp>
      <p:sp>
        <p:nvSpPr>
          <p:cNvPr id="223" name="CustomShape 5"/>
          <p:cNvSpPr/>
          <p:nvPr/>
        </p:nvSpPr>
        <p:spPr>
          <a:xfrm>
            <a:off x="401400" y="357319"/>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r>
              <a:rPr lang="pt-BR" sz="3600" b="1" spc="-41" dirty="0">
                <a:solidFill>
                  <a:srgbClr val="0070C0"/>
                </a:solidFill>
                <a:latin typeface="Calibri"/>
              </a:rPr>
              <a:t>Ampliação de Cirurgias Eletivas</a:t>
            </a: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graphicFrame>
        <p:nvGraphicFramePr>
          <p:cNvPr id="4" name="Tabela 3">
            <a:extLst>
              <a:ext uri="{FF2B5EF4-FFF2-40B4-BE49-F238E27FC236}">
                <a16:creationId xmlns:a16="http://schemas.microsoft.com/office/drawing/2014/main" id="{69CA7876-5EEE-402B-BBC4-D15382A2E380}"/>
              </a:ext>
            </a:extLst>
          </p:cNvPr>
          <p:cNvGraphicFramePr>
            <a:graphicFrameLocks noGrp="1"/>
          </p:cNvGraphicFramePr>
          <p:nvPr>
            <p:extLst>
              <p:ext uri="{D42A27DB-BD31-4B8C-83A1-F6EECF244321}">
                <p14:modId xmlns:p14="http://schemas.microsoft.com/office/powerpoint/2010/main" val="1900024412"/>
              </p:ext>
            </p:extLst>
          </p:nvPr>
        </p:nvGraphicFramePr>
        <p:xfrm>
          <a:off x="422410" y="1210645"/>
          <a:ext cx="6769016" cy="3413760"/>
        </p:xfrm>
        <a:graphic>
          <a:graphicData uri="http://schemas.openxmlformats.org/drawingml/2006/table">
            <a:tbl>
              <a:tblPr firstRow="1" firstCol="1" bandRow="1">
                <a:tableStyleId>{5C22544A-7EE6-4342-B048-85BDC9FD1C3A}</a:tableStyleId>
              </a:tblPr>
              <a:tblGrid>
                <a:gridCol w="2865843">
                  <a:extLst>
                    <a:ext uri="{9D8B030D-6E8A-4147-A177-3AD203B41FA5}">
                      <a16:colId xmlns:a16="http://schemas.microsoft.com/office/drawing/2014/main" val="773512695"/>
                    </a:ext>
                  </a:extLst>
                </a:gridCol>
                <a:gridCol w="3903173">
                  <a:extLst>
                    <a:ext uri="{9D8B030D-6E8A-4147-A177-3AD203B41FA5}">
                      <a16:colId xmlns:a16="http://schemas.microsoft.com/office/drawing/2014/main" val="2286403031"/>
                    </a:ext>
                  </a:extLst>
                </a:gridCol>
              </a:tblGrid>
              <a:tr h="306843">
                <a:tc gridSpan="2">
                  <a:txBody>
                    <a:bodyPr/>
                    <a:lstStyle/>
                    <a:p>
                      <a:pPr algn="ctr"/>
                      <a:r>
                        <a:rPr lang="pt-BR" sz="2800" dirty="0">
                          <a:effectLst/>
                          <a:latin typeface="Calibri" panose="020F0502020204030204" pitchFamily="34" charset="0"/>
                          <a:cs typeface="Calibri" panose="020F0502020204030204" pitchFamily="34" charset="0"/>
                        </a:rPr>
                        <a:t>MUTIRÃO CIRURGIAS ELETIVAS </a:t>
                      </a:r>
                      <a:endParaRPr lang="pt-BR"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b"/>
                </a:tc>
                <a:tc hMerge="1">
                  <a:txBody>
                    <a:bodyPr/>
                    <a:lstStyle/>
                    <a:p>
                      <a:endParaRPr lang="pt-BR"/>
                    </a:p>
                  </a:txBody>
                  <a:tcPr/>
                </a:tc>
                <a:extLst>
                  <a:ext uri="{0D108BD9-81ED-4DB2-BD59-A6C34878D82A}">
                    <a16:rowId xmlns:a16="http://schemas.microsoft.com/office/drawing/2014/main" val="2556418817"/>
                  </a:ext>
                </a:extLst>
              </a:tr>
              <a:tr h="190500">
                <a:tc gridSpan="2">
                  <a:txBody>
                    <a:bodyPr/>
                    <a:lstStyle/>
                    <a:p>
                      <a:pPr algn="ctr"/>
                      <a:r>
                        <a:rPr lang="pt-BR" sz="2800" dirty="0">
                          <a:effectLst/>
                          <a:latin typeface="Calibri" panose="020F0502020204030204" pitchFamily="34" charset="0"/>
                          <a:cs typeface="Calibri" panose="020F0502020204030204" pitchFamily="34" charset="0"/>
                        </a:rPr>
                        <a:t>Maio a agosto/2021</a:t>
                      </a:r>
                      <a:endParaRPr lang="pt-BR"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b"/>
                </a:tc>
                <a:tc hMerge="1">
                  <a:txBody>
                    <a:bodyPr/>
                    <a:lstStyle/>
                    <a:p>
                      <a:endParaRPr lang="pt-BR"/>
                    </a:p>
                  </a:txBody>
                  <a:tcPr/>
                </a:tc>
                <a:extLst>
                  <a:ext uri="{0D108BD9-81ED-4DB2-BD59-A6C34878D82A}">
                    <a16:rowId xmlns:a16="http://schemas.microsoft.com/office/drawing/2014/main" val="3231118297"/>
                  </a:ext>
                </a:extLst>
              </a:tr>
              <a:tr h="190500">
                <a:tc>
                  <a:txBody>
                    <a:bodyPr/>
                    <a:lstStyle/>
                    <a:p>
                      <a:pPr algn="ctr"/>
                      <a:r>
                        <a:rPr lang="pt-BR" sz="2800" dirty="0">
                          <a:effectLst/>
                          <a:latin typeface="Calibri" panose="020F0502020204030204" pitchFamily="34" charset="0"/>
                          <a:cs typeface="Calibri" panose="020F0502020204030204" pitchFamily="34" charset="0"/>
                        </a:rPr>
                        <a:t>Mês</a:t>
                      </a:r>
                      <a:endParaRPr lang="pt-BR"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r>
                        <a:rPr lang="pt-BR" sz="2800" dirty="0">
                          <a:solidFill>
                            <a:srgbClr val="0070C0"/>
                          </a:solidFill>
                          <a:effectLst/>
                          <a:latin typeface="Calibri" panose="020F0502020204030204" pitchFamily="34" charset="0"/>
                          <a:cs typeface="Calibri" panose="020F0502020204030204" pitchFamily="34" charset="0"/>
                        </a:rPr>
                        <a:t>Produção</a:t>
                      </a:r>
                      <a:endParaRPr lang="pt-BR" sz="2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extLst>
                  <a:ext uri="{0D108BD9-81ED-4DB2-BD59-A6C34878D82A}">
                    <a16:rowId xmlns:a16="http://schemas.microsoft.com/office/drawing/2014/main" val="1062872373"/>
                  </a:ext>
                </a:extLst>
              </a:tr>
              <a:tr h="190500">
                <a:tc>
                  <a:txBody>
                    <a:bodyPr/>
                    <a:lstStyle/>
                    <a:p>
                      <a:pPr algn="ctr"/>
                      <a:r>
                        <a:rPr lang="pt-BR" sz="2800" dirty="0">
                          <a:effectLst/>
                          <a:latin typeface="Calibri" panose="020F0502020204030204" pitchFamily="34" charset="0"/>
                          <a:cs typeface="Calibri" panose="020F0502020204030204" pitchFamily="34" charset="0"/>
                        </a:rPr>
                        <a:t>Maio</a:t>
                      </a:r>
                      <a:endParaRPr lang="pt-BR"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b"/>
                </a:tc>
                <a:tc>
                  <a:txBody>
                    <a:bodyPr/>
                    <a:lstStyle/>
                    <a:p>
                      <a:pPr algn="ctr"/>
                      <a:r>
                        <a:rPr lang="pt-BR" sz="2800" dirty="0">
                          <a:effectLst/>
                          <a:latin typeface="Calibri" panose="020F0502020204030204" pitchFamily="34" charset="0"/>
                          <a:cs typeface="Calibri" panose="020F0502020204030204" pitchFamily="34" charset="0"/>
                        </a:rPr>
                        <a:t>4.414</a:t>
                      </a:r>
                      <a:endParaRPr lang="pt-BR"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b"/>
                </a:tc>
                <a:extLst>
                  <a:ext uri="{0D108BD9-81ED-4DB2-BD59-A6C34878D82A}">
                    <a16:rowId xmlns:a16="http://schemas.microsoft.com/office/drawing/2014/main" val="2514561507"/>
                  </a:ext>
                </a:extLst>
              </a:tr>
              <a:tr h="190500">
                <a:tc>
                  <a:txBody>
                    <a:bodyPr/>
                    <a:lstStyle/>
                    <a:p>
                      <a:pPr algn="ctr"/>
                      <a:r>
                        <a:rPr lang="pt-BR" sz="2800" dirty="0">
                          <a:effectLst/>
                          <a:latin typeface="Calibri" panose="020F0502020204030204" pitchFamily="34" charset="0"/>
                          <a:cs typeface="Calibri" panose="020F0502020204030204" pitchFamily="34" charset="0"/>
                        </a:rPr>
                        <a:t>Junho</a:t>
                      </a:r>
                      <a:endParaRPr lang="pt-BR"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b"/>
                </a:tc>
                <a:tc>
                  <a:txBody>
                    <a:bodyPr/>
                    <a:lstStyle/>
                    <a:p>
                      <a:pPr algn="ctr"/>
                      <a:r>
                        <a:rPr lang="pt-BR" sz="2800" dirty="0">
                          <a:effectLst/>
                          <a:latin typeface="Calibri" panose="020F0502020204030204" pitchFamily="34" charset="0"/>
                          <a:cs typeface="Calibri" panose="020F0502020204030204" pitchFamily="34" charset="0"/>
                        </a:rPr>
                        <a:t>5.138</a:t>
                      </a:r>
                      <a:endParaRPr lang="pt-BR"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b"/>
                </a:tc>
                <a:extLst>
                  <a:ext uri="{0D108BD9-81ED-4DB2-BD59-A6C34878D82A}">
                    <a16:rowId xmlns:a16="http://schemas.microsoft.com/office/drawing/2014/main" val="1167901047"/>
                  </a:ext>
                </a:extLst>
              </a:tr>
              <a:tr h="190500">
                <a:tc>
                  <a:txBody>
                    <a:bodyPr/>
                    <a:lstStyle/>
                    <a:p>
                      <a:pPr algn="ctr"/>
                      <a:r>
                        <a:rPr lang="pt-BR" sz="2800">
                          <a:effectLst/>
                          <a:latin typeface="Calibri" panose="020F0502020204030204" pitchFamily="34" charset="0"/>
                          <a:cs typeface="Calibri" panose="020F0502020204030204" pitchFamily="34" charset="0"/>
                        </a:rPr>
                        <a:t>Julho</a:t>
                      </a:r>
                      <a:endParaRPr lang="pt-BR" sz="28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b"/>
                </a:tc>
                <a:tc>
                  <a:txBody>
                    <a:bodyPr/>
                    <a:lstStyle/>
                    <a:p>
                      <a:pPr algn="ctr"/>
                      <a:r>
                        <a:rPr lang="pt-BR" sz="2800" dirty="0">
                          <a:effectLst/>
                          <a:latin typeface="Calibri" panose="020F0502020204030204" pitchFamily="34" charset="0"/>
                          <a:cs typeface="Calibri" panose="020F0502020204030204" pitchFamily="34" charset="0"/>
                        </a:rPr>
                        <a:t>6.578</a:t>
                      </a:r>
                      <a:endParaRPr lang="pt-BR"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b"/>
                </a:tc>
                <a:extLst>
                  <a:ext uri="{0D108BD9-81ED-4DB2-BD59-A6C34878D82A}">
                    <a16:rowId xmlns:a16="http://schemas.microsoft.com/office/drawing/2014/main" val="2468868238"/>
                  </a:ext>
                </a:extLst>
              </a:tr>
              <a:tr h="190500">
                <a:tc>
                  <a:txBody>
                    <a:bodyPr/>
                    <a:lstStyle/>
                    <a:p>
                      <a:pPr algn="ctr"/>
                      <a:r>
                        <a:rPr lang="pt-BR" sz="2800">
                          <a:effectLst/>
                          <a:latin typeface="Calibri" panose="020F0502020204030204" pitchFamily="34" charset="0"/>
                          <a:cs typeface="Calibri" panose="020F0502020204030204" pitchFamily="34" charset="0"/>
                        </a:rPr>
                        <a:t>Agosto</a:t>
                      </a:r>
                      <a:endParaRPr lang="pt-BR" sz="28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b"/>
                </a:tc>
                <a:tc>
                  <a:txBody>
                    <a:bodyPr/>
                    <a:lstStyle/>
                    <a:p>
                      <a:pPr algn="ctr"/>
                      <a:r>
                        <a:rPr lang="pt-BR" sz="2800" dirty="0">
                          <a:effectLst/>
                          <a:latin typeface="Calibri" panose="020F0502020204030204" pitchFamily="34" charset="0"/>
                          <a:cs typeface="Calibri" panose="020F0502020204030204" pitchFamily="34" charset="0"/>
                        </a:rPr>
                        <a:t>7.878</a:t>
                      </a:r>
                      <a:endParaRPr lang="pt-BR"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b"/>
                </a:tc>
                <a:extLst>
                  <a:ext uri="{0D108BD9-81ED-4DB2-BD59-A6C34878D82A}">
                    <a16:rowId xmlns:a16="http://schemas.microsoft.com/office/drawing/2014/main" val="1042006510"/>
                  </a:ext>
                </a:extLst>
              </a:tr>
              <a:tr h="190500">
                <a:tc>
                  <a:txBody>
                    <a:bodyPr/>
                    <a:lstStyle/>
                    <a:p>
                      <a:pPr algn="ctr"/>
                      <a:r>
                        <a:rPr lang="pt-BR" sz="2800">
                          <a:effectLst/>
                          <a:latin typeface="Calibri" panose="020F0502020204030204" pitchFamily="34" charset="0"/>
                          <a:cs typeface="Calibri" panose="020F0502020204030204" pitchFamily="34" charset="0"/>
                        </a:rPr>
                        <a:t>TOTAL </a:t>
                      </a:r>
                      <a:endParaRPr lang="pt-BR" sz="28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b"/>
                </a:tc>
                <a:tc>
                  <a:txBody>
                    <a:bodyPr/>
                    <a:lstStyle/>
                    <a:p>
                      <a:pPr algn="ctr"/>
                      <a:r>
                        <a:rPr lang="pt-BR" sz="2800" b="1" dirty="0">
                          <a:effectLst/>
                          <a:latin typeface="Calibri" panose="020F0502020204030204" pitchFamily="34" charset="0"/>
                          <a:cs typeface="Calibri" panose="020F0502020204030204" pitchFamily="34" charset="0"/>
                        </a:rPr>
                        <a:t>24.008</a:t>
                      </a:r>
                      <a:endParaRPr lang="pt-BR"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b"/>
                </a:tc>
                <a:extLst>
                  <a:ext uri="{0D108BD9-81ED-4DB2-BD59-A6C34878D82A}">
                    <a16:rowId xmlns:a16="http://schemas.microsoft.com/office/drawing/2014/main" val="3379871943"/>
                  </a:ext>
                </a:extLst>
              </a:tr>
            </a:tbl>
          </a:graphicData>
        </a:graphic>
      </p:graphicFrame>
      <p:sp>
        <p:nvSpPr>
          <p:cNvPr id="5" name="CaixaDeTexto 4">
            <a:extLst>
              <a:ext uri="{FF2B5EF4-FFF2-40B4-BE49-F238E27FC236}">
                <a16:creationId xmlns:a16="http://schemas.microsoft.com/office/drawing/2014/main" id="{F3755EF4-EBF6-40E1-BA80-AD9C6B754131}"/>
              </a:ext>
            </a:extLst>
          </p:cNvPr>
          <p:cNvSpPr txBox="1"/>
          <p:nvPr/>
        </p:nvSpPr>
        <p:spPr>
          <a:xfrm>
            <a:off x="350401" y="4751789"/>
            <a:ext cx="6913033" cy="1354217"/>
          </a:xfrm>
          <a:prstGeom prst="rect">
            <a:avLst/>
          </a:prstGeom>
          <a:noFill/>
        </p:spPr>
        <p:txBody>
          <a:bodyPr wrap="square" rtlCol="0">
            <a:spAutoFit/>
          </a:bodyPr>
          <a:lstStyle/>
          <a:p>
            <a:pPr algn="just"/>
            <a:r>
              <a:rPr lang="pt-BR" sz="1600" b="1" dirty="0"/>
              <a:t>Especialidades</a:t>
            </a:r>
            <a:r>
              <a:rPr lang="pt-BR" dirty="0"/>
              <a:t>: </a:t>
            </a:r>
            <a:r>
              <a:rPr lang="pt-BR" sz="1600" dirty="0"/>
              <a:t>Oftalmologia, ginecologia, oncologia, cirurgia geral e pediátrica, ortopedia, bucomaxilo facial, torácica, plástica, mastologia, cardiologia, urologia, neurologia, otorrinolaringologia, odontologia, proctologia, aparelho digestivo, vascular, cabeça e pescoço e pequena cirurgia</a:t>
            </a:r>
          </a:p>
        </p:txBody>
      </p:sp>
      <p:sp>
        <p:nvSpPr>
          <p:cNvPr id="6" name="CaixaDeTexto 5">
            <a:extLst>
              <a:ext uri="{FF2B5EF4-FFF2-40B4-BE49-F238E27FC236}">
                <a16:creationId xmlns:a16="http://schemas.microsoft.com/office/drawing/2014/main" id="{9B8442B0-4685-464B-8BAE-678098F2F5C8}"/>
              </a:ext>
            </a:extLst>
          </p:cNvPr>
          <p:cNvSpPr txBox="1"/>
          <p:nvPr/>
        </p:nvSpPr>
        <p:spPr>
          <a:xfrm>
            <a:off x="846163" y="6184852"/>
            <a:ext cx="5506700" cy="369332"/>
          </a:xfrm>
          <a:prstGeom prst="rect">
            <a:avLst/>
          </a:prstGeom>
          <a:noFill/>
        </p:spPr>
        <p:txBody>
          <a:bodyPr wrap="none" rtlCol="0">
            <a:spAutoFit/>
          </a:bodyPr>
          <a:lstStyle/>
          <a:p>
            <a:r>
              <a:rPr lang="pt-BR" i="1" dirty="0"/>
              <a:t>Total de cirurgias realizadas até novembro/21 - </a:t>
            </a:r>
            <a:r>
              <a:rPr lang="pt-BR" i="1" dirty="0" err="1"/>
              <a:t>xxxx</a:t>
            </a:r>
            <a:endParaRPr lang="pt-BR" i="1" dirty="0"/>
          </a:p>
        </p:txBody>
      </p:sp>
    </p:spTree>
    <p:extLst>
      <p:ext uri="{BB962C8B-B14F-4D97-AF65-F5344CB8AC3E}">
        <p14:creationId xmlns:p14="http://schemas.microsoft.com/office/powerpoint/2010/main" val="253021067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92280" y="2056462"/>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SSAS/SESA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83801"/>
            <a:ext cx="6192952" cy="584775"/>
          </a:xfrm>
          <a:prstGeom prst="rect">
            <a:avLst/>
          </a:prstGeom>
          <a:noFill/>
        </p:spPr>
        <p:txBody>
          <a:bodyPr wrap="square" rtlCol="0">
            <a:spAutoFit/>
          </a:bodyPr>
          <a:lstStyle/>
          <a:p>
            <a:r>
              <a:rPr lang="pt-BR" sz="3200" b="1" dirty="0">
                <a:solidFill>
                  <a:srgbClr val="0070C0"/>
                </a:solidFill>
                <a:latin typeface="Calibri" panose="020F0502020204030204" pitchFamily="34" charset="0"/>
                <a:cs typeface="Calibri" panose="020F0502020204030204" pitchFamily="34" charset="0"/>
              </a:rPr>
              <a:t>Ampliação de Leitos </a:t>
            </a:r>
          </a:p>
        </p:txBody>
      </p:sp>
      <p:sp>
        <p:nvSpPr>
          <p:cNvPr id="8" name="Rectangle 2">
            <a:extLst>
              <a:ext uri="{FF2B5EF4-FFF2-40B4-BE49-F238E27FC236}">
                <a16:creationId xmlns:a16="http://schemas.microsoft.com/office/drawing/2014/main" id="{9048B1A1-E21E-4FCE-9815-DFA6759D973F}"/>
              </a:ext>
            </a:extLst>
          </p:cNvPr>
          <p:cNvSpPr>
            <a:spLocks noChangeArrowheads="1"/>
          </p:cNvSpPr>
          <p:nvPr/>
        </p:nvSpPr>
        <p:spPr bwMode="auto">
          <a:xfrm>
            <a:off x="1403649" y="39519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9" name="Tabela 9">
            <a:extLst>
              <a:ext uri="{FF2B5EF4-FFF2-40B4-BE49-F238E27FC236}">
                <a16:creationId xmlns:a16="http://schemas.microsoft.com/office/drawing/2014/main" id="{C1A8259C-9644-4CB3-94F9-79FBB95FCF93}"/>
              </a:ext>
            </a:extLst>
          </p:cNvPr>
          <p:cNvGraphicFramePr>
            <a:graphicFrameLocks noGrp="1"/>
          </p:cNvGraphicFramePr>
          <p:nvPr>
            <p:extLst>
              <p:ext uri="{D42A27DB-BD31-4B8C-83A1-F6EECF244321}">
                <p14:modId xmlns:p14="http://schemas.microsoft.com/office/powerpoint/2010/main" val="2367032027"/>
              </p:ext>
            </p:extLst>
          </p:nvPr>
        </p:nvGraphicFramePr>
        <p:xfrm>
          <a:off x="479145" y="1400213"/>
          <a:ext cx="7152720" cy="1341595"/>
        </p:xfrm>
        <a:graphic>
          <a:graphicData uri="http://schemas.openxmlformats.org/drawingml/2006/table">
            <a:tbl>
              <a:tblPr firstRow="1" bandRow="1">
                <a:tableStyleId>{5C22544A-7EE6-4342-B048-85BDC9FD1C3A}</a:tableStyleId>
              </a:tblPr>
              <a:tblGrid>
                <a:gridCol w="1584440">
                  <a:extLst>
                    <a:ext uri="{9D8B030D-6E8A-4147-A177-3AD203B41FA5}">
                      <a16:colId xmlns:a16="http://schemas.microsoft.com/office/drawing/2014/main" val="281657402"/>
                    </a:ext>
                  </a:extLst>
                </a:gridCol>
                <a:gridCol w="1991920">
                  <a:extLst>
                    <a:ext uri="{9D8B030D-6E8A-4147-A177-3AD203B41FA5}">
                      <a16:colId xmlns:a16="http://schemas.microsoft.com/office/drawing/2014/main" val="582397533"/>
                    </a:ext>
                  </a:extLst>
                </a:gridCol>
                <a:gridCol w="1788180">
                  <a:extLst>
                    <a:ext uri="{9D8B030D-6E8A-4147-A177-3AD203B41FA5}">
                      <a16:colId xmlns:a16="http://schemas.microsoft.com/office/drawing/2014/main" val="474174347"/>
                    </a:ext>
                  </a:extLst>
                </a:gridCol>
                <a:gridCol w="1788180">
                  <a:extLst>
                    <a:ext uri="{9D8B030D-6E8A-4147-A177-3AD203B41FA5}">
                      <a16:colId xmlns:a16="http://schemas.microsoft.com/office/drawing/2014/main" val="2098810090"/>
                    </a:ext>
                  </a:extLst>
                </a:gridCol>
              </a:tblGrid>
              <a:tr h="413961">
                <a:tc>
                  <a:txBody>
                    <a:bodyPr/>
                    <a:lstStyle/>
                    <a:p>
                      <a:pPr algn="l">
                        <a:spcBef>
                          <a:spcPts val="60"/>
                        </a:spcBef>
                      </a:pPr>
                      <a:r>
                        <a:rPr lang="pt-PT" sz="950" dirty="0">
                          <a:effectLst/>
                        </a:rPr>
                        <a:t> </a:t>
                      </a:r>
                      <a:endParaRPr lang="pt-BR" sz="1100" dirty="0">
                        <a:effectLst/>
                      </a:endParaRPr>
                    </a:p>
                    <a:p>
                      <a:pPr marL="480695" marR="476885" algn="ctr">
                        <a:spcAft>
                          <a:spcPts val="0"/>
                        </a:spcAft>
                      </a:pPr>
                      <a:r>
                        <a:rPr lang="pt-PT" sz="1200" dirty="0">
                          <a:effectLst/>
                        </a:rPr>
                        <a:t>Tipo</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algn="l">
                        <a:spcBef>
                          <a:spcPts val="60"/>
                        </a:spcBef>
                      </a:pPr>
                      <a:r>
                        <a:rPr lang="pt-PT" sz="950" dirty="0">
                          <a:effectLst/>
                        </a:rPr>
                        <a:t> </a:t>
                      </a:r>
                      <a:endParaRPr lang="pt-BR" sz="1100" dirty="0">
                        <a:effectLst/>
                      </a:endParaRPr>
                    </a:p>
                    <a:p>
                      <a:pPr marL="306705" marR="298450" algn="ctr">
                        <a:spcAft>
                          <a:spcPts val="0"/>
                        </a:spcAft>
                      </a:pPr>
                      <a:r>
                        <a:rPr lang="pt-PT" sz="1200" dirty="0">
                          <a:effectLst/>
                        </a:rPr>
                        <a:t>2019</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algn="l">
                        <a:spcBef>
                          <a:spcPts val="60"/>
                        </a:spcBef>
                      </a:pPr>
                      <a:r>
                        <a:rPr lang="pt-PT" sz="950" dirty="0">
                          <a:effectLst/>
                        </a:rPr>
                        <a:t> </a:t>
                      </a:r>
                      <a:endParaRPr lang="pt-BR" sz="1100" dirty="0">
                        <a:effectLst/>
                      </a:endParaRPr>
                    </a:p>
                    <a:p>
                      <a:pPr marL="56515" marR="49530" algn="ctr">
                        <a:spcAft>
                          <a:spcPts val="0"/>
                        </a:spcAft>
                      </a:pPr>
                      <a:r>
                        <a:rPr lang="pt-PT" sz="1200" dirty="0">
                          <a:effectLst/>
                        </a:rPr>
                        <a:t>2021/2022</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128270" marR="121285" algn="ctr">
                        <a:lnSpc>
                          <a:spcPts val="1465"/>
                        </a:lnSpc>
                        <a:spcBef>
                          <a:spcPts val="5"/>
                        </a:spcBef>
                        <a:spcAft>
                          <a:spcPts val="0"/>
                        </a:spcAft>
                      </a:pPr>
                      <a:r>
                        <a:rPr lang="pt-BR" sz="1200" dirty="0">
                          <a:effectLst/>
                        </a:rPr>
                        <a:t>Total </a:t>
                      </a:r>
                      <a:endParaRPr lang="pt-BR" sz="1100" dirty="0">
                        <a:effectLst/>
                      </a:endParaRPr>
                    </a:p>
                    <a:p>
                      <a:pPr marL="128270" marR="123190" algn="ctr">
                        <a:lnSpc>
                          <a:spcPts val="1220"/>
                        </a:lnSpc>
                        <a:spcAft>
                          <a:spcPts val="0"/>
                        </a:spcAft>
                      </a:pPr>
                      <a:r>
                        <a:rPr lang="pt-PT" sz="1000" dirty="0">
                          <a:effectLst/>
                        </a:rPr>
                        <a:t>( existentes e a</a:t>
                      </a:r>
                      <a:endParaRPr lang="pt-BR" sz="1100" dirty="0">
                        <a:effectLst/>
                      </a:endParaRPr>
                    </a:p>
                    <a:p>
                      <a:pPr marL="127000" marR="123190" algn="ctr">
                        <a:lnSpc>
                          <a:spcPts val="1115"/>
                        </a:lnSpc>
                        <a:spcBef>
                          <a:spcPts val="5"/>
                        </a:spcBef>
                        <a:spcAft>
                          <a:spcPts val="0"/>
                        </a:spcAft>
                      </a:pPr>
                      <a:r>
                        <a:rPr lang="pt-PT" sz="1000" dirty="0">
                          <a:effectLst/>
                        </a:rPr>
                        <a:t>diferença da expansão)</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802883683"/>
                  </a:ext>
                </a:extLst>
              </a:tr>
              <a:tr h="152512">
                <a:tc>
                  <a:txBody>
                    <a:bodyPr/>
                    <a:lstStyle/>
                    <a:p>
                      <a:pPr marL="67945" algn="l">
                        <a:lnSpc>
                          <a:spcPts val="1375"/>
                        </a:lnSpc>
                      </a:pPr>
                      <a:r>
                        <a:rPr lang="pt-PT" sz="1200" dirty="0">
                          <a:effectLst/>
                          <a:latin typeface="+mj-lt"/>
                          <a:cs typeface="Calibri" panose="020F0502020204030204" pitchFamily="34" charset="0"/>
                        </a:rPr>
                        <a:t>ENFERMARIA</a:t>
                      </a:r>
                      <a:endParaRPr lang="pt-BR" sz="1100" dirty="0">
                        <a:effectLst/>
                        <a:latin typeface="+mj-lt"/>
                        <a:ea typeface="Tahoma" panose="020B0604030504040204" pitchFamily="34" charset="0"/>
                        <a:cs typeface="Calibri" panose="020F0502020204030204" pitchFamily="34" charset="0"/>
                      </a:endParaRPr>
                    </a:p>
                  </a:txBody>
                  <a:tcPr marL="0" marR="0" marT="0" marB="0"/>
                </a:tc>
                <a:tc>
                  <a:txBody>
                    <a:bodyPr/>
                    <a:lstStyle/>
                    <a:p>
                      <a:pPr marL="306705" marR="298450" algn="ctr">
                        <a:lnSpc>
                          <a:spcPts val="1375"/>
                        </a:lnSpc>
                        <a:spcAft>
                          <a:spcPts val="0"/>
                        </a:spcAft>
                      </a:pPr>
                      <a:r>
                        <a:rPr lang="pt-PT" sz="1400" dirty="0">
                          <a:effectLst/>
                          <a:latin typeface="+mj-lt"/>
                        </a:rPr>
                        <a:t>1643</a:t>
                      </a:r>
                      <a:endParaRPr lang="pt-BR" sz="1400" dirty="0">
                        <a:effectLst/>
                        <a:latin typeface="+mj-lt"/>
                        <a:ea typeface="Tahoma" panose="020B0604030504040204" pitchFamily="34" charset="0"/>
                        <a:cs typeface="Times New Roman" panose="02020603050405020304" pitchFamily="18" charset="0"/>
                      </a:endParaRPr>
                    </a:p>
                  </a:txBody>
                  <a:tcPr marL="0" marR="0" marT="0" marB="0"/>
                </a:tc>
                <a:tc>
                  <a:txBody>
                    <a:bodyPr/>
                    <a:lstStyle/>
                    <a:p>
                      <a:pPr marL="306705" marR="298450" algn="ctr">
                        <a:lnSpc>
                          <a:spcPts val="1375"/>
                        </a:lnSpc>
                        <a:spcAft>
                          <a:spcPts val="0"/>
                        </a:spcAft>
                      </a:pPr>
                      <a:r>
                        <a:rPr lang="pt-BR" sz="1400" dirty="0">
                          <a:effectLst/>
                          <a:latin typeface="+mj-lt"/>
                          <a:ea typeface="Tahoma" panose="020B0604030504040204" pitchFamily="34" charset="0"/>
                          <a:cs typeface="Times New Roman" panose="02020603050405020304" pitchFamily="18" charset="0"/>
                        </a:rPr>
                        <a:t>1.659</a:t>
                      </a:r>
                    </a:p>
                  </a:txBody>
                  <a:tcPr marL="0" marR="0" marT="0" marB="0"/>
                </a:tc>
                <a:tc>
                  <a:txBody>
                    <a:bodyPr/>
                    <a:lstStyle/>
                    <a:p>
                      <a:pPr marL="128270" marR="121920" algn="ctr">
                        <a:lnSpc>
                          <a:spcPts val="1375"/>
                        </a:lnSpc>
                        <a:spcAft>
                          <a:spcPts val="0"/>
                        </a:spcAft>
                      </a:pPr>
                      <a:r>
                        <a:rPr lang="pt-PT" sz="1400" dirty="0">
                          <a:effectLst/>
                          <a:latin typeface="+mj-lt"/>
                        </a:rPr>
                        <a:t>16</a:t>
                      </a:r>
                      <a:endParaRPr lang="pt-BR" sz="1400" dirty="0">
                        <a:effectLst/>
                        <a:latin typeface="+mj-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4071852499"/>
                  </a:ext>
                </a:extLst>
              </a:tr>
              <a:tr h="166830">
                <a:tc>
                  <a:txBody>
                    <a:bodyPr/>
                    <a:lstStyle/>
                    <a:p>
                      <a:pPr marL="67945" algn="l">
                        <a:lnSpc>
                          <a:spcPts val="1360"/>
                        </a:lnSpc>
                      </a:pPr>
                      <a:r>
                        <a:rPr lang="pt-PT" sz="1200" dirty="0">
                          <a:effectLst/>
                          <a:latin typeface="+mj-lt"/>
                          <a:cs typeface="Calibri" panose="020F0502020204030204" pitchFamily="34" charset="0"/>
                        </a:rPr>
                        <a:t>SEMI-INTENSIVO</a:t>
                      </a:r>
                      <a:endParaRPr lang="pt-BR" sz="1100" dirty="0">
                        <a:effectLst/>
                        <a:latin typeface="+mj-lt"/>
                        <a:ea typeface="Tahoma" panose="020B0604030504040204" pitchFamily="34" charset="0"/>
                        <a:cs typeface="Calibri" panose="020F0502020204030204" pitchFamily="34" charset="0"/>
                      </a:endParaRPr>
                    </a:p>
                  </a:txBody>
                  <a:tcPr marL="0" marR="0" marT="0" marB="0"/>
                </a:tc>
                <a:tc>
                  <a:txBody>
                    <a:bodyPr/>
                    <a:lstStyle/>
                    <a:p>
                      <a:pPr marL="306705" marR="298450" algn="ctr">
                        <a:lnSpc>
                          <a:spcPts val="1360"/>
                        </a:lnSpc>
                        <a:spcAft>
                          <a:spcPts val="0"/>
                        </a:spcAft>
                      </a:pPr>
                      <a:r>
                        <a:rPr lang="pt-PT" sz="1400" dirty="0">
                          <a:effectLst/>
                          <a:latin typeface="+mj-lt"/>
                        </a:rPr>
                        <a:t>36</a:t>
                      </a:r>
                      <a:endParaRPr lang="pt-BR" sz="1400" dirty="0">
                        <a:effectLst/>
                        <a:latin typeface="+mj-lt"/>
                        <a:ea typeface="Tahoma" panose="020B0604030504040204" pitchFamily="34" charset="0"/>
                        <a:cs typeface="Times New Roman" panose="02020603050405020304" pitchFamily="18" charset="0"/>
                      </a:endParaRPr>
                    </a:p>
                  </a:txBody>
                  <a:tcPr marL="0" marR="0" marT="0" marB="0"/>
                </a:tc>
                <a:tc>
                  <a:txBody>
                    <a:bodyPr/>
                    <a:lstStyle/>
                    <a:p>
                      <a:pPr marL="306705" marR="298450" algn="ctr">
                        <a:lnSpc>
                          <a:spcPts val="1360"/>
                        </a:lnSpc>
                        <a:spcAft>
                          <a:spcPts val="0"/>
                        </a:spcAft>
                      </a:pPr>
                      <a:r>
                        <a:rPr lang="pt-BR" sz="1400" dirty="0">
                          <a:effectLst/>
                          <a:latin typeface="+mj-lt"/>
                          <a:ea typeface="Tahoma" panose="020B0604030504040204" pitchFamily="34" charset="0"/>
                          <a:cs typeface="Times New Roman" panose="02020603050405020304" pitchFamily="18" charset="0"/>
                        </a:rPr>
                        <a:t>44</a:t>
                      </a:r>
                    </a:p>
                  </a:txBody>
                  <a:tcPr marL="0" marR="0" marT="0" marB="0"/>
                </a:tc>
                <a:tc>
                  <a:txBody>
                    <a:bodyPr/>
                    <a:lstStyle/>
                    <a:p>
                      <a:pPr marL="4445" algn="ctr">
                        <a:lnSpc>
                          <a:spcPts val="1360"/>
                        </a:lnSpc>
                      </a:pPr>
                      <a:r>
                        <a:rPr lang="pt-PT" sz="1400" dirty="0">
                          <a:effectLst/>
                          <a:latin typeface="+mj-lt"/>
                        </a:rPr>
                        <a:t>8</a:t>
                      </a:r>
                      <a:endParaRPr lang="pt-BR" sz="1400" dirty="0">
                        <a:effectLst/>
                        <a:latin typeface="+mj-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388079848"/>
                  </a:ext>
                </a:extLst>
              </a:tr>
              <a:tr h="185299">
                <a:tc>
                  <a:txBody>
                    <a:bodyPr/>
                    <a:lstStyle/>
                    <a:p>
                      <a:pPr marL="67945" algn="l">
                        <a:lnSpc>
                          <a:spcPts val="1360"/>
                        </a:lnSpc>
                      </a:pPr>
                      <a:r>
                        <a:rPr lang="pt-PT" sz="1200" dirty="0">
                          <a:effectLst/>
                          <a:latin typeface="+mj-lt"/>
                          <a:cs typeface="Calibri" panose="020F0502020204030204" pitchFamily="34" charset="0"/>
                        </a:rPr>
                        <a:t>UTI</a:t>
                      </a:r>
                      <a:endParaRPr lang="pt-BR" sz="1100" dirty="0">
                        <a:effectLst/>
                        <a:latin typeface="+mj-lt"/>
                        <a:ea typeface="Tahoma" panose="020B0604030504040204" pitchFamily="34" charset="0"/>
                        <a:cs typeface="Calibri" panose="020F0502020204030204" pitchFamily="34" charset="0"/>
                      </a:endParaRPr>
                    </a:p>
                  </a:txBody>
                  <a:tcPr marL="0" marR="0" marT="0" marB="0"/>
                </a:tc>
                <a:tc>
                  <a:txBody>
                    <a:bodyPr/>
                    <a:lstStyle/>
                    <a:p>
                      <a:pPr marL="304800" marR="298450" algn="ctr">
                        <a:lnSpc>
                          <a:spcPts val="1360"/>
                        </a:lnSpc>
                        <a:spcAft>
                          <a:spcPts val="0"/>
                        </a:spcAft>
                      </a:pPr>
                      <a:r>
                        <a:rPr lang="pt-PT" sz="1400" dirty="0">
                          <a:effectLst/>
                          <a:latin typeface="+mj-lt"/>
                        </a:rPr>
                        <a:t>486</a:t>
                      </a:r>
                      <a:endParaRPr lang="pt-BR" sz="1400" dirty="0">
                        <a:effectLst/>
                        <a:latin typeface="+mj-lt"/>
                        <a:ea typeface="Tahoma" panose="020B0604030504040204" pitchFamily="34" charset="0"/>
                        <a:cs typeface="Times New Roman" panose="02020603050405020304" pitchFamily="18" charset="0"/>
                      </a:endParaRPr>
                    </a:p>
                  </a:txBody>
                  <a:tcPr marL="0" marR="0" marT="0" marB="0"/>
                </a:tc>
                <a:tc>
                  <a:txBody>
                    <a:bodyPr/>
                    <a:lstStyle/>
                    <a:p>
                      <a:pPr marL="304800" marR="298450" algn="ctr">
                        <a:lnSpc>
                          <a:spcPts val="1360"/>
                        </a:lnSpc>
                        <a:spcAft>
                          <a:spcPts val="0"/>
                        </a:spcAft>
                      </a:pPr>
                      <a:r>
                        <a:rPr lang="pt-BR" sz="1400" dirty="0">
                          <a:effectLst/>
                          <a:latin typeface="+mj-lt"/>
                          <a:ea typeface="Tahoma" panose="020B0604030504040204" pitchFamily="34" charset="0"/>
                          <a:cs typeface="Times New Roman" panose="02020603050405020304" pitchFamily="18" charset="0"/>
                        </a:rPr>
                        <a:t>785</a:t>
                      </a:r>
                    </a:p>
                  </a:txBody>
                  <a:tcPr marL="0" marR="0" marT="0" marB="0"/>
                </a:tc>
                <a:tc>
                  <a:txBody>
                    <a:bodyPr/>
                    <a:lstStyle/>
                    <a:p>
                      <a:pPr marL="128270" marR="120015" algn="ctr">
                        <a:lnSpc>
                          <a:spcPts val="1360"/>
                        </a:lnSpc>
                        <a:spcAft>
                          <a:spcPts val="0"/>
                        </a:spcAft>
                      </a:pPr>
                      <a:r>
                        <a:rPr lang="pt-PT" sz="1400" dirty="0">
                          <a:effectLst/>
                          <a:latin typeface="+mj-lt"/>
                        </a:rPr>
                        <a:t>254</a:t>
                      </a:r>
                      <a:endParaRPr lang="pt-BR" sz="1400" dirty="0">
                        <a:effectLst/>
                        <a:latin typeface="+mj-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904626778"/>
                  </a:ext>
                </a:extLst>
              </a:tr>
              <a:tr h="318096">
                <a:tc>
                  <a:txBody>
                    <a:bodyPr/>
                    <a:lstStyle/>
                    <a:p>
                      <a:pPr marL="67945" algn="l">
                        <a:lnSpc>
                          <a:spcPts val="1360"/>
                        </a:lnSpc>
                      </a:pPr>
                      <a:r>
                        <a:rPr lang="pt-PT" sz="1200" b="1" dirty="0">
                          <a:effectLst/>
                          <a:latin typeface="+mj-lt"/>
                          <a:cs typeface="Calibri" panose="020F0502020204030204" pitchFamily="34" charset="0"/>
                        </a:rPr>
                        <a:t>TOTAL</a:t>
                      </a:r>
                      <a:endParaRPr lang="pt-BR" sz="1100" b="1" dirty="0">
                        <a:effectLst/>
                        <a:latin typeface="+mj-lt"/>
                        <a:ea typeface="Tahoma" panose="020B0604030504040204" pitchFamily="34" charset="0"/>
                        <a:cs typeface="Calibri" panose="020F0502020204030204" pitchFamily="34" charset="0"/>
                      </a:endParaRPr>
                    </a:p>
                  </a:txBody>
                  <a:tcPr marL="0" marR="0" marT="0" marB="0"/>
                </a:tc>
                <a:tc>
                  <a:txBody>
                    <a:bodyPr/>
                    <a:lstStyle/>
                    <a:p>
                      <a:pPr marL="306705" marR="298450" algn="ctr">
                        <a:lnSpc>
                          <a:spcPts val="1360"/>
                        </a:lnSpc>
                        <a:spcAft>
                          <a:spcPts val="0"/>
                        </a:spcAft>
                      </a:pPr>
                      <a:r>
                        <a:rPr lang="pt-PT" sz="1400" b="1" dirty="0">
                          <a:effectLst/>
                          <a:latin typeface="+mj-lt"/>
                        </a:rPr>
                        <a:t>2165</a:t>
                      </a:r>
                      <a:endParaRPr lang="pt-BR" sz="1400" b="1" dirty="0">
                        <a:effectLst/>
                        <a:latin typeface="+mj-lt"/>
                        <a:ea typeface="Tahoma" panose="020B0604030504040204" pitchFamily="34" charset="0"/>
                        <a:cs typeface="Times New Roman" panose="02020603050405020304" pitchFamily="18" charset="0"/>
                      </a:endParaRPr>
                    </a:p>
                  </a:txBody>
                  <a:tcPr marL="0" marR="0" marT="0" marB="0"/>
                </a:tc>
                <a:tc>
                  <a:txBody>
                    <a:bodyPr/>
                    <a:lstStyle/>
                    <a:p>
                      <a:pPr marL="306705" marR="298450" algn="ctr">
                        <a:lnSpc>
                          <a:spcPts val="1360"/>
                        </a:lnSpc>
                        <a:spcAft>
                          <a:spcPts val="0"/>
                        </a:spcAft>
                      </a:pPr>
                      <a:r>
                        <a:rPr lang="pt-BR" sz="1400" b="1" dirty="0">
                          <a:effectLst/>
                          <a:latin typeface="+mj-lt"/>
                          <a:ea typeface="Tahoma" panose="020B0604030504040204" pitchFamily="34" charset="0"/>
                          <a:cs typeface="Times New Roman" panose="02020603050405020304" pitchFamily="18" charset="0"/>
                        </a:rPr>
                        <a:t>2488</a:t>
                      </a:r>
                    </a:p>
                  </a:txBody>
                  <a:tcPr marL="0" marR="0" marT="0" marB="0"/>
                </a:tc>
                <a:tc>
                  <a:txBody>
                    <a:bodyPr/>
                    <a:lstStyle/>
                    <a:p>
                      <a:pPr marL="128270" marR="120015" algn="ctr">
                        <a:lnSpc>
                          <a:spcPts val="1360"/>
                        </a:lnSpc>
                        <a:spcAft>
                          <a:spcPts val="0"/>
                        </a:spcAft>
                      </a:pPr>
                      <a:r>
                        <a:rPr lang="pt-PT" sz="1400" b="1" dirty="0">
                          <a:effectLst/>
                          <a:latin typeface="+mj-lt"/>
                        </a:rPr>
                        <a:t>278</a:t>
                      </a:r>
                      <a:endParaRPr lang="pt-BR" sz="1400" b="1" dirty="0">
                        <a:effectLst/>
                        <a:latin typeface="+mj-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633095817"/>
                  </a:ext>
                </a:extLst>
              </a:tr>
            </a:tbl>
          </a:graphicData>
        </a:graphic>
      </p:graphicFrame>
      <p:graphicFrame>
        <p:nvGraphicFramePr>
          <p:cNvPr id="11" name="Tabela 10">
            <a:extLst>
              <a:ext uri="{FF2B5EF4-FFF2-40B4-BE49-F238E27FC236}">
                <a16:creationId xmlns:a16="http://schemas.microsoft.com/office/drawing/2014/main" id="{D2F7170F-163B-4EE1-BE5F-9E86B3F4B390}"/>
              </a:ext>
            </a:extLst>
          </p:cNvPr>
          <p:cNvGraphicFramePr>
            <a:graphicFrameLocks noGrp="1"/>
          </p:cNvGraphicFramePr>
          <p:nvPr/>
        </p:nvGraphicFramePr>
        <p:xfrm>
          <a:off x="479145" y="3260486"/>
          <a:ext cx="7152720" cy="1207294"/>
        </p:xfrm>
        <a:graphic>
          <a:graphicData uri="http://schemas.openxmlformats.org/drawingml/2006/table">
            <a:tbl>
              <a:tblPr firstRow="1" bandRow="1">
                <a:tableStyleId>{5C22544A-7EE6-4342-B048-85BDC9FD1C3A}</a:tableStyleId>
              </a:tblPr>
              <a:tblGrid>
                <a:gridCol w="1584440">
                  <a:extLst>
                    <a:ext uri="{9D8B030D-6E8A-4147-A177-3AD203B41FA5}">
                      <a16:colId xmlns:a16="http://schemas.microsoft.com/office/drawing/2014/main" val="4057703382"/>
                    </a:ext>
                  </a:extLst>
                </a:gridCol>
                <a:gridCol w="1991920">
                  <a:extLst>
                    <a:ext uri="{9D8B030D-6E8A-4147-A177-3AD203B41FA5}">
                      <a16:colId xmlns:a16="http://schemas.microsoft.com/office/drawing/2014/main" val="1449386198"/>
                    </a:ext>
                  </a:extLst>
                </a:gridCol>
                <a:gridCol w="1788180">
                  <a:extLst>
                    <a:ext uri="{9D8B030D-6E8A-4147-A177-3AD203B41FA5}">
                      <a16:colId xmlns:a16="http://schemas.microsoft.com/office/drawing/2014/main" val="2851548514"/>
                    </a:ext>
                  </a:extLst>
                </a:gridCol>
                <a:gridCol w="1788180">
                  <a:extLst>
                    <a:ext uri="{9D8B030D-6E8A-4147-A177-3AD203B41FA5}">
                      <a16:colId xmlns:a16="http://schemas.microsoft.com/office/drawing/2014/main" val="1559647003"/>
                    </a:ext>
                  </a:extLst>
                </a:gridCol>
              </a:tblGrid>
              <a:tr h="406801">
                <a:tc>
                  <a:txBody>
                    <a:bodyPr/>
                    <a:lstStyle/>
                    <a:p>
                      <a:pPr algn="l">
                        <a:spcBef>
                          <a:spcPts val="60"/>
                        </a:spcBef>
                      </a:pPr>
                      <a:r>
                        <a:rPr lang="pt-PT" sz="950" dirty="0">
                          <a:effectLst/>
                        </a:rPr>
                        <a:t> </a:t>
                      </a:r>
                      <a:endParaRPr lang="pt-BR" sz="1100" dirty="0">
                        <a:effectLst/>
                      </a:endParaRPr>
                    </a:p>
                    <a:p>
                      <a:pPr marL="480695" marR="476885" algn="ctr">
                        <a:spcAft>
                          <a:spcPts val="0"/>
                        </a:spcAft>
                      </a:pPr>
                      <a:r>
                        <a:rPr lang="pt-PT" sz="1200" dirty="0">
                          <a:effectLst/>
                        </a:rPr>
                        <a:t>Tipo</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algn="l">
                        <a:spcBef>
                          <a:spcPts val="60"/>
                        </a:spcBef>
                      </a:pPr>
                      <a:r>
                        <a:rPr lang="pt-PT" sz="950" dirty="0">
                          <a:effectLst/>
                        </a:rPr>
                        <a:t> </a:t>
                      </a:r>
                      <a:endParaRPr lang="pt-BR" sz="1100" dirty="0">
                        <a:effectLst/>
                      </a:endParaRPr>
                    </a:p>
                    <a:p>
                      <a:pPr marL="306705" marR="298450" algn="ctr">
                        <a:spcAft>
                          <a:spcPts val="0"/>
                        </a:spcAft>
                      </a:pPr>
                      <a:r>
                        <a:rPr lang="pt-PT" sz="1200" dirty="0">
                          <a:effectLst/>
                        </a:rPr>
                        <a:t>2019</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algn="l">
                        <a:spcBef>
                          <a:spcPts val="60"/>
                        </a:spcBef>
                      </a:pPr>
                      <a:r>
                        <a:rPr lang="pt-PT" sz="950" dirty="0">
                          <a:effectLst/>
                        </a:rPr>
                        <a:t> </a:t>
                      </a:r>
                      <a:endParaRPr lang="pt-BR" sz="1100" dirty="0">
                        <a:effectLst/>
                      </a:endParaRPr>
                    </a:p>
                    <a:p>
                      <a:pPr marL="56515" marR="49530" algn="ctr">
                        <a:spcAft>
                          <a:spcPts val="0"/>
                        </a:spcAft>
                      </a:pPr>
                      <a:r>
                        <a:rPr lang="pt-PT" sz="1200" dirty="0">
                          <a:effectLst/>
                        </a:rPr>
                        <a:t>2021/2022</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128270" marR="121285" algn="ctr">
                        <a:lnSpc>
                          <a:spcPts val="1465"/>
                        </a:lnSpc>
                        <a:spcBef>
                          <a:spcPts val="5"/>
                        </a:spcBef>
                        <a:spcAft>
                          <a:spcPts val="0"/>
                        </a:spcAft>
                      </a:pPr>
                      <a:r>
                        <a:rPr lang="pt-BR" sz="1200" dirty="0">
                          <a:effectLst/>
                        </a:rPr>
                        <a:t>Total </a:t>
                      </a:r>
                      <a:endParaRPr lang="pt-BR" sz="1100" dirty="0">
                        <a:effectLst/>
                      </a:endParaRPr>
                    </a:p>
                    <a:p>
                      <a:pPr marL="128270" marR="123190" algn="ctr">
                        <a:lnSpc>
                          <a:spcPts val="1220"/>
                        </a:lnSpc>
                        <a:spcAft>
                          <a:spcPts val="0"/>
                        </a:spcAft>
                      </a:pPr>
                      <a:r>
                        <a:rPr lang="pt-PT" sz="1000" dirty="0">
                          <a:effectLst/>
                        </a:rPr>
                        <a:t>( existentes e a</a:t>
                      </a:r>
                      <a:endParaRPr lang="pt-BR" sz="1100" dirty="0">
                        <a:effectLst/>
                      </a:endParaRPr>
                    </a:p>
                    <a:p>
                      <a:pPr marL="127000" marR="123190" algn="ctr">
                        <a:lnSpc>
                          <a:spcPts val="1115"/>
                        </a:lnSpc>
                        <a:spcBef>
                          <a:spcPts val="5"/>
                        </a:spcBef>
                        <a:spcAft>
                          <a:spcPts val="0"/>
                        </a:spcAft>
                      </a:pPr>
                      <a:r>
                        <a:rPr lang="pt-PT" sz="1000" dirty="0">
                          <a:effectLst/>
                        </a:rPr>
                        <a:t>diferença da expansão)</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653851192"/>
                  </a:ext>
                </a:extLst>
              </a:tr>
              <a:tr h="225156">
                <a:tc>
                  <a:txBody>
                    <a:bodyPr/>
                    <a:lstStyle/>
                    <a:p>
                      <a:pPr marL="67945" algn="l">
                        <a:lnSpc>
                          <a:spcPts val="1375"/>
                        </a:lnSpc>
                      </a:pPr>
                      <a:r>
                        <a:rPr lang="pt-PT" sz="1200" dirty="0">
                          <a:effectLst/>
                          <a:latin typeface="Calibri" panose="020F0502020204030204" pitchFamily="34" charset="0"/>
                          <a:cs typeface="Calibri" panose="020F0502020204030204" pitchFamily="34" charset="0"/>
                        </a:rPr>
                        <a:t>ENFERMARIA</a:t>
                      </a:r>
                      <a:endParaRPr lang="pt-BR" sz="1100"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306705" marR="298450" algn="ctr">
                        <a:lnSpc>
                          <a:spcPts val="1365"/>
                        </a:lnSpc>
                        <a:spcBef>
                          <a:spcPts val="5"/>
                        </a:spcBef>
                        <a:spcAft>
                          <a:spcPts val="0"/>
                        </a:spcAft>
                      </a:pPr>
                      <a:r>
                        <a:rPr lang="pt-PT" sz="1600" dirty="0">
                          <a:effectLst/>
                          <a:latin typeface="Calibri" panose="020F0502020204030204" pitchFamily="34" charset="0"/>
                          <a:cs typeface="Calibri" panose="020F0502020204030204" pitchFamily="34" charset="0"/>
                        </a:rPr>
                        <a:t>1356</a:t>
                      </a:r>
                      <a:endParaRPr lang="pt-BR" sz="1600"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97790" marR="91440" algn="ctr">
                        <a:lnSpc>
                          <a:spcPts val="1365"/>
                        </a:lnSpc>
                        <a:spcBef>
                          <a:spcPts val="5"/>
                        </a:spcBef>
                        <a:spcAft>
                          <a:spcPts val="0"/>
                        </a:spcAft>
                      </a:pPr>
                      <a:r>
                        <a:rPr lang="pt-PT" sz="1600" dirty="0">
                          <a:effectLst/>
                          <a:latin typeface="Calibri" panose="020F0502020204030204" pitchFamily="34" charset="0"/>
                          <a:cs typeface="Calibri" panose="020F0502020204030204" pitchFamily="34" charset="0"/>
                        </a:rPr>
                        <a:t>1427</a:t>
                      </a:r>
                      <a:endParaRPr lang="pt-BR" sz="1600"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55245" marR="46990" algn="ctr">
                        <a:lnSpc>
                          <a:spcPts val="1365"/>
                        </a:lnSpc>
                        <a:spcBef>
                          <a:spcPts val="5"/>
                        </a:spcBef>
                        <a:spcAft>
                          <a:spcPts val="0"/>
                        </a:spcAft>
                      </a:pPr>
                      <a:r>
                        <a:rPr lang="pt-PT" sz="1600" dirty="0">
                          <a:effectLst/>
                          <a:latin typeface="Calibri" panose="020F0502020204030204" pitchFamily="34" charset="0"/>
                          <a:cs typeface="Calibri" panose="020F0502020204030204" pitchFamily="34" charset="0"/>
                        </a:rPr>
                        <a:t>71</a:t>
                      </a:r>
                      <a:endParaRPr lang="pt-BR" sz="1600"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extLst>
                  <a:ext uri="{0D108BD9-81ED-4DB2-BD59-A6C34878D82A}">
                    <a16:rowId xmlns:a16="http://schemas.microsoft.com/office/drawing/2014/main" val="3665704721"/>
                  </a:ext>
                </a:extLst>
              </a:tr>
              <a:tr h="157582">
                <a:tc>
                  <a:txBody>
                    <a:bodyPr/>
                    <a:lstStyle/>
                    <a:p>
                      <a:pPr marL="67945" algn="l">
                        <a:lnSpc>
                          <a:spcPts val="1360"/>
                        </a:lnSpc>
                      </a:pPr>
                      <a:r>
                        <a:rPr lang="pt-PT" sz="1200" dirty="0">
                          <a:effectLst/>
                          <a:latin typeface="Calibri" panose="020F0502020204030204" pitchFamily="34" charset="0"/>
                          <a:cs typeface="Calibri" panose="020F0502020204030204" pitchFamily="34" charset="0"/>
                        </a:rPr>
                        <a:t>UTI</a:t>
                      </a:r>
                      <a:endParaRPr lang="pt-BR" sz="1100"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304800" marR="298450" algn="ctr">
                        <a:lnSpc>
                          <a:spcPts val="1360"/>
                        </a:lnSpc>
                        <a:spcAft>
                          <a:spcPts val="0"/>
                        </a:spcAft>
                      </a:pPr>
                      <a:r>
                        <a:rPr lang="pt-PT" sz="1600" dirty="0">
                          <a:effectLst/>
                          <a:latin typeface="Calibri" panose="020F0502020204030204" pitchFamily="34" charset="0"/>
                          <a:cs typeface="Calibri" panose="020F0502020204030204" pitchFamily="34" charset="0"/>
                        </a:rPr>
                        <a:t>341</a:t>
                      </a:r>
                      <a:endParaRPr lang="pt-BR" sz="1600"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97790" marR="89535" algn="ctr">
                        <a:lnSpc>
                          <a:spcPts val="1360"/>
                        </a:lnSpc>
                        <a:spcAft>
                          <a:spcPts val="0"/>
                        </a:spcAft>
                      </a:pPr>
                      <a:r>
                        <a:rPr lang="pt-PT" sz="1600" dirty="0">
                          <a:effectLst/>
                          <a:latin typeface="Calibri" panose="020F0502020204030204" pitchFamily="34" charset="0"/>
                          <a:cs typeface="Calibri" panose="020F0502020204030204" pitchFamily="34" charset="0"/>
                        </a:rPr>
                        <a:t>543</a:t>
                      </a:r>
                      <a:endParaRPr lang="pt-BR" sz="1600"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55245" marR="48895" algn="ctr">
                        <a:lnSpc>
                          <a:spcPts val="1360"/>
                        </a:lnSpc>
                        <a:spcAft>
                          <a:spcPts val="0"/>
                        </a:spcAft>
                      </a:pPr>
                      <a:r>
                        <a:rPr lang="pt-PT" sz="1600" dirty="0">
                          <a:effectLst/>
                          <a:latin typeface="Calibri" panose="020F0502020204030204" pitchFamily="34" charset="0"/>
                          <a:cs typeface="Calibri" panose="020F0502020204030204" pitchFamily="34" charset="0"/>
                        </a:rPr>
                        <a:t>202</a:t>
                      </a:r>
                      <a:endParaRPr lang="pt-BR" sz="1600"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extLst>
                  <a:ext uri="{0D108BD9-81ED-4DB2-BD59-A6C34878D82A}">
                    <a16:rowId xmlns:a16="http://schemas.microsoft.com/office/drawing/2014/main" val="2253845491"/>
                  </a:ext>
                </a:extLst>
              </a:tr>
              <a:tr h="312594">
                <a:tc>
                  <a:txBody>
                    <a:bodyPr/>
                    <a:lstStyle/>
                    <a:p>
                      <a:pPr marL="67945" algn="l">
                        <a:lnSpc>
                          <a:spcPts val="1360"/>
                        </a:lnSpc>
                      </a:pPr>
                      <a:r>
                        <a:rPr lang="pt-PT" sz="1200" b="1" dirty="0">
                          <a:effectLst/>
                          <a:latin typeface="Calibri" panose="020F0502020204030204" pitchFamily="34" charset="0"/>
                          <a:cs typeface="Calibri" panose="020F0502020204030204" pitchFamily="34" charset="0"/>
                        </a:rPr>
                        <a:t>TOTAL</a:t>
                      </a:r>
                      <a:endParaRPr lang="pt-BR" sz="1100" b="1"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306705" marR="298450" algn="ctr">
                        <a:lnSpc>
                          <a:spcPts val="1360"/>
                        </a:lnSpc>
                        <a:spcAft>
                          <a:spcPts val="0"/>
                        </a:spcAft>
                      </a:pPr>
                      <a:r>
                        <a:rPr lang="pt-PT" sz="1600" b="1" dirty="0">
                          <a:effectLst/>
                          <a:latin typeface="Calibri" panose="020F0502020204030204" pitchFamily="34" charset="0"/>
                          <a:cs typeface="Calibri" panose="020F0502020204030204" pitchFamily="34" charset="0"/>
                        </a:rPr>
                        <a:t>1697</a:t>
                      </a:r>
                      <a:endParaRPr lang="pt-BR" sz="1600" b="1"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97790" marR="91440" algn="ctr">
                        <a:lnSpc>
                          <a:spcPts val="1360"/>
                        </a:lnSpc>
                        <a:spcAft>
                          <a:spcPts val="0"/>
                        </a:spcAft>
                      </a:pPr>
                      <a:r>
                        <a:rPr lang="pt-PT" sz="1600" b="1" dirty="0">
                          <a:effectLst/>
                          <a:latin typeface="Calibri" panose="020F0502020204030204" pitchFamily="34" charset="0"/>
                          <a:cs typeface="Calibri" panose="020F0502020204030204" pitchFamily="34" charset="0"/>
                        </a:rPr>
                        <a:t>1970</a:t>
                      </a:r>
                      <a:endParaRPr lang="pt-BR" sz="1600" b="1"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55245" marR="48895" algn="ctr">
                        <a:lnSpc>
                          <a:spcPts val="1360"/>
                        </a:lnSpc>
                        <a:spcAft>
                          <a:spcPts val="0"/>
                        </a:spcAft>
                      </a:pPr>
                      <a:r>
                        <a:rPr lang="pt-PT" sz="1600" b="1" dirty="0">
                          <a:effectLst/>
                          <a:latin typeface="Calibri" panose="020F0502020204030204" pitchFamily="34" charset="0"/>
                          <a:cs typeface="Calibri" panose="020F0502020204030204" pitchFamily="34" charset="0"/>
                        </a:rPr>
                        <a:t>273</a:t>
                      </a:r>
                      <a:endParaRPr lang="pt-BR" sz="1600" b="1"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extLst>
                  <a:ext uri="{0D108BD9-81ED-4DB2-BD59-A6C34878D82A}">
                    <a16:rowId xmlns:a16="http://schemas.microsoft.com/office/drawing/2014/main" val="1878378727"/>
                  </a:ext>
                </a:extLst>
              </a:tr>
            </a:tbl>
          </a:graphicData>
        </a:graphic>
      </p:graphicFrame>
      <p:sp>
        <p:nvSpPr>
          <p:cNvPr id="12" name="CaixaDeTexto 11">
            <a:extLst>
              <a:ext uri="{FF2B5EF4-FFF2-40B4-BE49-F238E27FC236}">
                <a16:creationId xmlns:a16="http://schemas.microsoft.com/office/drawing/2014/main" id="{7F67BA6A-5803-40A4-8DE9-1DFE3C48E795}"/>
              </a:ext>
            </a:extLst>
          </p:cNvPr>
          <p:cNvSpPr txBox="1"/>
          <p:nvPr/>
        </p:nvSpPr>
        <p:spPr>
          <a:xfrm>
            <a:off x="740424" y="1021510"/>
            <a:ext cx="1832553" cy="369332"/>
          </a:xfrm>
          <a:prstGeom prst="rect">
            <a:avLst/>
          </a:prstGeom>
          <a:noFill/>
        </p:spPr>
        <p:txBody>
          <a:bodyPr wrap="none" rtlCol="0">
            <a:spAutoFit/>
          </a:bodyPr>
          <a:lstStyle/>
          <a:p>
            <a:pPr marL="285750" indent="-285750">
              <a:buFont typeface="Wingdings" panose="05000000000000000000" pitchFamily="2" charset="2"/>
              <a:buChar char="ü"/>
            </a:pPr>
            <a:r>
              <a:rPr lang="pt-BR" dirty="0">
                <a:solidFill>
                  <a:srgbClr val="0070C0"/>
                </a:solidFill>
              </a:rPr>
              <a:t>Rede Própria</a:t>
            </a:r>
          </a:p>
        </p:txBody>
      </p:sp>
      <p:sp>
        <p:nvSpPr>
          <p:cNvPr id="13" name="CaixaDeTexto 12">
            <a:extLst>
              <a:ext uri="{FF2B5EF4-FFF2-40B4-BE49-F238E27FC236}">
                <a16:creationId xmlns:a16="http://schemas.microsoft.com/office/drawing/2014/main" id="{85D36E4A-9171-4679-8137-D09FBD761678}"/>
              </a:ext>
            </a:extLst>
          </p:cNvPr>
          <p:cNvSpPr txBox="1"/>
          <p:nvPr/>
        </p:nvSpPr>
        <p:spPr>
          <a:xfrm>
            <a:off x="573635" y="2878571"/>
            <a:ext cx="2601994" cy="646331"/>
          </a:xfrm>
          <a:prstGeom prst="rect">
            <a:avLst/>
          </a:prstGeom>
          <a:noFill/>
        </p:spPr>
        <p:txBody>
          <a:bodyPr wrap="none" rtlCol="0">
            <a:spAutoFit/>
          </a:bodyPr>
          <a:lstStyle/>
          <a:p>
            <a:pPr marL="285750" indent="-285750">
              <a:buFont typeface="Wingdings" panose="05000000000000000000" pitchFamily="2" charset="2"/>
              <a:buChar char="ü"/>
            </a:pPr>
            <a:r>
              <a:rPr lang="pt-BR" dirty="0">
                <a:solidFill>
                  <a:srgbClr val="0070C0"/>
                </a:solidFill>
              </a:rPr>
              <a:t>Rede Complementar</a:t>
            </a:r>
          </a:p>
          <a:p>
            <a:endParaRPr lang="pt-BR" dirty="0"/>
          </a:p>
        </p:txBody>
      </p:sp>
      <p:graphicFrame>
        <p:nvGraphicFramePr>
          <p:cNvPr id="16" name="Tabela 15">
            <a:extLst>
              <a:ext uri="{FF2B5EF4-FFF2-40B4-BE49-F238E27FC236}">
                <a16:creationId xmlns:a16="http://schemas.microsoft.com/office/drawing/2014/main" id="{8AB8AE09-3D2A-496D-A69C-4E930815D11C}"/>
              </a:ext>
            </a:extLst>
          </p:cNvPr>
          <p:cNvGraphicFramePr>
            <a:graphicFrameLocks noGrp="1"/>
          </p:cNvGraphicFramePr>
          <p:nvPr/>
        </p:nvGraphicFramePr>
        <p:xfrm>
          <a:off x="501067" y="4898006"/>
          <a:ext cx="7152720" cy="1341595"/>
        </p:xfrm>
        <a:graphic>
          <a:graphicData uri="http://schemas.openxmlformats.org/drawingml/2006/table">
            <a:tbl>
              <a:tblPr firstRow="1" bandRow="1">
                <a:tableStyleId>{5C22544A-7EE6-4342-B048-85BDC9FD1C3A}</a:tableStyleId>
              </a:tblPr>
              <a:tblGrid>
                <a:gridCol w="1584440">
                  <a:extLst>
                    <a:ext uri="{9D8B030D-6E8A-4147-A177-3AD203B41FA5}">
                      <a16:colId xmlns:a16="http://schemas.microsoft.com/office/drawing/2014/main" val="1632045096"/>
                    </a:ext>
                  </a:extLst>
                </a:gridCol>
                <a:gridCol w="1991920">
                  <a:extLst>
                    <a:ext uri="{9D8B030D-6E8A-4147-A177-3AD203B41FA5}">
                      <a16:colId xmlns:a16="http://schemas.microsoft.com/office/drawing/2014/main" val="1271934314"/>
                    </a:ext>
                  </a:extLst>
                </a:gridCol>
                <a:gridCol w="1788180">
                  <a:extLst>
                    <a:ext uri="{9D8B030D-6E8A-4147-A177-3AD203B41FA5}">
                      <a16:colId xmlns:a16="http://schemas.microsoft.com/office/drawing/2014/main" val="752041782"/>
                    </a:ext>
                  </a:extLst>
                </a:gridCol>
                <a:gridCol w="1788180">
                  <a:extLst>
                    <a:ext uri="{9D8B030D-6E8A-4147-A177-3AD203B41FA5}">
                      <a16:colId xmlns:a16="http://schemas.microsoft.com/office/drawing/2014/main" val="4137548158"/>
                    </a:ext>
                  </a:extLst>
                </a:gridCol>
              </a:tblGrid>
              <a:tr h="413961">
                <a:tc>
                  <a:txBody>
                    <a:bodyPr/>
                    <a:lstStyle/>
                    <a:p>
                      <a:pPr algn="l">
                        <a:spcBef>
                          <a:spcPts val="60"/>
                        </a:spcBef>
                      </a:pPr>
                      <a:r>
                        <a:rPr lang="pt-PT" sz="950" dirty="0">
                          <a:effectLst/>
                        </a:rPr>
                        <a:t> </a:t>
                      </a:r>
                      <a:endParaRPr lang="pt-BR" sz="1100" dirty="0">
                        <a:effectLst/>
                      </a:endParaRPr>
                    </a:p>
                    <a:p>
                      <a:pPr marL="480695" marR="476885" algn="ctr">
                        <a:spcAft>
                          <a:spcPts val="0"/>
                        </a:spcAft>
                      </a:pPr>
                      <a:r>
                        <a:rPr lang="pt-PT" sz="1200" dirty="0">
                          <a:effectLst/>
                        </a:rPr>
                        <a:t>Tipo</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algn="l">
                        <a:spcBef>
                          <a:spcPts val="60"/>
                        </a:spcBef>
                      </a:pPr>
                      <a:r>
                        <a:rPr lang="pt-PT" sz="950" dirty="0">
                          <a:effectLst/>
                        </a:rPr>
                        <a:t> </a:t>
                      </a:r>
                      <a:endParaRPr lang="pt-BR" sz="1100" dirty="0">
                        <a:effectLst/>
                      </a:endParaRPr>
                    </a:p>
                    <a:p>
                      <a:pPr marL="306705" marR="298450" algn="ctr">
                        <a:spcAft>
                          <a:spcPts val="0"/>
                        </a:spcAft>
                      </a:pPr>
                      <a:r>
                        <a:rPr lang="pt-PT" sz="1200" dirty="0">
                          <a:effectLst/>
                        </a:rPr>
                        <a:t>2019</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algn="l">
                        <a:spcBef>
                          <a:spcPts val="60"/>
                        </a:spcBef>
                      </a:pPr>
                      <a:r>
                        <a:rPr lang="pt-PT" sz="950" dirty="0">
                          <a:effectLst/>
                        </a:rPr>
                        <a:t> </a:t>
                      </a:r>
                      <a:endParaRPr lang="pt-BR" sz="1100" dirty="0">
                        <a:effectLst/>
                      </a:endParaRPr>
                    </a:p>
                    <a:p>
                      <a:pPr marL="56515" marR="49530" algn="ctr">
                        <a:spcAft>
                          <a:spcPts val="0"/>
                        </a:spcAft>
                      </a:pPr>
                      <a:r>
                        <a:rPr lang="pt-PT" sz="1200" dirty="0">
                          <a:effectLst/>
                        </a:rPr>
                        <a:t>2021/2022</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128270" marR="121285" algn="ctr">
                        <a:lnSpc>
                          <a:spcPts val="1465"/>
                        </a:lnSpc>
                        <a:spcBef>
                          <a:spcPts val="5"/>
                        </a:spcBef>
                        <a:spcAft>
                          <a:spcPts val="0"/>
                        </a:spcAft>
                      </a:pPr>
                      <a:r>
                        <a:rPr lang="pt-BR" sz="1200" dirty="0">
                          <a:effectLst/>
                        </a:rPr>
                        <a:t>Total </a:t>
                      </a:r>
                      <a:endParaRPr lang="pt-BR" sz="1100" dirty="0">
                        <a:effectLst/>
                      </a:endParaRPr>
                    </a:p>
                    <a:p>
                      <a:pPr marL="128270" marR="123190" algn="ctr">
                        <a:lnSpc>
                          <a:spcPts val="1220"/>
                        </a:lnSpc>
                        <a:spcAft>
                          <a:spcPts val="0"/>
                        </a:spcAft>
                      </a:pPr>
                      <a:r>
                        <a:rPr lang="pt-PT" sz="1000" dirty="0">
                          <a:effectLst/>
                        </a:rPr>
                        <a:t>( existentes e a</a:t>
                      </a:r>
                      <a:endParaRPr lang="pt-BR" sz="1100" dirty="0">
                        <a:effectLst/>
                      </a:endParaRPr>
                    </a:p>
                    <a:p>
                      <a:pPr marL="127000" marR="123190" algn="ctr">
                        <a:lnSpc>
                          <a:spcPts val="1115"/>
                        </a:lnSpc>
                        <a:spcBef>
                          <a:spcPts val="5"/>
                        </a:spcBef>
                        <a:spcAft>
                          <a:spcPts val="0"/>
                        </a:spcAft>
                      </a:pPr>
                      <a:r>
                        <a:rPr lang="pt-PT" sz="1000" dirty="0">
                          <a:effectLst/>
                        </a:rPr>
                        <a:t>diferença da expansão)</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611713163"/>
                  </a:ext>
                </a:extLst>
              </a:tr>
              <a:tr h="152512">
                <a:tc>
                  <a:txBody>
                    <a:bodyPr/>
                    <a:lstStyle/>
                    <a:p>
                      <a:pPr marL="67945" algn="l">
                        <a:lnSpc>
                          <a:spcPts val="1375"/>
                        </a:lnSpc>
                      </a:pPr>
                      <a:r>
                        <a:rPr lang="pt-PT" sz="1200" dirty="0">
                          <a:effectLst/>
                          <a:latin typeface="Calibri" panose="020F0502020204030204" pitchFamily="34" charset="0"/>
                          <a:cs typeface="Calibri" panose="020F0502020204030204" pitchFamily="34" charset="0"/>
                        </a:rPr>
                        <a:t>ENFERMARIA</a:t>
                      </a:r>
                      <a:endParaRPr lang="pt-BR" sz="1100"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303530" marR="295275" algn="ctr">
                        <a:lnSpc>
                          <a:spcPts val="1360"/>
                        </a:lnSpc>
                        <a:spcAft>
                          <a:spcPts val="0"/>
                        </a:spcAft>
                      </a:pPr>
                      <a:r>
                        <a:rPr lang="pt-PT" sz="1200" dirty="0">
                          <a:effectLst/>
                        </a:rPr>
                        <a:t>2999</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56515" marR="47625" algn="ctr">
                        <a:lnSpc>
                          <a:spcPts val="1360"/>
                        </a:lnSpc>
                        <a:spcAft>
                          <a:spcPts val="0"/>
                        </a:spcAft>
                      </a:pPr>
                      <a:r>
                        <a:rPr lang="pt-PT" sz="1200" dirty="0">
                          <a:effectLst/>
                        </a:rPr>
                        <a:t>3086</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114935" marR="104140" algn="ctr">
                        <a:lnSpc>
                          <a:spcPts val="1360"/>
                        </a:lnSpc>
                        <a:spcAft>
                          <a:spcPts val="0"/>
                        </a:spcAft>
                      </a:pPr>
                      <a:r>
                        <a:rPr lang="pt-PT" sz="1200" dirty="0">
                          <a:effectLst/>
                        </a:rPr>
                        <a:t>87</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4236563461"/>
                  </a:ext>
                </a:extLst>
              </a:tr>
              <a:tr h="166830">
                <a:tc>
                  <a:txBody>
                    <a:bodyPr/>
                    <a:lstStyle/>
                    <a:p>
                      <a:pPr marL="67945" algn="l">
                        <a:lnSpc>
                          <a:spcPts val="1360"/>
                        </a:lnSpc>
                      </a:pPr>
                      <a:r>
                        <a:rPr lang="pt-PT" sz="1200" dirty="0">
                          <a:effectLst/>
                          <a:latin typeface="Calibri" panose="020F0502020204030204" pitchFamily="34" charset="0"/>
                          <a:cs typeface="Calibri" panose="020F0502020204030204" pitchFamily="34" charset="0"/>
                        </a:rPr>
                        <a:t>SEMI-INTENSIVO</a:t>
                      </a:r>
                      <a:endParaRPr lang="pt-BR" sz="1100"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303530" marR="295275" algn="ctr">
                        <a:lnSpc>
                          <a:spcPts val="1365"/>
                        </a:lnSpc>
                        <a:spcBef>
                          <a:spcPts val="5"/>
                        </a:spcBef>
                        <a:spcAft>
                          <a:spcPts val="0"/>
                        </a:spcAft>
                      </a:pPr>
                      <a:r>
                        <a:rPr lang="pt-PT" sz="1200" dirty="0">
                          <a:effectLst/>
                        </a:rPr>
                        <a:t>36</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56515" marR="47625" algn="ctr">
                        <a:lnSpc>
                          <a:spcPts val="1365"/>
                        </a:lnSpc>
                        <a:spcBef>
                          <a:spcPts val="5"/>
                        </a:spcBef>
                        <a:spcAft>
                          <a:spcPts val="0"/>
                        </a:spcAft>
                      </a:pPr>
                      <a:r>
                        <a:rPr lang="pt-PT" sz="1200" dirty="0">
                          <a:effectLst/>
                        </a:rPr>
                        <a:t>44</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8255" algn="ctr">
                        <a:lnSpc>
                          <a:spcPts val="1365"/>
                        </a:lnSpc>
                        <a:spcBef>
                          <a:spcPts val="5"/>
                        </a:spcBef>
                        <a:spcAft>
                          <a:spcPts val="0"/>
                        </a:spcAft>
                      </a:pPr>
                      <a:r>
                        <a:rPr lang="pt-PT" sz="1200" dirty="0">
                          <a:effectLst/>
                        </a:rPr>
                        <a:t>8</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539027837"/>
                  </a:ext>
                </a:extLst>
              </a:tr>
              <a:tr h="185299">
                <a:tc>
                  <a:txBody>
                    <a:bodyPr/>
                    <a:lstStyle/>
                    <a:p>
                      <a:pPr marL="67945" algn="l">
                        <a:lnSpc>
                          <a:spcPts val="1360"/>
                        </a:lnSpc>
                      </a:pPr>
                      <a:r>
                        <a:rPr lang="pt-PT" sz="1200" dirty="0">
                          <a:effectLst/>
                          <a:latin typeface="Calibri" panose="020F0502020204030204" pitchFamily="34" charset="0"/>
                          <a:cs typeface="Calibri" panose="020F0502020204030204" pitchFamily="34" charset="0"/>
                        </a:rPr>
                        <a:t>UTI</a:t>
                      </a:r>
                      <a:endParaRPr lang="pt-BR" sz="1100"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303530" marR="294005" algn="ctr">
                        <a:lnSpc>
                          <a:spcPts val="1360"/>
                        </a:lnSpc>
                        <a:spcAft>
                          <a:spcPts val="0"/>
                        </a:spcAft>
                      </a:pPr>
                      <a:r>
                        <a:rPr lang="pt-PT" sz="1200" dirty="0">
                          <a:effectLst/>
                        </a:rPr>
                        <a:t>827</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56515" marR="47625" algn="ctr">
                        <a:lnSpc>
                          <a:spcPts val="1360"/>
                        </a:lnSpc>
                        <a:spcAft>
                          <a:spcPts val="0"/>
                        </a:spcAft>
                      </a:pPr>
                      <a:r>
                        <a:rPr lang="pt-PT" sz="1200" dirty="0">
                          <a:effectLst/>
                        </a:rPr>
                        <a:t>1328</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114935" marR="102870" algn="ctr">
                        <a:lnSpc>
                          <a:spcPts val="1360"/>
                        </a:lnSpc>
                        <a:spcAft>
                          <a:spcPts val="0"/>
                        </a:spcAft>
                      </a:pPr>
                      <a:r>
                        <a:rPr lang="pt-PT" sz="1200" dirty="0">
                          <a:effectLst/>
                        </a:rPr>
                        <a:t>456</a:t>
                      </a:r>
                      <a:endParaRPr lang="pt-BR"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590959592"/>
                  </a:ext>
                </a:extLst>
              </a:tr>
              <a:tr h="318096">
                <a:tc>
                  <a:txBody>
                    <a:bodyPr/>
                    <a:lstStyle/>
                    <a:p>
                      <a:pPr marL="67945" algn="l">
                        <a:lnSpc>
                          <a:spcPts val="1360"/>
                        </a:lnSpc>
                      </a:pPr>
                      <a:r>
                        <a:rPr lang="pt-PT" sz="1200" b="1" dirty="0">
                          <a:effectLst/>
                          <a:latin typeface="Calibri" panose="020F0502020204030204" pitchFamily="34" charset="0"/>
                          <a:cs typeface="Calibri" panose="020F0502020204030204" pitchFamily="34" charset="0"/>
                        </a:rPr>
                        <a:t>TOTAL</a:t>
                      </a:r>
                      <a:endParaRPr lang="pt-BR" sz="1100" b="1" dirty="0">
                        <a:effectLst/>
                        <a:latin typeface="Calibri" panose="020F0502020204030204" pitchFamily="34" charset="0"/>
                        <a:ea typeface="Tahoma" panose="020B0604030504040204" pitchFamily="34" charset="0"/>
                        <a:cs typeface="Calibri" panose="020F0502020204030204" pitchFamily="34" charset="0"/>
                      </a:endParaRPr>
                    </a:p>
                  </a:txBody>
                  <a:tcPr marL="0" marR="0" marT="0" marB="0"/>
                </a:tc>
                <a:tc>
                  <a:txBody>
                    <a:bodyPr/>
                    <a:lstStyle/>
                    <a:p>
                      <a:pPr marL="303530" marR="295275" algn="ctr">
                        <a:lnSpc>
                          <a:spcPts val="1360"/>
                        </a:lnSpc>
                        <a:spcAft>
                          <a:spcPts val="0"/>
                        </a:spcAft>
                      </a:pPr>
                      <a:r>
                        <a:rPr lang="pt-PT" sz="1200" b="1" dirty="0">
                          <a:effectLst/>
                        </a:rPr>
                        <a:t>3862</a:t>
                      </a:r>
                      <a:endParaRPr lang="pt-BR" sz="1100" b="1"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56515" marR="47625" algn="ctr">
                        <a:lnSpc>
                          <a:spcPts val="1360"/>
                        </a:lnSpc>
                        <a:spcAft>
                          <a:spcPts val="0"/>
                        </a:spcAft>
                      </a:pPr>
                      <a:r>
                        <a:rPr lang="pt-PT" sz="1200" b="1" dirty="0">
                          <a:effectLst/>
                        </a:rPr>
                        <a:t>4458</a:t>
                      </a:r>
                      <a:endParaRPr lang="pt-BR" sz="1100" b="1"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114935" marR="102870" algn="ctr">
                        <a:lnSpc>
                          <a:spcPts val="1360"/>
                        </a:lnSpc>
                        <a:spcAft>
                          <a:spcPts val="0"/>
                        </a:spcAft>
                      </a:pPr>
                      <a:r>
                        <a:rPr lang="pt-PT" sz="1200" b="1" dirty="0">
                          <a:effectLst/>
                        </a:rPr>
                        <a:t>551</a:t>
                      </a:r>
                      <a:endParaRPr lang="pt-BR" sz="1100" b="1"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83114170"/>
                  </a:ext>
                </a:extLst>
              </a:tr>
            </a:tbl>
          </a:graphicData>
        </a:graphic>
      </p:graphicFrame>
      <p:sp>
        <p:nvSpPr>
          <p:cNvPr id="25" name="CaixaDeTexto 24">
            <a:extLst>
              <a:ext uri="{FF2B5EF4-FFF2-40B4-BE49-F238E27FC236}">
                <a16:creationId xmlns:a16="http://schemas.microsoft.com/office/drawing/2014/main" id="{28D5F346-AACD-43A9-9267-884EF0825F88}"/>
              </a:ext>
            </a:extLst>
          </p:cNvPr>
          <p:cNvSpPr txBox="1"/>
          <p:nvPr/>
        </p:nvSpPr>
        <p:spPr>
          <a:xfrm>
            <a:off x="618798" y="4550203"/>
            <a:ext cx="5275384" cy="369332"/>
          </a:xfrm>
          <a:prstGeom prst="rect">
            <a:avLst/>
          </a:prstGeom>
          <a:noFill/>
        </p:spPr>
        <p:txBody>
          <a:bodyPr wrap="square">
            <a:spAutoFit/>
          </a:bodyPr>
          <a:lstStyle/>
          <a:p>
            <a:pPr marL="285750" indent="-285750">
              <a:buFont typeface="Wingdings" panose="05000000000000000000" pitchFamily="2" charset="2"/>
              <a:buChar char="ü"/>
            </a:pPr>
            <a:r>
              <a:rPr lang="pt-BR" dirty="0">
                <a:solidFill>
                  <a:srgbClr val="0070C0"/>
                </a:solidFill>
              </a:rPr>
              <a:t>Rede SUS - Total</a:t>
            </a:r>
          </a:p>
        </p:txBody>
      </p:sp>
    </p:spTree>
    <p:extLst>
      <p:ext uri="{BB962C8B-B14F-4D97-AF65-F5344CB8AC3E}">
        <p14:creationId xmlns:p14="http://schemas.microsoft.com/office/powerpoint/2010/main" val="423185353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92280" y="2056462"/>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SSAS/SESA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8" name="Rectangle 2">
            <a:extLst>
              <a:ext uri="{FF2B5EF4-FFF2-40B4-BE49-F238E27FC236}">
                <a16:creationId xmlns:a16="http://schemas.microsoft.com/office/drawing/2014/main" id="{9048B1A1-E21E-4FCE-9815-DFA6759D973F}"/>
              </a:ext>
            </a:extLst>
          </p:cNvPr>
          <p:cNvSpPr>
            <a:spLocks noChangeArrowheads="1"/>
          </p:cNvSpPr>
          <p:nvPr/>
        </p:nvSpPr>
        <p:spPr bwMode="auto">
          <a:xfrm>
            <a:off x="1403649" y="39519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3" name="CaixaDeTexto 12">
            <a:extLst>
              <a:ext uri="{FF2B5EF4-FFF2-40B4-BE49-F238E27FC236}">
                <a16:creationId xmlns:a16="http://schemas.microsoft.com/office/drawing/2014/main" id="{85D36E4A-9171-4679-8137-D09FBD761678}"/>
              </a:ext>
            </a:extLst>
          </p:cNvPr>
          <p:cNvSpPr txBox="1"/>
          <p:nvPr/>
        </p:nvSpPr>
        <p:spPr>
          <a:xfrm>
            <a:off x="683568" y="2204864"/>
            <a:ext cx="7289605" cy="4647426"/>
          </a:xfrm>
          <a:prstGeom prst="rect">
            <a:avLst/>
          </a:prstGeom>
          <a:noFill/>
        </p:spPr>
        <p:txBody>
          <a:bodyPr wrap="square" rtlCol="0">
            <a:spAutoFit/>
          </a:bodyPr>
          <a:lstStyle/>
          <a:p>
            <a:r>
              <a:rPr lang="pt-BR" sz="2000" b="1" dirty="0">
                <a:solidFill>
                  <a:srgbClr val="0070C0"/>
                </a:solidFill>
              </a:rPr>
              <a:t>Regionalização</a:t>
            </a:r>
          </a:p>
          <a:p>
            <a:pPr marL="285750" indent="-285750">
              <a:buFont typeface="Wingdings" panose="05000000000000000000" pitchFamily="2" charset="2"/>
              <a:buChar char="§"/>
            </a:pPr>
            <a:endParaRPr lang="pt-BR" sz="2000" dirty="0">
              <a:solidFill>
                <a:srgbClr val="0070C0"/>
              </a:solidFill>
            </a:endParaRPr>
          </a:p>
          <a:p>
            <a:pPr marL="285750" indent="-285750">
              <a:buFont typeface="Wingdings" panose="05000000000000000000" pitchFamily="2" charset="2"/>
              <a:buChar char="ü"/>
            </a:pPr>
            <a:endParaRPr lang="pt-BR" sz="2000" dirty="0"/>
          </a:p>
          <a:p>
            <a:pPr marL="285750" indent="-285750">
              <a:buFont typeface="Wingdings" panose="05000000000000000000" pitchFamily="2" charset="2"/>
              <a:buChar char="ü"/>
            </a:pPr>
            <a:endParaRPr lang="pt-BR" sz="2000" dirty="0"/>
          </a:p>
          <a:p>
            <a:endParaRPr lang="pt-BR" sz="2000" dirty="0"/>
          </a:p>
          <a:p>
            <a:r>
              <a:rPr lang="pt-BR" sz="2000" b="1" dirty="0">
                <a:solidFill>
                  <a:srgbClr val="0070C0"/>
                </a:solidFill>
              </a:rPr>
              <a:t>Mudança na Governança</a:t>
            </a:r>
          </a:p>
          <a:p>
            <a:pPr marL="285750" indent="-285750">
              <a:buFont typeface="Wingdings" panose="05000000000000000000" pitchFamily="2" charset="2"/>
              <a:buChar char="§"/>
            </a:pPr>
            <a:endParaRPr lang="pt-BR" sz="2000" dirty="0">
              <a:solidFill>
                <a:srgbClr val="0070C0"/>
              </a:solidFill>
            </a:endParaRPr>
          </a:p>
          <a:p>
            <a:pPr marL="285750" indent="-285750">
              <a:buFont typeface="Wingdings" panose="05000000000000000000" pitchFamily="2" charset="2"/>
              <a:buChar char="ü"/>
            </a:pPr>
            <a:endParaRPr lang="pt-BR" sz="2000" dirty="0"/>
          </a:p>
          <a:p>
            <a:r>
              <a:rPr lang="pt-BR" sz="2000" b="1" dirty="0">
                <a:solidFill>
                  <a:srgbClr val="0070C0"/>
                </a:solidFill>
              </a:rPr>
              <a:t>Mudança da Relação</a:t>
            </a:r>
          </a:p>
          <a:p>
            <a:r>
              <a:rPr lang="pt-BR" sz="2000" b="1" dirty="0">
                <a:solidFill>
                  <a:srgbClr val="0070C0"/>
                </a:solidFill>
              </a:rPr>
              <a:t>em Rede</a:t>
            </a:r>
          </a:p>
          <a:p>
            <a:pPr marL="285750" indent="-285750">
              <a:buFont typeface="Wingdings" panose="05000000000000000000" pitchFamily="2" charset="2"/>
              <a:buChar char="ü"/>
            </a:pPr>
            <a:endParaRPr lang="pt-BR" sz="2000" dirty="0"/>
          </a:p>
          <a:p>
            <a:pPr marL="285750" indent="-285750">
              <a:buFont typeface="Wingdings" panose="05000000000000000000" pitchFamily="2" charset="2"/>
              <a:buChar char="§"/>
            </a:pPr>
            <a:endParaRPr lang="pt-BR" sz="2000" dirty="0">
              <a:solidFill>
                <a:srgbClr val="0070C0"/>
              </a:solidFill>
            </a:endParaRPr>
          </a:p>
          <a:p>
            <a:pPr marL="285750" indent="-285750">
              <a:buFont typeface="Wingdings" panose="05000000000000000000" pitchFamily="2" charset="2"/>
              <a:buChar char="ü"/>
            </a:pPr>
            <a:endParaRPr lang="pt-BR" sz="2000" dirty="0"/>
          </a:p>
          <a:p>
            <a:pPr marL="285750" indent="-285750">
              <a:buFont typeface="Wingdings" panose="05000000000000000000" pitchFamily="2" charset="2"/>
              <a:buChar char="§"/>
            </a:pPr>
            <a:endParaRPr lang="pt-BR" dirty="0">
              <a:solidFill>
                <a:srgbClr val="0070C0"/>
              </a:solidFill>
            </a:endParaRPr>
          </a:p>
          <a:p>
            <a:endParaRPr lang="pt-BR" dirty="0"/>
          </a:p>
        </p:txBody>
      </p:sp>
      <p:sp>
        <p:nvSpPr>
          <p:cNvPr id="6" name="CaixaDeTexto 5">
            <a:extLst>
              <a:ext uri="{FF2B5EF4-FFF2-40B4-BE49-F238E27FC236}">
                <a16:creationId xmlns:a16="http://schemas.microsoft.com/office/drawing/2014/main" id="{B2436146-C9CA-4A59-A69D-0DC82EBEE843}"/>
              </a:ext>
            </a:extLst>
          </p:cNvPr>
          <p:cNvSpPr txBox="1"/>
          <p:nvPr/>
        </p:nvSpPr>
        <p:spPr>
          <a:xfrm>
            <a:off x="683568" y="1306033"/>
            <a:ext cx="2526782" cy="677108"/>
          </a:xfrm>
          <a:prstGeom prst="rect">
            <a:avLst/>
          </a:prstGeom>
          <a:noFill/>
        </p:spPr>
        <p:txBody>
          <a:bodyPr wrap="none" rtlCol="0">
            <a:spAutoFit/>
          </a:bodyPr>
          <a:lstStyle/>
          <a:p>
            <a:r>
              <a:rPr lang="pt-BR" sz="2000" b="1" dirty="0">
                <a:solidFill>
                  <a:srgbClr val="0070C0"/>
                </a:solidFill>
              </a:rPr>
              <a:t>Modelo de Atenção</a:t>
            </a:r>
          </a:p>
          <a:p>
            <a:endParaRPr lang="pt-BR" dirty="0"/>
          </a:p>
        </p:txBody>
      </p:sp>
      <p:sp>
        <p:nvSpPr>
          <p:cNvPr id="9" name="CaixaDeTexto 8">
            <a:extLst>
              <a:ext uri="{FF2B5EF4-FFF2-40B4-BE49-F238E27FC236}">
                <a16:creationId xmlns:a16="http://schemas.microsoft.com/office/drawing/2014/main" id="{AB0F3C0F-AF7A-432D-A4B5-14070A9673C4}"/>
              </a:ext>
            </a:extLst>
          </p:cNvPr>
          <p:cNvSpPr txBox="1"/>
          <p:nvPr/>
        </p:nvSpPr>
        <p:spPr>
          <a:xfrm>
            <a:off x="3927378" y="1231619"/>
            <a:ext cx="3559268" cy="1200329"/>
          </a:xfrm>
          <a:prstGeom prst="rect">
            <a:avLst/>
          </a:prstGeom>
          <a:noFill/>
        </p:spPr>
        <p:txBody>
          <a:bodyPr wrap="square" rtlCol="0">
            <a:spAutoFit/>
          </a:bodyPr>
          <a:lstStyle/>
          <a:p>
            <a:pPr marL="285750" indent="-285750">
              <a:buFont typeface="Wingdings" panose="05000000000000000000" pitchFamily="2" charset="2"/>
              <a:buChar char="ü"/>
            </a:pPr>
            <a:r>
              <a:rPr lang="pt-BR" sz="1800" dirty="0"/>
              <a:t>Medicina </a:t>
            </a:r>
            <a:r>
              <a:rPr lang="pt-BR" sz="1800" dirty="0" err="1"/>
              <a:t>Hospitalista</a:t>
            </a:r>
            <a:endParaRPr lang="pt-BR" sz="1800" dirty="0"/>
          </a:p>
          <a:p>
            <a:pPr marL="285750" indent="-285750">
              <a:buFont typeface="Wingdings" panose="05000000000000000000" pitchFamily="2" charset="2"/>
              <a:buChar char="ü"/>
            </a:pPr>
            <a:r>
              <a:rPr lang="pt-BR" sz="1800" dirty="0"/>
              <a:t>Residências em Saúde</a:t>
            </a:r>
          </a:p>
          <a:p>
            <a:pPr marL="285750" indent="-285750">
              <a:buFont typeface="Wingdings" panose="05000000000000000000" pitchFamily="2" charset="2"/>
              <a:buChar char="ü"/>
            </a:pPr>
            <a:r>
              <a:rPr lang="pt-BR" sz="1800" dirty="0"/>
              <a:t>Implantação do DRG</a:t>
            </a:r>
          </a:p>
          <a:p>
            <a:endParaRPr lang="pt-BR" dirty="0"/>
          </a:p>
        </p:txBody>
      </p:sp>
      <p:sp>
        <p:nvSpPr>
          <p:cNvPr id="11" name="CaixaDeTexto 10">
            <a:extLst>
              <a:ext uri="{FF2B5EF4-FFF2-40B4-BE49-F238E27FC236}">
                <a16:creationId xmlns:a16="http://schemas.microsoft.com/office/drawing/2014/main" id="{3372CB24-1AA0-4CC4-8FCF-BA39EB84DD24}"/>
              </a:ext>
            </a:extLst>
          </p:cNvPr>
          <p:cNvSpPr txBox="1"/>
          <p:nvPr/>
        </p:nvSpPr>
        <p:spPr>
          <a:xfrm>
            <a:off x="3977760" y="2204864"/>
            <a:ext cx="2525115" cy="1477328"/>
          </a:xfrm>
          <a:prstGeom prst="rect">
            <a:avLst/>
          </a:prstGeom>
          <a:noFill/>
        </p:spPr>
        <p:txBody>
          <a:bodyPr wrap="none" rtlCol="0">
            <a:spAutoFit/>
          </a:bodyPr>
          <a:lstStyle/>
          <a:p>
            <a:pPr marL="285750" indent="-285750">
              <a:buFont typeface="Wingdings" panose="05000000000000000000" pitchFamily="2" charset="2"/>
              <a:buChar char="ü"/>
            </a:pPr>
            <a:r>
              <a:rPr lang="pt-BR" sz="1800" dirty="0"/>
              <a:t>Neurologia</a:t>
            </a:r>
          </a:p>
          <a:p>
            <a:pPr marL="285750" indent="-285750">
              <a:buFont typeface="Wingdings" panose="05000000000000000000" pitchFamily="2" charset="2"/>
              <a:buChar char="ü"/>
            </a:pPr>
            <a:r>
              <a:rPr lang="pt-BR" sz="1800" dirty="0"/>
              <a:t>Pediatria</a:t>
            </a:r>
          </a:p>
          <a:p>
            <a:pPr marL="285750" indent="-285750">
              <a:buFont typeface="Wingdings" panose="05000000000000000000" pitchFamily="2" charset="2"/>
              <a:buChar char="ü"/>
            </a:pPr>
            <a:r>
              <a:rPr lang="pt-BR" sz="1800" dirty="0"/>
              <a:t>Maternidade – HIFA</a:t>
            </a:r>
          </a:p>
          <a:p>
            <a:pPr marL="285750" indent="-285750">
              <a:buFont typeface="Wingdings" panose="05000000000000000000" pitchFamily="2" charset="2"/>
              <a:buChar char="ü"/>
            </a:pPr>
            <a:r>
              <a:rPr lang="pt-BR" sz="1800" dirty="0"/>
              <a:t>Vascular </a:t>
            </a:r>
          </a:p>
          <a:p>
            <a:endParaRPr lang="pt-BR" dirty="0"/>
          </a:p>
        </p:txBody>
      </p:sp>
      <p:sp>
        <p:nvSpPr>
          <p:cNvPr id="16" name="CaixaDeTexto 15">
            <a:extLst>
              <a:ext uri="{FF2B5EF4-FFF2-40B4-BE49-F238E27FC236}">
                <a16:creationId xmlns:a16="http://schemas.microsoft.com/office/drawing/2014/main" id="{6A460A60-77AC-4E2C-A78E-98FFC49C8D24}"/>
              </a:ext>
            </a:extLst>
          </p:cNvPr>
          <p:cNvSpPr txBox="1"/>
          <p:nvPr/>
        </p:nvSpPr>
        <p:spPr>
          <a:xfrm>
            <a:off x="4068875" y="3727560"/>
            <a:ext cx="4051109" cy="923330"/>
          </a:xfrm>
          <a:prstGeom prst="rect">
            <a:avLst/>
          </a:prstGeom>
          <a:noFill/>
        </p:spPr>
        <p:txBody>
          <a:bodyPr wrap="none" rtlCol="0">
            <a:spAutoFit/>
          </a:bodyPr>
          <a:lstStyle/>
          <a:p>
            <a:pPr marL="285750" indent="-285750">
              <a:buFont typeface="Wingdings" panose="05000000000000000000" pitchFamily="2" charset="2"/>
              <a:buChar char="ü"/>
            </a:pPr>
            <a:r>
              <a:rPr lang="pt-BR" sz="1800" dirty="0"/>
              <a:t>Criação INOVA </a:t>
            </a:r>
          </a:p>
          <a:p>
            <a:pPr marL="285750" indent="-285750">
              <a:buFont typeface="Wingdings" panose="05000000000000000000" pitchFamily="2" charset="2"/>
              <a:buChar char="ü"/>
            </a:pPr>
            <a:r>
              <a:rPr lang="pt-BR" sz="1800" dirty="0"/>
              <a:t>Nova contratualização filantrópicos</a:t>
            </a:r>
          </a:p>
          <a:p>
            <a:endParaRPr lang="pt-BR" dirty="0"/>
          </a:p>
        </p:txBody>
      </p:sp>
      <p:sp>
        <p:nvSpPr>
          <p:cNvPr id="17" name="CaixaDeTexto 16">
            <a:extLst>
              <a:ext uri="{FF2B5EF4-FFF2-40B4-BE49-F238E27FC236}">
                <a16:creationId xmlns:a16="http://schemas.microsoft.com/office/drawing/2014/main" id="{F3828D81-81D4-4E6F-A3A8-2FEB8E2B581D}"/>
              </a:ext>
            </a:extLst>
          </p:cNvPr>
          <p:cNvSpPr txBox="1"/>
          <p:nvPr/>
        </p:nvSpPr>
        <p:spPr>
          <a:xfrm>
            <a:off x="4068875" y="4748766"/>
            <a:ext cx="4620951" cy="923330"/>
          </a:xfrm>
          <a:prstGeom prst="rect">
            <a:avLst/>
          </a:prstGeom>
          <a:noFill/>
        </p:spPr>
        <p:txBody>
          <a:bodyPr wrap="square" rtlCol="0">
            <a:spAutoFit/>
          </a:bodyPr>
          <a:lstStyle/>
          <a:p>
            <a:pPr marL="285750" indent="-285750">
              <a:buFont typeface="Wingdings" panose="05000000000000000000" pitchFamily="2" charset="2"/>
              <a:buChar char="ü"/>
            </a:pPr>
            <a:r>
              <a:rPr lang="pt-BR" sz="1800" dirty="0"/>
              <a:t>NIR – Núcleo Interno de Regulação</a:t>
            </a:r>
          </a:p>
          <a:p>
            <a:pPr marL="285750" indent="-285750">
              <a:buFont typeface="Wingdings" panose="05000000000000000000" pitchFamily="2" charset="2"/>
              <a:buChar char="ü"/>
            </a:pPr>
            <a:r>
              <a:rPr lang="pt-BR" sz="1800" dirty="0"/>
              <a:t>EGA – Equipe de Gestão de Alta</a:t>
            </a:r>
          </a:p>
          <a:p>
            <a:endParaRPr lang="pt-BR" dirty="0"/>
          </a:p>
        </p:txBody>
      </p:sp>
    </p:spTree>
    <p:extLst>
      <p:ext uri="{BB962C8B-B14F-4D97-AF65-F5344CB8AC3E}">
        <p14:creationId xmlns:p14="http://schemas.microsoft.com/office/powerpoint/2010/main" val="314295089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92280" y="2056462"/>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SSAS/SESA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8" name="Rectangle 2">
            <a:extLst>
              <a:ext uri="{FF2B5EF4-FFF2-40B4-BE49-F238E27FC236}">
                <a16:creationId xmlns:a16="http://schemas.microsoft.com/office/drawing/2014/main" id="{9048B1A1-E21E-4FCE-9815-DFA6759D973F}"/>
              </a:ext>
            </a:extLst>
          </p:cNvPr>
          <p:cNvSpPr>
            <a:spLocks noChangeArrowheads="1"/>
          </p:cNvSpPr>
          <p:nvPr/>
        </p:nvSpPr>
        <p:spPr bwMode="auto">
          <a:xfrm>
            <a:off x="1403649" y="39519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3" name="CaixaDeTexto 12">
            <a:extLst>
              <a:ext uri="{FF2B5EF4-FFF2-40B4-BE49-F238E27FC236}">
                <a16:creationId xmlns:a16="http://schemas.microsoft.com/office/drawing/2014/main" id="{85D36E4A-9171-4679-8137-D09FBD761678}"/>
              </a:ext>
            </a:extLst>
          </p:cNvPr>
          <p:cNvSpPr txBox="1"/>
          <p:nvPr/>
        </p:nvSpPr>
        <p:spPr>
          <a:xfrm>
            <a:off x="569784" y="4340584"/>
            <a:ext cx="2177892" cy="400110"/>
          </a:xfrm>
          <a:prstGeom prst="rect">
            <a:avLst/>
          </a:prstGeom>
          <a:noFill/>
        </p:spPr>
        <p:txBody>
          <a:bodyPr wrap="square" rtlCol="0">
            <a:spAutoFit/>
          </a:bodyPr>
          <a:lstStyle/>
          <a:p>
            <a:pPr algn="ctr"/>
            <a:r>
              <a:rPr lang="pt-PT" sz="2000" b="1">
                <a:latin typeface="Quicksand"/>
                <a:ea typeface="Quicksand"/>
                <a:cs typeface="Quicksand"/>
                <a:sym typeface="Quicksand"/>
              </a:rPr>
              <a:t>36 Bolsistas</a:t>
            </a:r>
            <a:endParaRPr lang="pt-PT" sz="2000" b="1" dirty="0">
              <a:solidFill>
                <a:srgbClr val="000000"/>
              </a:solidFill>
              <a:highlight>
                <a:srgbClr val="FFCD00"/>
              </a:highlight>
              <a:latin typeface="Quicksand"/>
              <a:ea typeface="Quicksand"/>
              <a:cs typeface="Quicksand"/>
              <a:sym typeface="Quicksand"/>
            </a:endParaRPr>
          </a:p>
        </p:txBody>
      </p:sp>
      <p:sp>
        <p:nvSpPr>
          <p:cNvPr id="3" name="CaixaDeTexto 2">
            <a:extLst>
              <a:ext uri="{FF2B5EF4-FFF2-40B4-BE49-F238E27FC236}">
                <a16:creationId xmlns:a16="http://schemas.microsoft.com/office/drawing/2014/main" id="{13133D1C-B3BD-46D8-809B-0B0507F97A63}"/>
              </a:ext>
            </a:extLst>
          </p:cNvPr>
          <p:cNvSpPr txBox="1"/>
          <p:nvPr/>
        </p:nvSpPr>
        <p:spPr>
          <a:xfrm>
            <a:off x="800835" y="1136592"/>
            <a:ext cx="6580006" cy="400110"/>
          </a:xfrm>
          <a:prstGeom prst="rect">
            <a:avLst/>
          </a:prstGeom>
          <a:noFill/>
        </p:spPr>
        <p:txBody>
          <a:bodyPr wrap="none" rtlCol="0">
            <a:spAutoFit/>
          </a:bodyPr>
          <a:lstStyle/>
          <a:p>
            <a:r>
              <a:rPr lang="pt-BR" sz="2000" dirty="0">
                <a:latin typeface="Calibri"/>
                <a:cs typeface="Calibri"/>
              </a:rPr>
              <a:t>MODELO ASSISTENCIAL BASEADO EM MEDICINA HOSPITALAR</a:t>
            </a:r>
            <a:endParaRPr lang="pt-BR" sz="2000" dirty="0">
              <a:latin typeface="Calibri"/>
              <a:cs typeface="Calibri"/>
              <a:sym typeface="Calibri"/>
            </a:endParaRPr>
          </a:p>
        </p:txBody>
      </p:sp>
      <p:pic>
        <p:nvPicPr>
          <p:cNvPr id="19" name="Imagem 18">
            <a:extLst>
              <a:ext uri="{FF2B5EF4-FFF2-40B4-BE49-F238E27FC236}">
                <a16:creationId xmlns:a16="http://schemas.microsoft.com/office/drawing/2014/main" id="{A39221AB-04E5-440F-B677-485B666CEE7D}"/>
              </a:ext>
            </a:extLst>
          </p:cNvPr>
          <p:cNvPicPr>
            <a:picLocks noChangeAspect="1"/>
          </p:cNvPicPr>
          <p:nvPr/>
        </p:nvPicPr>
        <p:blipFill>
          <a:blip r:embed="rId4"/>
          <a:stretch>
            <a:fillRect/>
          </a:stretch>
        </p:blipFill>
        <p:spPr>
          <a:xfrm>
            <a:off x="435194" y="2020736"/>
            <a:ext cx="2312482" cy="2312482"/>
          </a:xfrm>
          <a:prstGeom prst="rect">
            <a:avLst/>
          </a:prstGeom>
        </p:spPr>
      </p:pic>
      <p:sp>
        <p:nvSpPr>
          <p:cNvPr id="20" name="Elipse 19">
            <a:extLst>
              <a:ext uri="{FF2B5EF4-FFF2-40B4-BE49-F238E27FC236}">
                <a16:creationId xmlns:a16="http://schemas.microsoft.com/office/drawing/2014/main" id="{E7BB727C-88D5-4882-8AF5-5103FB536BA3}"/>
              </a:ext>
            </a:extLst>
          </p:cNvPr>
          <p:cNvSpPr/>
          <p:nvPr/>
        </p:nvSpPr>
        <p:spPr>
          <a:xfrm>
            <a:off x="3165823" y="2272760"/>
            <a:ext cx="1724301" cy="1947597"/>
          </a:xfrm>
          <a:prstGeom prst="ellipse">
            <a:avLst/>
          </a:prstGeom>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pt-BR" sz="1100" b="1" dirty="0">
                <a:solidFill>
                  <a:schemeClr val="accent6">
                    <a:lumMod val="20000"/>
                    <a:lumOff val="80000"/>
                  </a:schemeClr>
                </a:solidFill>
                <a:latin typeface="Calibri" panose="020F0502020204030204"/>
              </a:rPr>
              <a:t>Supervisor de MH (Médico)</a:t>
            </a:r>
          </a:p>
          <a:p>
            <a:pPr algn="ctr" defTabSz="342900"/>
            <a:endParaRPr lang="pt-BR" sz="1100" b="1" dirty="0">
              <a:solidFill>
                <a:schemeClr val="accent6">
                  <a:lumMod val="20000"/>
                  <a:lumOff val="80000"/>
                </a:schemeClr>
              </a:solidFill>
              <a:latin typeface="Calibri" panose="020F0502020204030204"/>
            </a:endParaRPr>
          </a:p>
          <a:p>
            <a:pPr algn="ctr" defTabSz="342900"/>
            <a:r>
              <a:rPr lang="pt-BR" sz="1600" b="1" dirty="0">
                <a:solidFill>
                  <a:schemeClr val="accent6">
                    <a:lumMod val="20000"/>
                    <a:lumOff val="80000"/>
                  </a:schemeClr>
                </a:solidFill>
                <a:latin typeface="Calibri" panose="020F0502020204030204"/>
              </a:rPr>
              <a:t>04 </a:t>
            </a:r>
          </a:p>
        </p:txBody>
      </p:sp>
      <p:sp>
        <p:nvSpPr>
          <p:cNvPr id="21" name="Elipse 20">
            <a:extLst>
              <a:ext uri="{FF2B5EF4-FFF2-40B4-BE49-F238E27FC236}">
                <a16:creationId xmlns:a16="http://schemas.microsoft.com/office/drawing/2014/main" id="{6AE49465-8CDC-4C22-BA4C-3C90E9B68D73}"/>
              </a:ext>
            </a:extLst>
          </p:cNvPr>
          <p:cNvSpPr/>
          <p:nvPr/>
        </p:nvSpPr>
        <p:spPr>
          <a:xfrm>
            <a:off x="5073244" y="2240628"/>
            <a:ext cx="1868771" cy="1947597"/>
          </a:xfrm>
          <a:prstGeom prst="ellipse">
            <a:avLst/>
          </a:prstGeom>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defTabSz="342900"/>
            <a:r>
              <a:rPr lang="pt-BR" sz="1100" b="1" dirty="0">
                <a:solidFill>
                  <a:schemeClr val="accent6">
                    <a:lumMod val="20000"/>
                    <a:lumOff val="80000"/>
                  </a:schemeClr>
                </a:solidFill>
                <a:latin typeface="Calibri" panose="020F0502020204030204"/>
              </a:rPr>
              <a:t>Profissionais médicos da MH	</a:t>
            </a:r>
          </a:p>
          <a:p>
            <a:pPr algn="ctr" defTabSz="342900"/>
            <a:r>
              <a:rPr lang="pt-BR" b="1" dirty="0">
                <a:solidFill>
                  <a:schemeClr val="accent6">
                    <a:lumMod val="20000"/>
                    <a:lumOff val="80000"/>
                  </a:schemeClr>
                </a:solidFill>
                <a:latin typeface="Calibri" panose="020F0502020204030204"/>
              </a:rPr>
              <a:t>19</a:t>
            </a:r>
          </a:p>
        </p:txBody>
      </p:sp>
      <p:sp>
        <p:nvSpPr>
          <p:cNvPr id="22" name="Elipse 21">
            <a:extLst>
              <a:ext uri="{FF2B5EF4-FFF2-40B4-BE49-F238E27FC236}">
                <a16:creationId xmlns:a16="http://schemas.microsoft.com/office/drawing/2014/main" id="{71204546-C4A5-4D08-A531-4CBAD25A2B72}"/>
              </a:ext>
            </a:extLst>
          </p:cNvPr>
          <p:cNvSpPr/>
          <p:nvPr/>
        </p:nvSpPr>
        <p:spPr>
          <a:xfrm>
            <a:off x="7085067" y="2280791"/>
            <a:ext cx="1724301" cy="1947597"/>
          </a:xfrm>
          <a:prstGeom prst="ellipse">
            <a:avLst/>
          </a:prstGeom>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pt-BR" sz="1100" b="1" dirty="0">
                <a:solidFill>
                  <a:schemeClr val="accent6">
                    <a:lumMod val="20000"/>
                    <a:lumOff val="80000"/>
                  </a:schemeClr>
                </a:solidFill>
                <a:latin typeface="Calibri" panose="020F0502020204030204"/>
              </a:rPr>
              <a:t>Enfermeiros da MH</a:t>
            </a:r>
          </a:p>
          <a:p>
            <a:pPr algn="ctr" defTabSz="342900"/>
            <a:endParaRPr lang="pt-BR" sz="1100" b="1" dirty="0">
              <a:solidFill>
                <a:schemeClr val="accent6">
                  <a:lumMod val="20000"/>
                  <a:lumOff val="80000"/>
                </a:schemeClr>
              </a:solidFill>
              <a:latin typeface="Calibri" panose="020F0502020204030204"/>
            </a:endParaRPr>
          </a:p>
          <a:p>
            <a:pPr algn="ctr" defTabSz="342900"/>
            <a:endParaRPr lang="pt-BR" sz="1100" b="1" dirty="0">
              <a:solidFill>
                <a:schemeClr val="accent6">
                  <a:lumMod val="20000"/>
                  <a:lumOff val="80000"/>
                </a:schemeClr>
              </a:solidFill>
              <a:latin typeface="Calibri" panose="020F0502020204030204"/>
            </a:endParaRPr>
          </a:p>
          <a:p>
            <a:pPr algn="ctr" defTabSz="342900"/>
            <a:r>
              <a:rPr lang="pt-BR" sz="1600" b="1" dirty="0">
                <a:solidFill>
                  <a:schemeClr val="accent6">
                    <a:lumMod val="20000"/>
                    <a:lumOff val="80000"/>
                  </a:schemeClr>
                </a:solidFill>
                <a:latin typeface="Calibri" panose="020F0502020204030204"/>
              </a:rPr>
              <a:t>13</a:t>
            </a:r>
          </a:p>
          <a:p>
            <a:pPr algn="ctr" defTabSz="342900"/>
            <a:endParaRPr lang="pt-BR" sz="1100" b="1" dirty="0">
              <a:solidFill>
                <a:schemeClr val="accent6">
                  <a:lumMod val="20000"/>
                  <a:lumOff val="80000"/>
                </a:schemeClr>
              </a:solidFill>
              <a:latin typeface="Calibri" panose="020F0502020204030204"/>
            </a:endParaRPr>
          </a:p>
        </p:txBody>
      </p:sp>
    </p:spTree>
    <p:extLst>
      <p:ext uri="{BB962C8B-B14F-4D97-AF65-F5344CB8AC3E}">
        <p14:creationId xmlns:p14="http://schemas.microsoft.com/office/powerpoint/2010/main" val="105324409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92280" y="2056462"/>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SSAS/SESA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8" name="Rectangle 2">
            <a:extLst>
              <a:ext uri="{FF2B5EF4-FFF2-40B4-BE49-F238E27FC236}">
                <a16:creationId xmlns:a16="http://schemas.microsoft.com/office/drawing/2014/main" id="{9048B1A1-E21E-4FCE-9815-DFA6759D973F}"/>
              </a:ext>
            </a:extLst>
          </p:cNvPr>
          <p:cNvSpPr>
            <a:spLocks noChangeArrowheads="1"/>
          </p:cNvSpPr>
          <p:nvPr/>
        </p:nvSpPr>
        <p:spPr bwMode="auto">
          <a:xfrm>
            <a:off x="1403649" y="39519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CaixaDeTexto 2">
            <a:extLst>
              <a:ext uri="{FF2B5EF4-FFF2-40B4-BE49-F238E27FC236}">
                <a16:creationId xmlns:a16="http://schemas.microsoft.com/office/drawing/2014/main" id="{13133D1C-B3BD-46D8-809B-0B0507F97A63}"/>
              </a:ext>
            </a:extLst>
          </p:cNvPr>
          <p:cNvSpPr txBox="1"/>
          <p:nvPr/>
        </p:nvSpPr>
        <p:spPr>
          <a:xfrm>
            <a:off x="765502" y="1048100"/>
            <a:ext cx="6580006" cy="400110"/>
          </a:xfrm>
          <a:prstGeom prst="rect">
            <a:avLst/>
          </a:prstGeom>
          <a:noFill/>
        </p:spPr>
        <p:txBody>
          <a:bodyPr wrap="none" rtlCol="0">
            <a:spAutoFit/>
          </a:bodyPr>
          <a:lstStyle/>
          <a:p>
            <a:r>
              <a:rPr lang="pt-BR" sz="2000" dirty="0">
                <a:latin typeface="Calibri"/>
                <a:cs typeface="Calibri"/>
              </a:rPr>
              <a:t>MODELO ASSISTENCIAL BASEADO EM MEDICINA HOSPITALAR</a:t>
            </a:r>
            <a:endParaRPr lang="pt-BR" sz="2000" dirty="0">
              <a:latin typeface="Calibri"/>
              <a:cs typeface="Calibri"/>
              <a:sym typeface="Calibri"/>
            </a:endParaRPr>
          </a:p>
        </p:txBody>
      </p:sp>
      <p:pic>
        <p:nvPicPr>
          <p:cNvPr id="18" name="table">
            <a:extLst>
              <a:ext uri="{FF2B5EF4-FFF2-40B4-BE49-F238E27FC236}">
                <a16:creationId xmlns:a16="http://schemas.microsoft.com/office/drawing/2014/main" id="{E876FD78-F746-4749-AC6E-8F30F8D7F1DC}"/>
              </a:ext>
            </a:extLst>
          </p:cNvPr>
          <p:cNvPicPr>
            <a:picLocks noChangeAspect="1"/>
          </p:cNvPicPr>
          <p:nvPr/>
        </p:nvPicPr>
        <p:blipFill>
          <a:blip r:embed="rId4"/>
          <a:stretch>
            <a:fillRect/>
          </a:stretch>
        </p:blipFill>
        <p:spPr>
          <a:xfrm>
            <a:off x="390801" y="3103279"/>
            <a:ext cx="8512226" cy="2865671"/>
          </a:xfrm>
          <a:prstGeom prst="rect">
            <a:avLst/>
          </a:prstGeom>
        </p:spPr>
      </p:pic>
      <p:sp>
        <p:nvSpPr>
          <p:cNvPr id="23" name="CaixaDeTexto 22">
            <a:extLst>
              <a:ext uri="{FF2B5EF4-FFF2-40B4-BE49-F238E27FC236}">
                <a16:creationId xmlns:a16="http://schemas.microsoft.com/office/drawing/2014/main" id="{FD7EE152-1C95-4121-BB36-C7C1A1C35601}"/>
              </a:ext>
            </a:extLst>
          </p:cNvPr>
          <p:cNvSpPr txBox="1"/>
          <p:nvPr/>
        </p:nvSpPr>
        <p:spPr>
          <a:xfrm>
            <a:off x="936422" y="1391913"/>
            <a:ext cx="7273000" cy="1711366"/>
          </a:xfrm>
          <a:prstGeom prst="rect">
            <a:avLst/>
          </a:prstGeom>
          <a:noFill/>
        </p:spPr>
        <p:txBody>
          <a:bodyPr wrap="square">
            <a:spAutoFit/>
          </a:bodyPr>
          <a:lstStyle/>
          <a:p>
            <a:pPr marL="285750" indent="-285750" algn="ctr">
              <a:lnSpc>
                <a:spcPct val="150000"/>
              </a:lnSpc>
              <a:buFont typeface="Wingdings" panose="05000000000000000000" pitchFamily="2" charset="2"/>
              <a:buChar char="ü"/>
            </a:pPr>
            <a:r>
              <a:rPr lang="pt-BR" sz="1800" dirty="0">
                <a:solidFill>
                  <a:schemeClr val="tx1"/>
                </a:solidFill>
                <a:latin typeface="Quicksand"/>
                <a:ea typeface="Quicksand"/>
                <a:cs typeface="Quicksand"/>
                <a:sym typeface="Quicksand"/>
              </a:rPr>
              <a:t>Impacto no Tempo Médio de Permanência – TMP nos hospitais com equipes de hospitalistas:</a:t>
            </a:r>
          </a:p>
          <a:p>
            <a:pPr algn="ctr">
              <a:lnSpc>
                <a:spcPct val="150000"/>
              </a:lnSpc>
            </a:pPr>
            <a:r>
              <a:rPr lang="pt-BR" sz="1800" dirty="0">
                <a:solidFill>
                  <a:schemeClr val="tx1"/>
                </a:solidFill>
                <a:latin typeface="Quicksand"/>
                <a:ea typeface="Quicksand"/>
                <a:cs typeface="Quicksand"/>
                <a:sym typeface="Quicksand"/>
              </a:rPr>
              <a:t>Comparativo do número de pacientes dia com base no TMP antes do projeto.</a:t>
            </a:r>
          </a:p>
        </p:txBody>
      </p:sp>
    </p:spTree>
    <p:extLst>
      <p:ext uri="{BB962C8B-B14F-4D97-AF65-F5344CB8AC3E}">
        <p14:creationId xmlns:p14="http://schemas.microsoft.com/office/powerpoint/2010/main" val="7998816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0" y="1659150"/>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SSAS/SESA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8" name="Rectangle 2">
            <a:extLst>
              <a:ext uri="{FF2B5EF4-FFF2-40B4-BE49-F238E27FC236}">
                <a16:creationId xmlns:a16="http://schemas.microsoft.com/office/drawing/2014/main" id="{9048B1A1-E21E-4FCE-9815-DFA6759D973F}"/>
              </a:ext>
            </a:extLst>
          </p:cNvPr>
          <p:cNvSpPr>
            <a:spLocks noChangeArrowheads="1"/>
          </p:cNvSpPr>
          <p:nvPr/>
        </p:nvSpPr>
        <p:spPr bwMode="auto">
          <a:xfrm>
            <a:off x="1403649" y="39519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CaixaDeTexto 2">
            <a:extLst>
              <a:ext uri="{FF2B5EF4-FFF2-40B4-BE49-F238E27FC236}">
                <a16:creationId xmlns:a16="http://schemas.microsoft.com/office/drawing/2014/main" id="{13133D1C-B3BD-46D8-809B-0B0507F97A63}"/>
              </a:ext>
            </a:extLst>
          </p:cNvPr>
          <p:cNvSpPr txBox="1"/>
          <p:nvPr/>
        </p:nvSpPr>
        <p:spPr>
          <a:xfrm>
            <a:off x="765502" y="1048100"/>
            <a:ext cx="6580006" cy="400110"/>
          </a:xfrm>
          <a:prstGeom prst="rect">
            <a:avLst/>
          </a:prstGeom>
          <a:noFill/>
        </p:spPr>
        <p:txBody>
          <a:bodyPr wrap="none" rtlCol="0">
            <a:spAutoFit/>
          </a:bodyPr>
          <a:lstStyle/>
          <a:p>
            <a:r>
              <a:rPr lang="pt-BR" sz="2000" dirty="0">
                <a:latin typeface="Calibri"/>
                <a:cs typeface="Calibri"/>
              </a:rPr>
              <a:t>MODELO ASSISTENCIAL BASEADO EM MEDICINA HOSPITALAR</a:t>
            </a:r>
            <a:endParaRPr lang="pt-BR" sz="2000" dirty="0">
              <a:latin typeface="Calibri"/>
              <a:cs typeface="Calibri"/>
              <a:sym typeface="Calibri"/>
            </a:endParaRPr>
          </a:p>
        </p:txBody>
      </p:sp>
      <p:graphicFrame>
        <p:nvGraphicFramePr>
          <p:cNvPr id="15" name="Gráfico 14">
            <a:extLst>
              <a:ext uri="{FF2B5EF4-FFF2-40B4-BE49-F238E27FC236}">
                <a16:creationId xmlns:a16="http://schemas.microsoft.com/office/drawing/2014/main" id="{B3A6ABAB-8307-4756-B0E7-2EE4BFC8D2F1}"/>
              </a:ext>
            </a:extLst>
          </p:cNvPr>
          <p:cNvGraphicFramePr/>
          <p:nvPr>
            <p:extLst>
              <p:ext uri="{D42A27DB-BD31-4B8C-83A1-F6EECF244321}">
                <p14:modId xmlns:p14="http://schemas.microsoft.com/office/powerpoint/2010/main" val="169662765"/>
              </p:ext>
            </p:extLst>
          </p:nvPr>
        </p:nvGraphicFramePr>
        <p:xfrm>
          <a:off x="1644352" y="2638165"/>
          <a:ext cx="6095999" cy="3390900"/>
        </p:xfrm>
        <a:graphic>
          <a:graphicData uri="http://schemas.openxmlformats.org/drawingml/2006/chart">
            <c:chart xmlns:c="http://schemas.openxmlformats.org/drawingml/2006/chart" xmlns:r="http://schemas.openxmlformats.org/officeDocument/2006/relationships" r:id="rId4"/>
          </a:graphicData>
        </a:graphic>
      </p:graphicFrame>
      <p:sp>
        <p:nvSpPr>
          <p:cNvPr id="17" name="CaixaDeTexto 16">
            <a:extLst>
              <a:ext uri="{FF2B5EF4-FFF2-40B4-BE49-F238E27FC236}">
                <a16:creationId xmlns:a16="http://schemas.microsoft.com/office/drawing/2014/main" id="{DD0DE466-A6D4-48DB-8162-C09A08CC9196}"/>
              </a:ext>
            </a:extLst>
          </p:cNvPr>
          <p:cNvSpPr txBox="1"/>
          <p:nvPr/>
        </p:nvSpPr>
        <p:spPr>
          <a:xfrm>
            <a:off x="611560" y="1604718"/>
            <a:ext cx="7770960" cy="369332"/>
          </a:xfrm>
          <a:prstGeom prst="rect">
            <a:avLst/>
          </a:prstGeom>
          <a:noFill/>
        </p:spPr>
        <p:txBody>
          <a:bodyPr wrap="square">
            <a:spAutoFit/>
          </a:bodyPr>
          <a:lstStyle/>
          <a:p>
            <a:r>
              <a:rPr lang="pt-BR" sz="1800" dirty="0">
                <a:solidFill>
                  <a:schemeClr val="tx1"/>
                </a:solidFill>
                <a:latin typeface="Quicksand"/>
                <a:ea typeface="Quicksand"/>
                <a:cs typeface="Quicksand"/>
                <a:sym typeface="Quicksand"/>
              </a:rPr>
              <a:t>Impacto no número de pacientes/dia em cada hospital (maio a agosto/21)</a:t>
            </a:r>
            <a:endParaRPr lang="pt-BR" dirty="0"/>
          </a:p>
        </p:txBody>
      </p:sp>
    </p:spTree>
    <p:extLst>
      <p:ext uri="{BB962C8B-B14F-4D97-AF65-F5344CB8AC3E}">
        <p14:creationId xmlns:p14="http://schemas.microsoft.com/office/powerpoint/2010/main" val="107416522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0" y="1659150"/>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SSAS/SESA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8" name="Rectangle 2">
            <a:extLst>
              <a:ext uri="{FF2B5EF4-FFF2-40B4-BE49-F238E27FC236}">
                <a16:creationId xmlns:a16="http://schemas.microsoft.com/office/drawing/2014/main" id="{9048B1A1-E21E-4FCE-9815-DFA6759D973F}"/>
              </a:ext>
            </a:extLst>
          </p:cNvPr>
          <p:cNvSpPr>
            <a:spLocks noChangeArrowheads="1"/>
          </p:cNvSpPr>
          <p:nvPr/>
        </p:nvSpPr>
        <p:spPr bwMode="auto">
          <a:xfrm>
            <a:off x="1403649" y="39519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CaixaDeTexto 2">
            <a:extLst>
              <a:ext uri="{FF2B5EF4-FFF2-40B4-BE49-F238E27FC236}">
                <a16:creationId xmlns:a16="http://schemas.microsoft.com/office/drawing/2014/main" id="{13133D1C-B3BD-46D8-809B-0B0507F97A63}"/>
              </a:ext>
            </a:extLst>
          </p:cNvPr>
          <p:cNvSpPr txBox="1"/>
          <p:nvPr/>
        </p:nvSpPr>
        <p:spPr>
          <a:xfrm>
            <a:off x="765502" y="1048100"/>
            <a:ext cx="6580006" cy="400110"/>
          </a:xfrm>
          <a:prstGeom prst="rect">
            <a:avLst/>
          </a:prstGeom>
          <a:noFill/>
        </p:spPr>
        <p:txBody>
          <a:bodyPr wrap="none" rtlCol="0">
            <a:spAutoFit/>
          </a:bodyPr>
          <a:lstStyle/>
          <a:p>
            <a:r>
              <a:rPr lang="pt-BR" sz="2000" dirty="0">
                <a:latin typeface="Calibri"/>
                <a:cs typeface="Calibri"/>
              </a:rPr>
              <a:t>MODELO ASSISTENCIAL BASEADO EM MEDICINA HOSPITALAR</a:t>
            </a:r>
            <a:endParaRPr lang="pt-BR" sz="2000" dirty="0">
              <a:latin typeface="Calibri"/>
              <a:cs typeface="Calibri"/>
              <a:sym typeface="Calibri"/>
            </a:endParaRPr>
          </a:p>
        </p:txBody>
      </p:sp>
      <p:pic>
        <p:nvPicPr>
          <p:cNvPr id="16" name="Imagem 15">
            <a:extLst>
              <a:ext uri="{FF2B5EF4-FFF2-40B4-BE49-F238E27FC236}">
                <a16:creationId xmlns:a16="http://schemas.microsoft.com/office/drawing/2014/main" id="{6B4A949F-82E3-4244-B37F-717D59346C8C}"/>
              </a:ext>
            </a:extLst>
          </p:cNvPr>
          <p:cNvPicPr>
            <a:picLocks noChangeAspect="1"/>
          </p:cNvPicPr>
          <p:nvPr/>
        </p:nvPicPr>
        <p:blipFill rotWithShape="1">
          <a:blip r:embed="rId4"/>
          <a:srcRect l="1475" r="3897"/>
          <a:stretch/>
        </p:blipFill>
        <p:spPr>
          <a:xfrm>
            <a:off x="199358" y="1573781"/>
            <a:ext cx="3503767" cy="2294203"/>
          </a:xfrm>
          <a:prstGeom prst="rect">
            <a:avLst/>
          </a:prstGeom>
        </p:spPr>
      </p:pic>
      <p:pic>
        <p:nvPicPr>
          <p:cNvPr id="18" name="Imagem 17">
            <a:extLst>
              <a:ext uri="{FF2B5EF4-FFF2-40B4-BE49-F238E27FC236}">
                <a16:creationId xmlns:a16="http://schemas.microsoft.com/office/drawing/2014/main" id="{AC8B0154-15A5-4DBE-9FED-1DCDD91C4B35}"/>
              </a:ext>
            </a:extLst>
          </p:cNvPr>
          <p:cNvPicPr>
            <a:picLocks noChangeAspect="1"/>
          </p:cNvPicPr>
          <p:nvPr/>
        </p:nvPicPr>
        <p:blipFill>
          <a:blip r:embed="rId5"/>
          <a:stretch>
            <a:fillRect/>
          </a:stretch>
        </p:blipFill>
        <p:spPr>
          <a:xfrm>
            <a:off x="4487974" y="1557298"/>
            <a:ext cx="3831303" cy="2735251"/>
          </a:xfrm>
          <a:prstGeom prst="rect">
            <a:avLst/>
          </a:prstGeom>
        </p:spPr>
      </p:pic>
      <p:pic>
        <p:nvPicPr>
          <p:cNvPr id="19" name="Imagem 18">
            <a:extLst>
              <a:ext uri="{FF2B5EF4-FFF2-40B4-BE49-F238E27FC236}">
                <a16:creationId xmlns:a16="http://schemas.microsoft.com/office/drawing/2014/main" id="{C015EC6B-F828-466F-A0B9-0ACD2A4E2ED8}"/>
              </a:ext>
            </a:extLst>
          </p:cNvPr>
          <p:cNvPicPr>
            <a:picLocks noChangeAspect="1"/>
          </p:cNvPicPr>
          <p:nvPr/>
        </p:nvPicPr>
        <p:blipFill>
          <a:blip r:embed="rId6"/>
          <a:stretch>
            <a:fillRect/>
          </a:stretch>
        </p:blipFill>
        <p:spPr>
          <a:xfrm>
            <a:off x="1187624" y="3665109"/>
            <a:ext cx="3985843" cy="2751347"/>
          </a:xfrm>
          <a:prstGeom prst="rect">
            <a:avLst/>
          </a:prstGeom>
        </p:spPr>
      </p:pic>
      <p:pic>
        <p:nvPicPr>
          <p:cNvPr id="20" name="Imagem 19">
            <a:extLst>
              <a:ext uri="{FF2B5EF4-FFF2-40B4-BE49-F238E27FC236}">
                <a16:creationId xmlns:a16="http://schemas.microsoft.com/office/drawing/2014/main" id="{0F582115-5FE4-463D-B6D3-7813E7B4A76A}"/>
              </a:ext>
            </a:extLst>
          </p:cNvPr>
          <p:cNvPicPr>
            <a:picLocks noChangeAspect="1"/>
          </p:cNvPicPr>
          <p:nvPr/>
        </p:nvPicPr>
        <p:blipFill>
          <a:blip r:embed="rId7"/>
          <a:stretch>
            <a:fillRect/>
          </a:stretch>
        </p:blipFill>
        <p:spPr>
          <a:xfrm>
            <a:off x="5548177" y="4524851"/>
            <a:ext cx="2801152" cy="1768019"/>
          </a:xfrm>
          <a:prstGeom prst="rect">
            <a:avLst/>
          </a:prstGeom>
        </p:spPr>
      </p:pic>
    </p:spTree>
    <p:extLst>
      <p:ext uri="{BB962C8B-B14F-4D97-AF65-F5344CB8AC3E}">
        <p14:creationId xmlns:p14="http://schemas.microsoft.com/office/powerpoint/2010/main" val="39240612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0" y="1659150"/>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NERI/SESA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8" name="Rectangle 2">
            <a:extLst>
              <a:ext uri="{FF2B5EF4-FFF2-40B4-BE49-F238E27FC236}">
                <a16:creationId xmlns:a16="http://schemas.microsoft.com/office/drawing/2014/main" id="{9048B1A1-E21E-4FCE-9815-DFA6759D973F}"/>
              </a:ext>
            </a:extLst>
          </p:cNvPr>
          <p:cNvSpPr>
            <a:spLocks noChangeArrowheads="1"/>
          </p:cNvSpPr>
          <p:nvPr/>
        </p:nvSpPr>
        <p:spPr bwMode="auto">
          <a:xfrm>
            <a:off x="1403649" y="39519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07366ED1-4C08-4136-A2D6-57A221273ECD}"/>
              </a:ext>
            </a:extLst>
          </p:cNvPr>
          <p:cNvSpPr/>
          <p:nvPr/>
        </p:nvSpPr>
        <p:spPr>
          <a:xfrm>
            <a:off x="370322" y="1115602"/>
            <a:ext cx="8372278" cy="923330"/>
          </a:xfrm>
          <a:prstGeom prst="rect">
            <a:avLst/>
          </a:prstGeom>
        </p:spPr>
        <p:txBody>
          <a:bodyPr wrap="square">
            <a:spAutoFit/>
          </a:bodyPr>
          <a:lstStyle/>
          <a:p>
            <a:r>
              <a:rPr lang="pt-BR" dirty="0"/>
              <a:t>NÚCLEO INTERNO DE REGULAÇÃO HOSPITALAR:  AVALIAÇÃO, ESTRUTURAÇÃO E FUNCIONAMENTO NA PERSPECTIVA SISTÊMICA ORIENTADA POR RESULTADOS</a:t>
            </a:r>
          </a:p>
        </p:txBody>
      </p:sp>
      <p:pic>
        <p:nvPicPr>
          <p:cNvPr id="6" name="Picture 5">
            <a:extLst>
              <a:ext uri="{FF2B5EF4-FFF2-40B4-BE49-F238E27FC236}">
                <a16:creationId xmlns:a16="http://schemas.microsoft.com/office/drawing/2014/main" id="{455EE066-13EE-416D-BB39-5511E7AB0580}"/>
              </a:ext>
            </a:extLst>
          </p:cNvPr>
          <p:cNvPicPr>
            <a:picLocks noChangeAspect="1"/>
          </p:cNvPicPr>
          <p:nvPr/>
        </p:nvPicPr>
        <p:blipFill>
          <a:blip r:embed="rId4"/>
          <a:stretch>
            <a:fillRect/>
          </a:stretch>
        </p:blipFill>
        <p:spPr>
          <a:xfrm>
            <a:off x="480857" y="2572070"/>
            <a:ext cx="2310584" cy="2316681"/>
          </a:xfrm>
          <a:prstGeom prst="rect">
            <a:avLst/>
          </a:prstGeom>
        </p:spPr>
      </p:pic>
      <p:sp>
        <p:nvSpPr>
          <p:cNvPr id="7" name="TextBox 6">
            <a:extLst>
              <a:ext uri="{FF2B5EF4-FFF2-40B4-BE49-F238E27FC236}">
                <a16:creationId xmlns:a16="http://schemas.microsoft.com/office/drawing/2014/main" id="{E2DE3494-AC4E-4604-A020-E248E8A173E1}"/>
              </a:ext>
            </a:extLst>
          </p:cNvPr>
          <p:cNvSpPr txBox="1"/>
          <p:nvPr/>
        </p:nvSpPr>
        <p:spPr>
          <a:xfrm>
            <a:off x="875152" y="4876235"/>
            <a:ext cx="1428596" cy="369332"/>
          </a:xfrm>
          <a:prstGeom prst="rect">
            <a:avLst/>
          </a:prstGeom>
          <a:noFill/>
        </p:spPr>
        <p:txBody>
          <a:bodyPr wrap="none" rtlCol="0">
            <a:spAutoFit/>
          </a:bodyPr>
          <a:lstStyle/>
          <a:p>
            <a:r>
              <a:rPr lang="pt-BR" dirty="0"/>
              <a:t>50 Bolsistas</a:t>
            </a:r>
          </a:p>
        </p:txBody>
      </p:sp>
      <p:pic>
        <p:nvPicPr>
          <p:cNvPr id="9" name="Picture 8">
            <a:extLst>
              <a:ext uri="{FF2B5EF4-FFF2-40B4-BE49-F238E27FC236}">
                <a16:creationId xmlns:a16="http://schemas.microsoft.com/office/drawing/2014/main" id="{9C0E5E2F-EE8B-472A-9ADA-2918EDA10578}"/>
              </a:ext>
            </a:extLst>
          </p:cNvPr>
          <p:cNvPicPr>
            <a:picLocks noChangeAspect="1"/>
          </p:cNvPicPr>
          <p:nvPr/>
        </p:nvPicPr>
        <p:blipFill>
          <a:blip r:embed="rId5"/>
          <a:stretch>
            <a:fillRect/>
          </a:stretch>
        </p:blipFill>
        <p:spPr>
          <a:xfrm>
            <a:off x="2906842" y="2863560"/>
            <a:ext cx="2097206" cy="2286198"/>
          </a:xfrm>
          <a:prstGeom prst="rect">
            <a:avLst/>
          </a:prstGeom>
        </p:spPr>
      </p:pic>
      <p:pic>
        <p:nvPicPr>
          <p:cNvPr id="10" name="Picture 9">
            <a:extLst>
              <a:ext uri="{FF2B5EF4-FFF2-40B4-BE49-F238E27FC236}">
                <a16:creationId xmlns:a16="http://schemas.microsoft.com/office/drawing/2014/main" id="{86FAC917-D140-4C3B-9532-69919C712D35}"/>
              </a:ext>
            </a:extLst>
          </p:cNvPr>
          <p:cNvPicPr>
            <a:picLocks noChangeAspect="1"/>
          </p:cNvPicPr>
          <p:nvPr/>
        </p:nvPicPr>
        <p:blipFill>
          <a:blip r:embed="rId6"/>
          <a:stretch>
            <a:fillRect/>
          </a:stretch>
        </p:blipFill>
        <p:spPr>
          <a:xfrm>
            <a:off x="4731171" y="2899743"/>
            <a:ext cx="2243522" cy="2286198"/>
          </a:xfrm>
          <a:prstGeom prst="rect">
            <a:avLst/>
          </a:prstGeom>
        </p:spPr>
      </p:pic>
      <p:pic>
        <p:nvPicPr>
          <p:cNvPr id="11" name="Picture 10">
            <a:extLst>
              <a:ext uri="{FF2B5EF4-FFF2-40B4-BE49-F238E27FC236}">
                <a16:creationId xmlns:a16="http://schemas.microsoft.com/office/drawing/2014/main" id="{63F0C974-38B7-4D89-8CDA-27DD2DB33C01}"/>
              </a:ext>
            </a:extLst>
          </p:cNvPr>
          <p:cNvPicPr>
            <a:picLocks noChangeAspect="1"/>
          </p:cNvPicPr>
          <p:nvPr/>
        </p:nvPicPr>
        <p:blipFill>
          <a:blip r:embed="rId7"/>
          <a:stretch>
            <a:fillRect/>
          </a:stretch>
        </p:blipFill>
        <p:spPr>
          <a:xfrm>
            <a:off x="6719309" y="2965894"/>
            <a:ext cx="2103302" cy="2286198"/>
          </a:xfrm>
          <a:prstGeom prst="rect">
            <a:avLst/>
          </a:prstGeom>
        </p:spPr>
      </p:pic>
    </p:spTree>
    <p:extLst>
      <p:ext uri="{BB962C8B-B14F-4D97-AF65-F5344CB8AC3E}">
        <p14:creationId xmlns:p14="http://schemas.microsoft.com/office/powerpoint/2010/main" val="2298485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50" name="Retângulo 49">
            <a:extLst>
              <a:ext uri="{FF2B5EF4-FFF2-40B4-BE49-F238E27FC236}">
                <a16:creationId xmlns:a16="http://schemas.microsoft.com/office/drawing/2014/main" id="{B925C42F-DA39-4364-B98A-FFF8051BE6CC}"/>
              </a:ext>
            </a:extLst>
          </p:cNvPr>
          <p:cNvSpPr/>
          <p:nvPr/>
        </p:nvSpPr>
        <p:spPr>
          <a:xfrm>
            <a:off x="4962473" y="2208741"/>
            <a:ext cx="2327784" cy="539585"/>
          </a:xfrm>
          <a:prstGeom prst="rect">
            <a:avLst/>
          </a:prstGeom>
          <a:solidFill>
            <a:schemeClr val="accent5">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p>
        </p:txBody>
      </p:sp>
      <p:sp>
        <p:nvSpPr>
          <p:cNvPr id="64" name="Retângulo 63">
            <a:extLst>
              <a:ext uri="{FF2B5EF4-FFF2-40B4-BE49-F238E27FC236}">
                <a16:creationId xmlns:a16="http://schemas.microsoft.com/office/drawing/2014/main" id="{9F173F3F-ECDE-471B-A556-E352FA80EBA8}"/>
              </a:ext>
            </a:extLst>
          </p:cNvPr>
          <p:cNvSpPr/>
          <p:nvPr/>
        </p:nvSpPr>
        <p:spPr>
          <a:xfrm>
            <a:off x="4986935" y="4986728"/>
            <a:ext cx="2320276" cy="539585"/>
          </a:xfrm>
          <a:prstGeom prst="rect">
            <a:avLst/>
          </a:prstGeom>
          <a:solidFill>
            <a:schemeClr val="accent5">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p>
        </p:txBody>
      </p:sp>
      <p:sp>
        <p:nvSpPr>
          <p:cNvPr id="63" name="Retângulo 62">
            <a:extLst>
              <a:ext uri="{FF2B5EF4-FFF2-40B4-BE49-F238E27FC236}">
                <a16:creationId xmlns:a16="http://schemas.microsoft.com/office/drawing/2014/main" id="{1BDFCC48-01D3-4718-9605-60BE4094776A}"/>
              </a:ext>
            </a:extLst>
          </p:cNvPr>
          <p:cNvSpPr/>
          <p:nvPr/>
        </p:nvSpPr>
        <p:spPr>
          <a:xfrm>
            <a:off x="5003893" y="4070745"/>
            <a:ext cx="2344739" cy="539585"/>
          </a:xfrm>
          <a:prstGeom prst="rect">
            <a:avLst/>
          </a:prstGeom>
          <a:solidFill>
            <a:schemeClr val="accent5">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p>
        </p:txBody>
      </p:sp>
      <p:sp>
        <p:nvSpPr>
          <p:cNvPr id="132" name="Google Shape;132;p18"/>
          <p:cNvSpPr txBox="1"/>
          <p:nvPr/>
        </p:nvSpPr>
        <p:spPr>
          <a:xfrm>
            <a:off x="1529751" y="1134187"/>
            <a:ext cx="3878400" cy="435600"/>
          </a:xfrm>
          <a:prstGeom prst="rect">
            <a:avLst/>
          </a:prstGeom>
          <a:noFill/>
          <a:ln>
            <a:noFill/>
          </a:ln>
        </p:spPr>
        <p:txBody>
          <a:bodyPr spcFirstLastPara="1" wrap="square" lIns="91425" tIns="91425" rIns="91425" bIns="91425" anchor="ctr" anchorCtr="0">
            <a:noAutofit/>
          </a:bodyPr>
          <a:lstStyle/>
          <a:p>
            <a:pPr>
              <a:buClr>
                <a:schemeClr val="dk1"/>
              </a:buClr>
              <a:buSzPts val="1100"/>
            </a:pPr>
            <a:r>
              <a:rPr lang="pt-PT" sz="2000" b="1">
                <a:solidFill>
                  <a:schemeClr val="dk1"/>
                </a:solidFill>
                <a:latin typeface="Quicksand"/>
                <a:ea typeface="Quicksand"/>
                <a:cs typeface="Quicksand"/>
                <a:sym typeface="Quicksand"/>
              </a:rPr>
              <a:t>Abrangência</a:t>
            </a:r>
            <a:endParaRPr sz="2000" b="1">
              <a:highlight>
                <a:srgbClr val="FFCD00"/>
              </a:highlight>
              <a:latin typeface="Quicksand"/>
              <a:ea typeface="Quicksand"/>
              <a:cs typeface="Quicksand"/>
              <a:sym typeface="Quicksand"/>
            </a:endParaRPr>
          </a:p>
        </p:txBody>
      </p:sp>
      <p:cxnSp>
        <p:nvCxnSpPr>
          <p:cNvPr id="133" name="Google Shape;133;p18"/>
          <p:cNvCxnSpPr>
            <a:endCxn id="134" idx="2"/>
          </p:cNvCxnSpPr>
          <p:nvPr/>
        </p:nvCxnSpPr>
        <p:spPr>
          <a:xfrm rot="10800000" flipH="1">
            <a:off x="-4775" y="1351975"/>
            <a:ext cx="1202400" cy="3600"/>
          </a:xfrm>
          <a:prstGeom prst="straightConnector1">
            <a:avLst/>
          </a:prstGeom>
          <a:noFill/>
          <a:ln w="9525" cap="flat" cmpd="sng">
            <a:solidFill>
              <a:schemeClr val="dk2"/>
            </a:solidFill>
            <a:prstDash val="solid"/>
            <a:round/>
            <a:headEnd type="none" w="med" len="med"/>
            <a:tailEnd type="none" w="med" len="med"/>
          </a:ln>
        </p:spPr>
      </p:cxnSp>
      <p:sp>
        <p:nvSpPr>
          <p:cNvPr id="134" name="Google Shape;134;p18"/>
          <p:cNvSpPr/>
          <p:nvPr/>
        </p:nvSpPr>
        <p:spPr>
          <a:xfrm>
            <a:off x="1197625" y="1255526"/>
            <a:ext cx="178800" cy="192900"/>
          </a:xfrm>
          <a:prstGeom prst="ellipse">
            <a:avLst/>
          </a:prstGeom>
          <a:solidFill>
            <a:srgbClr val="6D9EEB"/>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endParaRPr sz="1400">
              <a:highlight>
                <a:srgbClr val="6FA8DC"/>
              </a:highlight>
            </a:endParaRPr>
          </a:p>
        </p:txBody>
      </p:sp>
      <p:pic>
        <p:nvPicPr>
          <p:cNvPr id="5" name="Imagem 4">
            <a:extLst>
              <a:ext uri="{FF2B5EF4-FFF2-40B4-BE49-F238E27FC236}">
                <a16:creationId xmlns:a16="http://schemas.microsoft.com/office/drawing/2014/main" id="{4ABAA373-978E-4CA7-AE22-88E7972C854E}"/>
              </a:ext>
            </a:extLst>
          </p:cNvPr>
          <p:cNvPicPr>
            <a:picLocks noChangeAspect="1"/>
          </p:cNvPicPr>
          <p:nvPr/>
        </p:nvPicPr>
        <p:blipFill>
          <a:blip r:embed="rId3"/>
          <a:stretch>
            <a:fillRect/>
          </a:stretch>
        </p:blipFill>
        <p:spPr>
          <a:xfrm>
            <a:off x="899381" y="1760052"/>
            <a:ext cx="2696667" cy="3842425"/>
          </a:xfrm>
          <a:prstGeom prst="rect">
            <a:avLst/>
          </a:prstGeom>
        </p:spPr>
      </p:pic>
      <p:sp>
        <p:nvSpPr>
          <p:cNvPr id="17" name="Google Shape;121;p17">
            <a:extLst>
              <a:ext uri="{FF2B5EF4-FFF2-40B4-BE49-F238E27FC236}">
                <a16:creationId xmlns:a16="http://schemas.microsoft.com/office/drawing/2014/main" id="{B6B2541D-6A11-46F4-97AA-7A54D99D4C55}"/>
              </a:ext>
            </a:extLst>
          </p:cNvPr>
          <p:cNvSpPr txBox="1"/>
          <p:nvPr/>
        </p:nvSpPr>
        <p:spPr>
          <a:xfrm>
            <a:off x="5143602" y="2287499"/>
            <a:ext cx="1982481" cy="435600"/>
          </a:xfrm>
          <a:prstGeom prst="rect">
            <a:avLst/>
          </a:prstGeom>
          <a:noFill/>
          <a:ln>
            <a:noFill/>
          </a:ln>
        </p:spPr>
        <p:txBody>
          <a:bodyPr spcFirstLastPara="1" wrap="square" lIns="91425" tIns="91425" rIns="91425" bIns="91425" anchor="ctr" anchorCtr="0">
            <a:noAutofit/>
          </a:bodyPr>
          <a:lstStyle/>
          <a:p>
            <a:pPr algn="ctr"/>
            <a:r>
              <a:rPr lang="pt-PT" sz="1000" b="1" dirty="0">
                <a:solidFill>
                  <a:schemeClr val="bg1"/>
                </a:solidFill>
                <a:latin typeface="Quicksand"/>
                <a:ea typeface="Quicksand"/>
                <a:cs typeface="Quicksand"/>
                <a:sym typeface="Quicksand"/>
              </a:rPr>
              <a:t>02 Hospitais na Região Norte (HRAS / HDAMF)</a:t>
            </a:r>
            <a:endParaRPr sz="1000" b="1" dirty="0">
              <a:solidFill>
                <a:schemeClr val="bg1"/>
              </a:solidFill>
              <a:highlight>
                <a:srgbClr val="FFCD00"/>
              </a:highlight>
              <a:latin typeface="Quicksand"/>
              <a:ea typeface="Quicksand"/>
              <a:cs typeface="Quicksand"/>
              <a:sym typeface="Quicksand"/>
            </a:endParaRPr>
          </a:p>
        </p:txBody>
      </p:sp>
      <p:cxnSp>
        <p:nvCxnSpPr>
          <p:cNvPr id="18" name="Conector: Angulado 17">
            <a:extLst>
              <a:ext uri="{FF2B5EF4-FFF2-40B4-BE49-F238E27FC236}">
                <a16:creationId xmlns:a16="http://schemas.microsoft.com/office/drawing/2014/main" id="{B1A051E4-83C1-4721-990A-21926177E9AB}"/>
              </a:ext>
            </a:extLst>
          </p:cNvPr>
          <p:cNvCxnSpPr>
            <a:cxnSpLocks/>
          </p:cNvCxnSpPr>
          <p:nvPr/>
        </p:nvCxnSpPr>
        <p:spPr>
          <a:xfrm>
            <a:off x="2155751" y="3237214"/>
            <a:ext cx="2761213" cy="132777"/>
          </a:xfrm>
          <a:prstGeom prst="bentConnector3">
            <a:avLst>
              <a:gd name="adj1" fmla="val 50000"/>
            </a:avLst>
          </a:prstGeom>
          <a:ln w="127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Google Shape;121;p17">
            <a:extLst>
              <a:ext uri="{FF2B5EF4-FFF2-40B4-BE49-F238E27FC236}">
                <a16:creationId xmlns:a16="http://schemas.microsoft.com/office/drawing/2014/main" id="{58621DEB-348A-49DB-9337-B8D57826A9E4}"/>
              </a:ext>
            </a:extLst>
          </p:cNvPr>
          <p:cNvSpPr txBox="1"/>
          <p:nvPr/>
        </p:nvSpPr>
        <p:spPr>
          <a:xfrm>
            <a:off x="5109884" y="5038359"/>
            <a:ext cx="2016201" cy="435600"/>
          </a:xfrm>
          <a:prstGeom prst="rect">
            <a:avLst/>
          </a:prstGeom>
          <a:noFill/>
          <a:ln>
            <a:noFill/>
          </a:ln>
        </p:spPr>
        <p:txBody>
          <a:bodyPr spcFirstLastPara="1" wrap="square" lIns="91425" tIns="91425" rIns="91425" bIns="91425" anchor="ctr" anchorCtr="0">
            <a:noAutofit/>
          </a:bodyPr>
          <a:lstStyle/>
          <a:p>
            <a:pPr algn="ctr"/>
            <a:r>
              <a:rPr lang="pt-PT" sz="1000" b="1" dirty="0">
                <a:solidFill>
                  <a:schemeClr val="bg1"/>
                </a:solidFill>
                <a:latin typeface="Quicksand"/>
                <a:ea typeface="Quicksand"/>
                <a:cs typeface="Quicksand"/>
                <a:sym typeface="Quicksand"/>
              </a:rPr>
              <a:t>03 Hospitais na Região Sul (UIJM / CAPAAC / HSJC)</a:t>
            </a:r>
            <a:endParaRPr sz="1000" b="1" dirty="0">
              <a:solidFill>
                <a:schemeClr val="bg1"/>
              </a:solidFill>
              <a:highlight>
                <a:srgbClr val="FFCD00"/>
              </a:highlight>
              <a:latin typeface="Quicksand"/>
              <a:ea typeface="Quicksand"/>
              <a:cs typeface="Quicksand"/>
              <a:sym typeface="Quicksand"/>
            </a:endParaRPr>
          </a:p>
        </p:txBody>
      </p:sp>
      <p:cxnSp>
        <p:nvCxnSpPr>
          <p:cNvPr id="24" name="Conector: Angulado 23">
            <a:extLst>
              <a:ext uri="{FF2B5EF4-FFF2-40B4-BE49-F238E27FC236}">
                <a16:creationId xmlns:a16="http://schemas.microsoft.com/office/drawing/2014/main" id="{85516990-D269-4842-82FF-5C2B3BE9782B}"/>
              </a:ext>
            </a:extLst>
          </p:cNvPr>
          <p:cNvCxnSpPr>
            <a:cxnSpLocks/>
          </p:cNvCxnSpPr>
          <p:nvPr/>
        </p:nvCxnSpPr>
        <p:spPr>
          <a:xfrm>
            <a:off x="2246973" y="2372896"/>
            <a:ext cx="2617019" cy="119707"/>
          </a:xfrm>
          <a:prstGeom prst="bentConnector3">
            <a:avLst>
              <a:gd name="adj1" fmla="val 50000"/>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Angulado 48">
            <a:extLst>
              <a:ext uri="{FF2B5EF4-FFF2-40B4-BE49-F238E27FC236}">
                <a16:creationId xmlns:a16="http://schemas.microsoft.com/office/drawing/2014/main" id="{FCD5928A-02FC-4AF0-8326-59ED0A8BDFEB}"/>
              </a:ext>
            </a:extLst>
          </p:cNvPr>
          <p:cNvCxnSpPr>
            <a:cxnSpLocks/>
          </p:cNvCxnSpPr>
          <p:nvPr/>
        </p:nvCxnSpPr>
        <p:spPr>
          <a:xfrm>
            <a:off x="2189887" y="5104850"/>
            <a:ext cx="2727077" cy="151311"/>
          </a:xfrm>
          <a:prstGeom prst="bentConnector3">
            <a:avLst>
              <a:gd name="adj1" fmla="val 50000"/>
            </a:avLst>
          </a:prstGeom>
          <a:ln w="127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ector: Angulado 53">
            <a:extLst>
              <a:ext uri="{FF2B5EF4-FFF2-40B4-BE49-F238E27FC236}">
                <a16:creationId xmlns:a16="http://schemas.microsoft.com/office/drawing/2014/main" id="{4D0DCE05-CDF6-4198-8991-718F56F20847}"/>
              </a:ext>
            </a:extLst>
          </p:cNvPr>
          <p:cNvCxnSpPr>
            <a:cxnSpLocks/>
          </p:cNvCxnSpPr>
          <p:nvPr/>
        </p:nvCxnSpPr>
        <p:spPr>
          <a:xfrm flipV="1">
            <a:off x="3022118" y="4347313"/>
            <a:ext cx="1894844" cy="150695"/>
          </a:xfrm>
          <a:prstGeom prst="bentConnector3">
            <a:avLst>
              <a:gd name="adj1" fmla="val 50000"/>
            </a:avLst>
          </a:prstGeom>
          <a:ln w="127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Google Shape;121;p17">
            <a:extLst>
              <a:ext uri="{FF2B5EF4-FFF2-40B4-BE49-F238E27FC236}">
                <a16:creationId xmlns:a16="http://schemas.microsoft.com/office/drawing/2014/main" id="{B2749FD8-37A3-490B-8956-62E32365257A}"/>
              </a:ext>
            </a:extLst>
          </p:cNvPr>
          <p:cNvSpPr txBox="1"/>
          <p:nvPr/>
        </p:nvSpPr>
        <p:spPr>
          <a:xfrm>
            <a:off x="5062369" y="4120787"/>
            <a:ext cx="2303321" cy="435600"/>
          </a:xfrm>
          <a:prstGeom prst="rect">
            <a:avLst/>
          </a:prstGeom>
          <a:noFill/>
          <a:ln>
            <a:noFill/>
          </a:ln>
        </p:spPr>
        <p:txBody>
          <a:bodyPr spcFirstLastPara="1" wrap="square" lIns="91425" tIns="91425" rIns="91425" bIns="91425" anchor="ctr" anchorCtr="0">
            <a:noAutofit/>
          </a:bodyPr>
          <a:lstStyle/>
          <a:p>
            <a:pPr algn="ctr"/>
            <a:r>
              <a:rPr lang="pt-PT" sz="1000" b="1" dirty="0">
                <a:solidFill>
                  <a:schemeClr val="bg1"/>
                </a:solidFill>
                <a:latin typeface="Quicksand"/>
                <a:ea typeface="Quicksand"/>
                <a:cs typeface="Quicksand"/>
                <a:sym typeface="Quicksand"/>
              </a:rPr>
              <a:t>05 Hospitais na Região Metropolitana (HEAC / HABF / HESVV / HINSG / HDDS)</a:t>
            </a:r>
            <a:endParaRPr sz="1000" b="1" dirty="0">
              <a:solidFill>
                <a:schemeClr val="bg1"/>
              </a:solidFill>
              <a:highlight>
                <a:srgbClr val="FFCD00"/>
              </a:highlight>
              <a:latin typeface="Quicksand"/>
              <a:ea typeface="Quicksand"/>
              <a:cs typeface="Quicksand"/>
              <a:sym typeface="Quicksand"/>
            </a:endParaRPr>
          </a:p>
        </p:txBody>
      </p:sp>
      <p:cxnSp>
        <p:nvCxnSpPr>
          <p:cNvPr id="58" name="Conector de Seta Reta 57">
            <a:extLst>
              <a:ext uri="{FF2B5EF4-FFF2-40B4-BE49-F238E27FC236}">
                <a16:creationId xmlns:a16="http://schemas.microsoft.com/office/drawing/2014/main" id="{30DF8797-775D-4A65-9EAF-C9DD48741E93}"/>
              </a:ext>
            </a:extLst>
          </p:cNvPr>
          <p:cNvCxnSpPr>
            <a:cxnSpLocks/>
          </p:cNvCxnSpPr>
          <p:nvPr/>
        </p:nvCxnSpPr>
        <p:spPr>
          <a:xfrm>
            <a:off x="2246973" y="2372896"/>
            <a:ext cx="0" cy="214019"/>
          </a:xfrm>
          <a:prstGeom prst="straightConnector1">
            <a:avLst/>
          </a:prstGeom>
          <a:ln w="127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ector de Seta Reta 72">
            <a:extLst>
              <a:ext uri="{FF2B5EF4-FFF2-40B4-BE49-F238E27FC236}">
                <a16:creationId xmlns:a16="http://schemas.microsoft.com/office/drawing/2014/main" id="{31E2EB5C-4FC5-4A74-BCD3-FFBFCD33B136}"/>
              </a:ext>
            </a:extLst>
          </p:cNvPr>
          <p:cNvCxnSpPr>
            <a:cxnSpLocks/>
          </p:cNvCxnSpPr>
          <p:nvPr/>
        </p:nvCxnSpPr>
        <p:spPr>
          <a:xfrm>
            <a:off x="3413665" y="2372897"/>
            <a:ext cx="0" cy="239415"/>
          </a:xfrm>
          <a:prstGeom prst="straightConnector1">
            <a:avLst/>
          </a:prstGeom>
          <a:ln w="127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Retângulo 75">
            <a:extLst>
              <a:ext uri="{FF2B5EF4-FFF2-40B4-BE49-F238E27FC236}">
                <a16:creationId xmlns:a16="http://schemas.microsoft.com/office/drawing/2014/main" id="{E24469F6-1E6D-4357-9A9E-58043AB10452}"/>
              </a:ext>
            </a:extLst>
          </p:cNvPr>
          <p:cNvSpPr/>
          <p:nvPr/>
        </p:nvSpPr>
        <p:spPr>
          <a:xfrm>
            <a:off x="4986935" y="3125169"/>
            <a:ext cx="2320276" cy="539585"/>
          </a:xfrm>
          <a:prstGeom prst="rect">
            <a:avLst/>
          </a:prstGeom>
          <a:solidFill>
            <a:schemeClr val="accent5">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p>
        </p:txBody>
      </p:sp>
      <p:sp>
        <p:nvSpPr>
          <p:cNvPr id="77" name="Google Shape;121;p17">
            <a:extLst>
              <a:ext uri="{FF2B5EF4-FFF2-40B4-BE49-F238E27FC236}">
                <a16:creationId xmlns:a16="http://schemas.microsoft.com/office/drawing/2014/main" id="{BFE6C636-EFCA-4AAE-A5CE-6F18BEC573A3}"/>
              </a:ext>
            </a:extLst>
          </p:cNvPr>
          <p:cNvSpPr txBox="1"/>
          <p:nvPr/>
        </p:nvSpPr>
        <p:spPr>
          <a:xfrm>
            <a:off x="5143604" y="3172511"/>
            <a:ext cx="1982481" cy="435600"/>
          </a:xfrm>
          <a:prstGeom prst="rect">
            <a:avLst/>
          </a:prstGeom>
          <a:noFill/>
          <a:ln>
            <a:noFill/>
          </a:ln>
        </p:spPr>
        <p:txBody>
          <a:bodyPr spcFirstLastPara="1" wrap="square" lIns="91425" tIns="91425" rIns="91425" bIns="91425" anchor="ctr" anchorCtr="0">
            <a:noAutofit/>
          </a:bodyPr>
          <a:lstStyle/>
          <a:p>
            <a:pPr algn="ctr"/>
            <a:r>
              <a:rPr lang="pt-PT" sz="1000" b="1" dirty="0">
                <a:solidFill>
                  <a:schemeClr val="bg1"/>
                </a:solidFill>
                <a:latin typeface="Quicksand"/>
                <a:ea typeface="Quicksand"/>
                <a:cs typeface="Quicksand"/>
                <a:sym typeface="Quicksand"/>
              </a:rPr>
              <a:t>02 Hospital na Região Central (HJSN e HMSA)</a:t>
            </a:r>
            <a:endParaRPr sz="1000" b="1" dirty="0">
              <a:solidFill>
                <a:schemeClr val="bg1"/>
              </a:solidFill>
              <a:highlight>
                <a:srgbClr val="FFCD00"/>
              </a:highlight>
              <a:latin typeface="Quicksand"/>
              <a:ea typeface="Quicksand"/>
              <a:cs typeface="Quicksand"/>
              <a:sym typeface="Quicksand"/>
            </a:endParaRPr>
          </a:p>
        </p:txBody>
      </p:sp>
      <p:cxnSp>
        <p:nvCxnSpPr>
          <p:cNvPr id="78" name="Conector de Seta Reta 77">
            <a:extLst>
              <a:ext uri="{FF2B5EF4-FFF2-40B4-BE49-F238E27FC236}">
                <a16:creationId xmlns:a16="http://schemas.microsoft.com/office/drawing/2014/main" id="{004DA22B-9507-4E46-A03A-703301E4910B}"/>
              </a:ext>
            </a:extLst>
          </p:cNvPr>
          <p:cNvCxnSpPr>
            <a:cxnSpLocks/>
          </p:cNvCxnSpPr>
          <p:nvPr/>
        </p:nvCxnSpPr>
        <p:spPr>
          <a:xfrm>
            <a:off x="2155748" y="3234726"/>
            <a:ext cx="0" cy="282671"/>
          </a:xfrm>
          <a:prstGeom prst="straightConnector1">
            <a:avLst/>
          </a:prstGeom>
          <a:ln w="127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ector de Seta Reta 82">
            <a:extLst>
              <a:ext uri="{FF2B5EF4-FFF2-40B4-BE49-F238E27FC236}">
                <a16:creationId xmlns:a16="http://schemas.microsoft.com/office/drawing/2014/main" id="{3DCE9C4E-2CCD-4173-B35A-6645F6576446}"/>
              </a:ext>
            </a:extLst>
          </p:cNvPr>
          <p:cNvCxnSpPr>
            <a:cxnSpLocks/>
          </p:cNvCxnSpPr>
          <p:nvPr/>
        </p:nvCxnSpPr>
        <p:spPr>
          <a:xfrm>
            <a:off x="2583791" y="3234725"/>
            <a:ext cx="0" cy="309011"/>
          </a:xfrm>
          <a:prstGeom prst="straightConnector1">
            <a:avLst/>
          </a:prstGeom>
          <a:ln w="127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DDBA628-83E0-4423-8435-4C85A66EB249}"/>
              </a:ext>
            </a:extLst>
          </p:cNvPr>
          <p:cNvPicPr>
            <a:picLocks noChangeAspect="1"/>
          </p:cNvPicPr>
          <p:nvPr/>
        </p:nvPicPr>
        <p:blipFill>
          <a:blip r:embed="rId4"/>
          <a:stretch>
            <a:fillRect/>
          </a:stretch>
        </p:blipFill>
        <p:spPr>
          <a:xfrm>
            <a:off x="7812360" y="201588"/>
            <a:ext cx="719390" cy="713294"/>
          </a:xfrm>
          <a:prstGeom prst="rect">
            <a:avLst/>
          </a:prstGeom>
        </p:spPr>
      </p:pic>
      <p:pic>
        <p:nvPicPr>
          <p:cNvPr id="3" name="Picture 2">
            <a:extLst>
              <a:ext uri="{FF2B5EF4-FFF2-40B4-BE49-F238E27FC236}">
                <a16:creationId xmlns:a16="http://schemas.microsoft.com/office/drawing/2014/main" id="{130BB0ED-E230-4406-8334-67D4A1835C4D}"/>
              </a:ext>
            </a:extLst>
          </p:cNvPr>
          <p:cNvPicPr>
            <a:picLocks noChangeAspect="1"/>
          </p:cNvPicPr>
          <p:nvPr/>
        </p:nvPicPr>
        <p:blipFill>
          <a:blip r:embed="rId5"/>
          <a:stretch>
            <a:fillRect/>
          </a:stretch>
        </p:blipFill>
        <p:spPr>
          <a:xfrm>
            <a:off x="0" y="6519103"/>
            <a:ext cx="9144000" cy="329184"/>
          </a:xfrm>
          <a:prstGeom prst="rect">
            <a:avLst/>
          </a:prstGeom>
        </p:spPr>
      </p:pic>
      <p:sp>
        <p:nvSpPr>
          <p:cNvPr id="4" name="TextBox 3">
            <a:extLst>
              <a:ext uri="{FF2B5EF4-FFF2-40B4-BE49-F238E27FC236}">
                <a16:creationId xmlns:a16="http://schemas.microsoft.com/office/drawing/2014/main" id="{17AA2990-B4DE-4730-83AE-6E313474277A}"/>
              </a:ext>
            </a:extLst>
          </p:cNvPr>
          <p:cNvSpPr txBox="1"/>
          <p:nvPr/>
        </p:nvSpPr>
        <p:spPr>
          <a:xfrm>
            <a:off x="323528" y="6552890"/>
            <a:ext cx="1484702" cy="276999"/>
          </a:xfrm>
          <a:prstGeom prst="rect">
            <a:avLst/>
          </a:prstGeom>
          <a:noFill/>
        </p:spPr>
        <p:txBody>
          <a:bodyPr wrap="none" rtlCol="0">
            <a:spAutoFit/>
          </a:bodyPr>
          <a:lstStyle/>
          <a:p>
            <a:r>
              <a:rPr lang="pt-BR" sz="1200" dirty="0">
                <a:solidFill>
                  <a:schemeClr val="bg1"/>
                </a:solidFill>
              </a:rPr>
              <a:t>Fonte: NERI/SESA</a:t>
            </a:r>
          </a:p>
        </p:txBody>
      </p:sp>
      <p:sp>
        <p:nvSpPr>
          <p:cNvPr id="27" name="CaixaDeTexto 3">
            <a:extLst>
              <a:ext uri="{FF2B5EF4-FFF2-40B4-BE49-F238E27FC236}">
                <a16:creationId xmlns:a16="http://schemas.microsoft.com/office/drawing/2014/main" id="{8462421A-D466-42B5-BCB2-03CE724F3AFF}"/>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28" name="Line 8">
            <a:extLst>
              <a:ext uri="{FF2B5EF4-FFF2-40B4-BE49-F238E27FC236}">
                <a16:creationId xmlns:a16="http://schemas.microsoft.com/office/drawing/2014/main" id="{1B071F81-99A0-4874-8272-543E7222B4CC}"/>
              </a:ext>
            </a:extLst>
          </p:cNvPr>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ustomShape 1"/>
          <p:cNvSpPr/>
          <p:nvPr/>
        </p:nvSpPr>
        <p:spPr>
          <a:xfrm>
            <a:off x="0" y="6525360"/>
            <a:ext cx="9142560" cy="331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p:style>
      </p:sp>
      <p:sp>
        <p:nvSpPr>
          <p:cNvPr id="130" name="CustomShape 4"/>
          <p:cNvSpPr/>
          <p:nvPr/>
        </p:nvSpPr>
        <p:spPr>
          <a:xfrm>
            <a:off x="611560" y="6549801"/>
            <a:ext cx="2160240"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1" strike="noStrike" spc="-1" dirty="0">
                <a:solidFill>
                  <a:srgbClr val="FFFFFF"/>
                </a:solidFill>
                <a:latin typeface="Calibri"/>
                <a:ea typeface="DejaVu Sans"/>
              </a:rPr>
              <a:t>Fonte:</a:t>
            </a:r>
            <a:r>
              <a:rPr lang="pt-BR" sz="1200" b="0" strike="noStrike" spc="-1" dirty="0">
                <a:solidFill>
                  <a:srgbClr val="FFFFFF"/>
                </a:solidFill>
                <a:latin typeface="Calibri"/>
                <a:ea typeface="DejaVu Sans"/>
              </a:rPr>
              <a:t> GFES/SESA – Dados preliminares, sujeitos a alterações</a:t>
            </a:r>
            <a:endParaRPr lang="pt-BR" sz="1200" b="0" strike="noStrike" spc="-1" dirty="0">
              <a:latin typeface="Arial"/>
            </a:endParaRPr>
          </a:p>
        </p:txBody>
      </p:sp>
      <p:sp>
        <p:nvSpPr>
          <p:cNvPr id="132" name="Line 6"/>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pic>
        <p:nvPicPr>
          <p:cNvPr id="133" name="Imagem 13"/>
          <p:cNvPicPr/>
          <p:nvPr/>
        </p:nvPicPr>
        <p:blipFill>
          <a:blip r:embed="rId2" cstate="print"/>
          <a:srcRect l="12634" r="15820"/>
          <a:stretch/>
        </p:blipFill>
        <p:spPr>
          <a:xfrm>
            <a:off x="7756920" y="180360"/>
            <a:ext cx="718560" cy="718560"/>
          </a:xfrm>
          <a:prstGeom prst="rect">
            <a:avLst/>
          </a:prstGeom>
          <a:ln>
            <a:noFill/>
          </a:ln>
        </p:spPr>
      </p:pic>
      <p:sp>
        <p:nvSpPr>
          <p:cNvPr id="10" name="CustomShape 2"/>
          <p:cNvSpPr/>
          <p:nvPr/>
        </p:nvSpPr>
        <p:spPr>
          <a:xfrm>
            <a:off x="382680" y="27360"/>
            <a:ext cx="836460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5000"/>
              </a:lnSpc>
            </a:pPr>
            <a:r>
              <a:rPr lang="pt-BR" sz="3600" b="1" strike="noStrike" spc="-41" dirty="0">
                <a:solidFill>
                  <a:srgbClr val="0070C0"/>
                </a:solidFill>
                <a:latin typeface="Calibri"/>
                <a:ea typeface="DejaVu Sans"/>
              </a:rPr>
              <a:t>PLOA 2022 </a:t>
            </a:r>
            <a:endParaRPr lang="pt-BR" sz="2400" strike="noStrike" spc="-1" dirty="0">
              <a:solidFill>
                <a:srgbClr val="0070C0"/>
              </a:solidFill>
              <a:latin typeface="Arial"/>
            </a:endParaRPr>
          </a:p>
        </p:txBody>
      </p:sp>
      <p:sp>
        <p:nvSpPr>
          <p:cNvPr id="11" name="CustomShape 3"/>
          <p:cNvSpPr/>
          <p:nvPr/>
        </p:nvSpPr>
        <p:spPr>
          <a:xfrm>
            <a:off x="1491040" y="5727350"/>
            <a:ext cx="7113408" cy="842416"/>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endParaRPr lang="pt-BR" sz="1600" b="0" strike="noStrike" spc="-1" dirty="0">
              <a:latin typeface="Arial"/>
            </a:endParaRPr>
          </a:p>
        </p:txBody>
      </p:sp>
      <p:graphicFrame>
        <p:nvGraphicFramePr>
          <p:cNvPr id="2" name="Tabela 2">
            <a:extLst>
              <a:ext uri="{FF2B5EF4-FFF2-40B4-BE49-F238E27FC236}">
                <a16:creationId xmlns:a16="http://schemas.microsoft.com/office/drawing/2014/main" id="{7751D71A-60C0-47BD-80F4-12F22B7CA368}"/>
              </a:ext>
            </a:extLst>
          </p:cNvPr>
          <p:cNvGraphicFramePr>
            <a:graphicFrameLocks noGrp="1"/>
          </p:cNvGraphicFramePr>
          <p:nvPr>
            <p:extLst>
              <p:ext uri="{D42A27DB-BD31-4B8C-83A1-F6EECF244321}">
                <p14:modId xmlns:p14="http://schemas.microsoft.com/office/powerpoint/2010/main" val="1030586681"/>
              </p:ext>
            </p:extLst>
          </p:nvPr>
        </p:nvGraphicFramePr>
        <p:xfrm>
          <a:off x="755576" y="1484784"/>
          <a:ext cx="7488832" cy="3266440"/>
        </p:xfrm>
        <a:graphic>
          <a:graphicData uri="http://schemas.openxmlformats.org/drawingml/2006/table">
            <a:tbl>
              <a:tblPr firstRow="1" bandRow="1">
                <a:tableStyleId>{5C22544A-7EE6-4342-B048-85BDC9FD1C3A}</a:tableStyleId>
              </a:tblPr>
              <a:tblGrid>
                <a:gridCol w="2654269">
                  <a:extLst>
                    <a:ext uri="{9D8B030D-6E8A-4147-A177-3AD203B41FA5}">
                      <a16:colId xmlns:a16="http://schemas.microsoft.com/office/drawing/2014/main" val="745178171"/>
                    </a:ext>
                  </a:extLst>
                </a:gridCol>
                <a:gridCol w="2369884">
                  <a:extLst>
                    <a:ext uri="{9D8B030D-6E8A-4147-A177-3AD203B41FA5}">
                      <a16:colId xmlns:a16="http://schemas.microsoft.com/office/drawing/2014/main" val="2487054364"/>
                    </a:ext>
                  </a:extLst>
                </a:gridCol>
                <a:gridCol w="2464679">
                  <a:extLst>
                    <a:ext uri="{9D8B030D-6E8A-4147-A177-3AD203B41FA5}">
                      <a16:colId xmlns:a16="http://schemas.microsoft.com/office/drawing/2014/main" val="537396725"/>
                    </a:ext>
                  </a:extLst>
                </a:gridCol>
              </a:tblGrid>
              <a:tr h="370840">
                <a:tc>
                  <a:txBody>
                    <a:bodyPr/>
                    <a:lstStyle/>
                    <a:p>
                      <a:pPr algn="ctr"/>
                      <a:r>
                        <a:rPr lang="pt-BR" sz="1600" dirty="0">
                          <a:latin typeface="Calibri" panose="020F0502020204030204" pitchFamily="34" charset="0"/>
                          <a:cs typeface="Calibri" panose="020F0502020204030204" pitchFamily="34" charset="0"/>
                        </a:rPr>
                        <a:t>Natureza Despesa</a:t>
                      </a:r>
                    </a:p>
                  </a:txBody>
                  <a:tcPr/>
                </a:tc>
                <a:tc>
                  <a:txBody>
                    <a:bodyPr/>
                    <a:lstStyle/>
                    <a:p>
                      <a:pPr algn="ctr"/>
                      <a:r>
                        <a:rPr lang="pt-BR" sz="1600" dirty="0">
                          <a:solidFill>
                            <a:schemeClr val="tx1"/>
                          </a:solidFill>
                          <a:latin typeface="Calibri" panose="020F0502020204030204" pitchFamily="34" charset="0"/>
                          <a:cs typeface="Calibri" panose="020F0502020204030204" pitchFamily="34" charset="0"/>
                        </a:rPr>
                        <a:t>LOA 2021 aprovada (R$)</a:t>
                      </a:r>
                    </a:p>
                  </a:txBody>
                  <a:tcPr/>
                </a:tc>
                <a:tc>
                  <a:txBody>
                    <a:bodyPr/>
                    <a:lstStyle/>
                    <a:p>
                      <a:pPr algn="ctr"/>
                      <a:r>
                        <a:rPr lang="pt-BR" sz="1600" dirty="0">
                          <a:latin typeface="Calibri" panose="020F0502020204030204" pitchFamily="34" charset="0"/>
                          <a:cs typeface="Calibri" panose="020F0502020204030204" pitchFamily="34" charset="0"/>
                        </a:rPr>
                        <a:t>PLOA 2022(R$)</a:t>
                      </a:r>
                    </a:p>
                  </a:txBody>
                  <a:tcPr/>
                </a:tc>
                <a:extLst>
                  <a:ext uri="{0D108BD9-81ED-4DB2-BD59-A6C34878D82A}">
                    <a16:rowId xmlns:a16="http://schemas.microsoft.com/office/drawing/2014/main" val="4214402682"/>
                  </a:ext>
                </a:extLst>
              </a:tr>
              <a:tr h="370840">
                <a:tc>
                  <a:txBody>
                    <a:bodyPr/>
                    <a:lstStyle/>
                    <a:p>
                      <a:r>
                        <a:rPr lang="pt-BR" sz="1600" dirty="0"/>
                        <a:t>Custeio</a:t>
                      </a:r>
                    </a:p>
                    <a:p>
                      <a:endParaRPr lang="pt-BR" sz="1600" dirty="0"/>
                    </a:p>
                  </a:txBody>
                  <a:tcPr/>
                </a:tc>
                <a:tc>
                  <a:txBody>
                    <a:bodyPr/>
                    <a:lstStyle/>
                    <a:p>
                      <a:pPr algn="ctr"/>
                      <a:r>
                        <a:rPr lang="pt-BR" dirty="0">
                          <a:solidFill>
                            <a:schemeClr val="tx1"/>
                          </a:solidFill>
                        </a:rPr>
                        <a:t>1.847.872.594,00 </a:t>
                      </a:r>
                    </a:p>
                  </a:txBody>
                  <a:tcPr/>
                </a:tc>
                <a:tc>
                  <a:txBody>
                    <a:bodyPr/>
                    <a:lstStyle/>
                    <a:p>
                      <a:pPr algn="ctr"/>
                      <a:r>
                        <a:rPr lang="pt-BR" dirty="0"/>
                        <a:t>2.070.253.007,00 </a:t>
                      </a:r>
                    </a:p>
                  </a:txBody>
                  <a:tcPr/>
                </a:tc>
                <a:extLst>
                  <a:ext uri="{0D108BD9-81ED-4DB2-BD59-A6C34878D82A}">
                    <a16:rowId xmlns:a16="http://schemas.microsoft.com/office/drawing/2014/main" val="1722337462"/>
                  </a:ext>
                </a:extLst>
              </a:tr>
              <a:tr h="433968">
                <a:tc>
                  <a:txBody>
                    <a:bodyPr/>
                    <a:lstStyle/>
                    <a:p>
                      <a:r>
                        <a:rPr lang="pt-BR" sz="1600" dirty="0"/>
                        <a:t>Investimento</a:t>
                      </a:r>
                    </a:p>
                    <a:p>
                      <a:endParaRPr lang="pt-BR" sz="1600" dirty="0"/>
                    </a:p>
                  </a:txBody>
                  <a:tcPr/>
                </a:tc>
                <a:tc>
                  <a:txBody>
                    <a:bodyPr/>
                    <a:lstStyle/>
                    <a:p>
                      <a:pPr algn="ctr"/>
                      <a:r>
                        <a:rPr lang="pt-BR" dirty="0">
                          <a:solidFill>
                            <a:schemeClr val="tx1"/>
                          </a:solidFill>
                        </a:rPr>
                        <a:t>11.839.400,00 </a:t>
                      </a:r>
                    </a:p>
                  </a:txBody>
                  <a:tcPr/>
                </a:tc>
                <a:tc>
                  <a:txBody>
                    <a:bodyPr/>
                    <a:lstStyle/>
                    <a:p>
                      <a:pPr algn="ctr"/>
                      <a:r>
                        <a:rPr lang="pt-BR" dirty="0"/>
                        <a:t>88.008.317,00</a:t>
                      </a:r>
                    </a:p>
                  </a:txBody>
                  <a:tcPr/>
                </a:tc>
                <a:extLst>
                  <a:ext uri="{0D108BD9-81ED-4DB2-BD59-A6C34878D82A}">
                    <a16:rowId xmlns:a16="http://schemas.microsoft.com/office/drawing/2014/main" val="1805653158"/>
                  </a:ext>
                </a:extLst>
              </a:tr>
              <a:tr h="370840">
                <a:tc>
                  <a:txBody>
                    <a:bodyPr/>
                    <a:lstStyle/>
                    <a:p>
                      <a:r>
                        <a:rPr lang="pt-BR" sz="1600" dirty="0"/>
                        <a:t>Pessoal</a:t>
                      </a:r>
                    </a:p>
                    <a:p>
                      <a:endParaRPr lang="pt-BR" sz="1600" dirty="0"/>
                    </a:p>
                  </a:txBody>
                  <a:tcPr/>
                </a:tc>
                <a:tc>
                  <a:txBody>
                    <a:bodyPr/>
                    <a:lstStyle/>
                    <a:p>
                      <a:pPr algn="ctr"/>
                      <a:r>
                        <a:rPr lang="pt-BR" dirty="0">
                          <a:solidFill>
                            <a:schemeClr val="tx1"/>
                          </a:solidFill>
                        </a:rPr>
                        <a:t>830.027.545,00 </a:t>
                      </a:r>
                    </a:p>
                  </a:txBody>
                  <a:tcPr/>
                </a:tc>
                <a:tc>
                  <a:txBody>
                    <a:bodyPr/>
                    <a:lstStyle/>
                    <a:p>
                      <a:pPr algn="ctr"/>
                      <a:r>
                        <a:rPr lang="pt-BR" dirty="0"/>
                        <a:t>774.310.755,00 </a:t>
                      </a:r>
                    </a:p>
                  </a:txBody>
                  <a:tcPr/>
                </a:tc>
                <a:extLst>
                  <a:ext uri="{0D108BD9-81ED-4DB2-BD59-A6C34878D82A}">
                    <a16:rowId xmlns:a16="http://schemas.microsoft.com/office/drawing/2014/main" val="1654610217"/>
                  </a:ext>
                </a:extLst>
              </a:tr>
              <a:tr h="370840">
                <a:tc>
                  <a:txBody>
                    <a:bodyPr/>
                    <a:lstStyle/>
                    <a:p>
                      <a:r>
                        <a:rPr lang="pt-BR" sz="1600" dirty="0"/>
                        <a:t>Inversão Financeira</a:t>
                      </a:r>
                    </a:p>
                    <a:p>
                      <a:endParaRPr lang="pt-BR" sz="1600" dirty="0"/>
                    </a:p>
                  </a:txBody>
                  <a:tcPr/>
                </a:tc>
                <a:tc>
                  <a:txBody>
                    <a:bodyPr/>
                    <a:lstStyle/>
                    <a:p>
                      <a:pPr algn="ctr"/>
                      <a:r>
                        <a:rPr lang="pt-BR" dirty="0">
                          <a:solidFill>
                            <a:schemeClr val="tx1"/>
                          </a:solidFill>
                        </a:rPr>
                        <a:t>1.000,00 </a:t>
                      </a:r>
                    </a:p>
                  </a:txBody>
                  <a:tcPr/>
                </a:tc>
                <a:tc>
                  <a:txBody>
                    <a:bodyPr/>
                    <a:lstStyle/>
                    <a:p>
                      <a:pPr algn="ctr"/>
                      <a:r>
                        <a:rPr lang="pt-BR" dirty="0"/>
                        <a:t>25.500.000,00 </a:t>
                      </a:r>
                    </a:p>
                  </a:txBody>
                  <a:tcPr/>
                </a:tc>
                <a:extLst>
                  <a:ext uri="{0D108BD9-81ED-4DB2-BD59-A6C34878D82A}">
                    <a16:rowId xmlns:a16="http://schemas.microsoft.com/office/drawing/2014/main" val="64317028"/>
                  </a:ext>
                </a:extLst>
              </a:tr>
              <a:tr h="370840">
                <a:tc>
                  <a:txBody>
                    <a:bodyPr/>
                    <a:lstStyle/>
                    <a:p>
                      <a:r>
                        <a:rPr lang="pt-BR" sz="1600" b="1" dirty="0"/>
                        <a:t>TOTAL</a:t>
                      </a:r>
                    </a:p>
                    <a:p>
                      <a:endParaRPr lang="pt-BR" sz="1600" b="1" dirty="0"/>
                    </a:p>
                  </a:txBody>
                  <a:tcPr/>
                </a:tc>
                <a:tc>
                  <a:txBody>
                    <a:bodyPr/>
                    <a:lstStyle/>
                    <a:p>
                      <a:pPr algn="ctr"/>
                      <a:r>
                        <a:rPr lang="pt-BR" b="1" dirty="0">
                          <a:solidFill>
                            <a:schemeClr val="tx1"/>
                          </a:solidFill>
                        </a:rPr>
                        <a:t>2.689.740.539,00 </a:t>
                      </a:r>
                    </a:p>
                  </a:txBody>
                  <a:tcPr/>
                </a:tc>
                <a:tc>
                  <a:txBody>
                    <a:bodyPr/>
                    <a:lstStyle/>
                    <a:p>
                      <a:pPr algn="ctr"/>
                      <a:r>
                        <a:rPr lang="pt-BR" b="1" dirty="0"/>
                        <a:t>2.958.072.079,00 </a:t>
                      </a:r>
                      <a:r>
                        <a:rPr lang="pt-BR" sz="1400" b="1" dirty="0"/>
                        <a:t>(+9,9%)</a:t>
                      </a:r>
                    </a:p>
                  </a:txBody>
                  <a:tcPr/>
                </a:tc>
                <a:extLst>
                  <a:ext uri="{0D108BD9-81ED-4DB2-BD59-A6C34878D82A}">
                    <a16:rowId xmlns:a16="http://schemas.microsoft.com/office/drawing/2014/main" val="817327470"/>
                  </a:ext>
                </a:extLst>
              </a:tr>
            </a:tbl>
          </a:graphicData>
        </a:graphic>
      </p:graphicFrame>
    </p:spTree>
    <p:extLst>
      <p:ext uri="{BB962C8B-B14F-4D97-AF65-F5344CB8AC3E}">
        <p14:creationId xmlns:p14="http://schemas.microsoft.com/office/powerpoint/2010/main" val="80284219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0"/>
          <p:cNvSpPr txBox="1"/>
          <p:nvPr/>
        </p:nvSpPr>
        <p:spPr>
          <a:xfrm>
            <a:off x="1529751" y="1134187"/>
            <a:ext cx="3878400" cy="435600"/>
          </a:xfrm>
          <a:prstGeom prst="rect">
            <a:avLst/>
          </a:prstGeom>
          <a:noFill/>
          <a:ln>
            <a:noFill/>
          </a:ln>
        </p:spPr>
        <p:txBody>
          <a:bodyPr spcFirstLastPara="1" wrap="square" lIns="91425" tIns="91425" rIns="91425" bIns="91425" anchor="ctr" anchorCtr="0">
            <a:noAutofit/>
          </a:bodyPr>
          <a:lstStyle/>
          <a:p>
            <a:r>
              <a:rPr lang="pt-PT" sz="2000" b="1">
                <a:solidFill>
                  <a:schemeClr val="dk1"/>
                </a:solidFill>
                <a:latin typeface="Quicksand"/>
                <a:ea typeface="Quicksand"/>
                <a:cs typeface="Quicksand"/>
                <a:sym typeface="Quicksand"/>
              </a:rPr>
              <a:t>Resultados</a:t>
            </a:r>
            <a:endParaRPr sz="2000" b="1">
              <a:highlight>
                <a:srgbClr val="FFCD00"/>
              </a:highlight>
              <a:latin typeface="Quicksand"/>
              <a:ea typeface="Quicksand"/>
              <a:cs typeface="Quicksand"/>
              <a:sym typeface="Quicksand"/>
            </a:endParaRPr>
          </a:p>
        </p:txBody>
      </p:sp>
      <p:cxnSp>
        <p:nvCxnSpPr>
          <p:cNvPr id="181" name="Google Shape;181;p20"/>
          <p:cNvCxnSpPr>
            <a:endCxn id="182" idx="2"/>
          </p:cNvCxnSpPr>
          <p:nvPr/>
        </p:nvCxnSpPr>
        <p:spPr>
          <a:xfrm rot="10800000" flipH="1">
            <a:off x="-4775" y="1351975"/>
            <a:ext cx="1202400" cy="3600"/>
          </a:xfrm>
          <a:prstGeom prst="straightConnector1">
            <a:avLst/>
          </a:prstGeom>
          <a:noFill/>
          <a:ln w="9525" cap="flat" cmpd="sng">
            <a:solidFill>
              <a:schemeClr val="dk2"/>
            </a:solidFill>
            <a:prstDash val="solid"/>
            <a:round/>
            <a:headEnd type="none" w="med" len="med"/>
            <a:tailEnd type="none" w="med" len="med"/>
          </a:ln>
        </p:spPr>
      </p:cxnSp>
      <p:sp>
        <p:nvSpPr>
          <p:cNvPr id="182" name="Google Shape;182;p20"/>
          <p:cNvSpPr/>
          <p:nvPr/>
        </p:nvSpPr>
        <p:spPr>
          <a:xfrm>
            <a:off x="1197625" y="1255526"/>
            <a:ext cx="178800" cy="192900"/>
          </a:xfrm>
          <a:prstGeom prst="ellipse">
            <a:avLst/>
          </a:prstGeom>
          <a:solidFill>
            <a:srgbClr val="6D9EEB"/>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endParaRPr sz="1400">
              <a:highlight>
                <a:srgbClr val="6FA8DC"/>
              </a:highlight>
            </a:endParaRPr>
          </a:p>
        </p:txBody>
      </p:sp>
      <p:graphicFrame>
        <p:nvGraphicFramePr>
          <p:cNvPr id="8" name="Gráfico 7"/>
          <p:cNvGraphicFramePr/>
          <p:nvPr/>
        </p:nvGraphicFramePr>
        <p:xfrm>
          <a:off x="914401" y="1888029"/>
          <a:ext cx="7077075" cy="3017347"/>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057ADA2D-22C5-4CFA-968E-D3B2166CE52D}"/>
              </a:ext>
            </a:extLst>
          </p:cNvPr>
          <p:cNvPicPr>
            <a:picLocks noChangeAspect="1"/>
          </p:cNvPicPr>
          <p:nvPr/>
        </p:nvPicPr>
        <p:blipFill>
          <a:blip r:embed="rId4"/>
          <a:stretch>
            <a:fillRect/>
          </a:stretch>
        </p:blipFill>
        <p:spPr>
          <a:xfrm>
            <a:off x="7766240" y="230537"/>
            <a:ext cx="719390" cy="713294"/>
          </a:xfrm>
          <a:prstGeom prst="rect">
            <a:avLst/>
          </a:prstGeom>
        </p:spPr>
      </p:pic>
      <p:pic>
        <p:nvPicPr>
          <p:cNvPr id="3" name="Picture 2">
            <a:extLst>
              <a:ext uri="{FF2B5EF4-FFF2-40B4-BE49-F238E27FC236}">
                <a16:creationId xmlns:a16="http://schemas.microsoft.com/office/drawing/2014/main" id="{CED21B67-39BE-44AC-90AD-F3B151D87DD6}"/>
              </a:ext>
            </a:extLst>
          </p:cNvPr>
          <p:cNvPicPr>
            <a:picLocks noChangeAspect="1"/>
          </p:cNvPicPr>
          <p:nvPr/>
        </p:nvPicPr>
        <p:blipFill>
          <a:blip r:embed="rId5"/>
          <a:stretch>
            <a:fillRect/>
          </a:stretch>
        </p:blipFill>
        <p:spPr>
          <a:xfrm>
            <a:off x="0" y="6528816"/>
            <a:ext cx="9144000" cy="329184"/>
          </a:xfrm>
          <a:prstGeom prst="rect">
            <a:avLst/>
          </a:prstGeom>
        </p:spPr>
      </p:pic>
      <p:sp>
        <p:nvSpPr>
          <p:cNvPr id="4" name="Rectangle 3">
            <a:extLst>
              <a:ext uri="{FF2B5EF4-FFF2-40B4-BE49-F238E27FC236}">
                <a16:creationId xmlns:a16="http://schemas.microsoft.com/office/drawing/2014/main" id="{F1AABAB9-556A-485B-8086-94232E328859}"/>
              </a:ext>
            </a:extLst>
          </p:cNvPr>
          <p:cNvSpPr/>
          <p:nvPr/>
        </p:nvSpPr>
        <p:spPr>
          <a:xfrm>
            <a:off x="276149" y="6554908"/>
            <a:ext cx="1276503" cy="276999"/>
          </a:xfrm>
          <a:prstGeom prst="rect">
            <a:avLst/>
          </a:prstGeom>
        </p:spPr>
        <p:txBody>
          <a:bodyPr wrap="none">
            <a:spAutoFit/>
          </a:bodyPr>
          <a:lstStyle/>
          <a:p>
            <a:r>
              <a:rPr lang="pt-BR" sz="1200" dirty="0">
                <a:solidFill>
                  <a:schemeClr val="bg1"/>
                </a:solidFill>
                <a:latin typeface="Calibri" panose="020F0502020204030204" pitchFamily="34" charset="0"/>
                <a:cs typeface="Calibri" panose="020F0502020204030204" pitchFamily="34" charset="0"/>
              </a:rPr>
              <a:t>Fonte: NERI/SESA</a:t>
            </a:r>
          </a:p>
        </p:txBody>
      </p:sp>
      <p:sp>
        <p:nvSpPr>
          <p:cNvPr id="10" name="CaixaDeTexto 3">
            <a:extLst>
              <a:ext uri="{FF2B5EF4-FFF2-40B4-BE49-F238E27FC236}">
                <a16:creationId xmlns:a16="http://schemas.microsoft.com/office/drawing/2014/main" id="{B4BC69F6-96F2-4DA4-99E6-3FCD54F1CEA3}"/>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11" name="Line 8">
            <a:extLst>
              <a:ext uri="{FF2B5EF4-FFF2-40B4-BE49-F238E27FC236}">
                <a16:creationId xmlns:a16="http://schemas.microsoft.com/office/drawing/2014/main" id="{66600ECD-6096-43A0-9FC3-969668BC13FA}"/>
              </a:ext>
            </a:extLst>
          </p:cNvPr>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Tree>
    <p:extLst>
      <p:ext uri="{BB962C8B-B14F-4D97-AF65-F5344CB8AC3E}">
        <p14:creationId xmlns:p14="http://schemas.microsoft.com/office/powerpoint/2010/main" val="15864960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0"/>
          <p:cNvSpPr txBox="1"/>
          <p:nvPr/>
        </p:nvSpPr>
        <p:spPr>
          <a:xfrm>
            <a:off x="1529751" y="1134187"/>
            <a:ext cx="3878400" cy="435600"/>
          </a:xfrm>
          <a:prstGeom prst="rect">
            <a:avLst/>
          </a:prstGeom>
          <a:noFill/>
          <a:ln>
            <a:noFill/>
          </a:ln>
        </p:spPr>
        <p:txBody>
          <a:bodyPr spcFirstLastPara="1" wrap="square" lIns="91425" tIns="91425" rIns="91425" bIns="91425" anchor="ctr" anchorCtr="0">
            <a:noAutofit/>
          </a:bodyPr>
          <a:lstStyle/>
          <a:p>
            <a:r>
              <a:rPr lang="pt-PT" sz="2000" b="1">
                <a:solidFill>
                  <a:schemeClr val="dk1"/>
                </a:solidFill>
                <a:latin typeface="Quicksand"/>
                <a:ea typeface="Quicksand"/>
                <a:cs typeface="Quicksand"/>
                <a:sym typeface="Quicksand"/>
              </a:rPr>
              <a:t>Resultados</a:t>
            </a:r>
            <a:endParaRPr sz="2000" b="1">
              <a:highlight>
                <a:srgbClr val="FFCD00"/>
              </a:highlight>
              <a:latin typeface="Quicksand"/>
              <a:ea typeface="Quicksand"/>
              <a:cs typeface="Quicksand"/>
              <a:sym typeface="Quicksand"/>
            </a:endParaRPr>
          </a:p>
        </p:txBody>
      </p:sp>
      <p:cxnSp>
        <p:nvCxnSpPr>
          <p:cNvPr id="181" name="Google Shape;181;p20"/>
          <p:cNvCxnSpPr>
            <a:endCxn id="182" idx="2"/>
          </p:cNvCxnSpPr>
          <p:nvPr/>
        </p:nvCxnSpPr>
        <p:spPr>
          <a:xfrm rot="10800000" flipH="1">
            <a:off x="-4775" y="1351975"/>
            <a:ext cx="1202400" cy="3600"/>
          </a:xfrm>
          <a:prstGeom prst="straightConnector1">
            <a:avLst/>
          </a:prstGeom>
          <a:noFill/>
          <a:ln w="9525" cap="flat" cmpd="sng">
            <a:solidFill>
              <a:schemeClr val="dk2"/>
            </a:solidFill>
            <a:prstDash val="solid"/>
            <a:round/>
            <a:headEnd type="none" w="med" len="med"/>
            <a:tailEnd type="none" w="med" len="med"/>
          </a:ln>
        </p:spPr>
      </p:cxnSp>
      <p:sp>
        <p:nvSpPr>
          <p:cNvPr id="182" name="Google Shape;182;p20"/>
          <p:cNvSpPr/>
          <p:nvPr/>
        </p:nvSpPr>
        <p:spPr>
          <a:xfrm>
            <a:off x="1197625" y="1255526"/>
            <a:ext cx="178800" cy="192900"/>
          </a:xfrm>
          <a:prstGeom prst="ellipse">
            <a:avLst/>
          </a:prstGeom>
          <a:solidFill>
            <a:srgbClr val="6D9EEB"/>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endParaRPr sz="1400">
              <a:highlight>
                <a:srgbClr val="6FA8DC"/>
              </a:highlight>
            </a:endParaRPr>
          </a:p>
        </p:txBody>
      </p:sp>
      <p:graphicFrame>
        <p:nvGraphicFramePr>
          <p:cNvPr id="7" name="Gráfico 6"/>
          <p:cNvGraphicFramePr/>
          <p:nvPr/>
        </p:nvGraphicFramePr>
        <p:xfrm>
          <a:off x="990601" y="1738315"/>
          <a:ext cx="7162801" cy="3381375"/>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CFD736C2-3EDF-425D-8C4A-C73C228D4DFB}"/>
              </a:ext>
            </a:extLst>
          </p:cNvPr>
          <p:cNvPicPr>
            <a:picLocks noChangeAspect="1"/>
          </p:cNvPicPr>
          <p:nvPr/>
        </p:nvPicPr>
        <p:blipFill>
          <a:blip r:embed="rId4"/>
          <a:stretch>
            <a:fillRect/>
          </a:stretch>
        </p:blipFill>
        <p:spPr>
          <a:xfrm>
            <a:off x="7740970" y="230537"/>
            <a:ext cx="719390" cy="713294"/>
          </a:xfrm>
          <a:prstGeom prst="rect">
            <a:avLst/>
          </a:prstGeom>
        </p:spPr>
      </p:pic>
      <p:pic>
        <p:nvPicPr>
          <p:cNvPr id="3" name="Picture 2">
            <a:extLst>
              <a:ext uri="{FF2B5EF4-FFF2-40B4-BE49-F238E27FC236}">
                <a16:creationId xmlns:a16="http://schemas.microsoft.com/office/drawing/2014/main" id="{CF2C13A1-D3A6-4440-8468-228297C35045}"/>
              </a:ext>
            </a:extLst>
          </p:cNvPr>
          <p:cNvPicPr>
            <a:picLocks noChangeAspect="1"/>
          </p:cNvPicPr>
          <p:nvPr/>
        </p:nvPicPr>
        <p:blipFill>
          <a:blip r:embed="rId5"/>
          <a:stretch>
            <a:fillRect/>
          </a:stretch>
        </p:blipFill>
        <p:spPr>
          <a:xfrm>
            <a:off x="0" y="6525477"/>
            <a:ext cx="9144000" cy="329184"/>
          </a:xfrm>
          <a:prstGeom prst="rect">
            <a:avLst/>
          </a:prstGeom>
        </p:spPr>
      </p:pic>
      <p:sp>
        <p:nvSpPr>
          <p:cNvPr id="9" name="CaixaDeTexto 3">
            <a:extLst>
              <a:ext uri="{FF2B5EF4-FFF2-40B4-BE49-F238E27FC236}">
                <a16:creationId xmlns:a16="http://schemas.microsoft.com/office/drawing/2014/main" id="{0E9D79E4-24E7-4040-81A0-98F40ADEC8CA}"/>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10" name="Line 8">
            <a:extLst>
              <a:ext uri="{FF2B5EF4-FFF2-40B4-BE49-F238E27FC236}">
                <a16:creationId xmlns:a16="http://schemas.microsoft.com/office/drawing/2014/main" id="{31F1227F-93D7-46C2-8A6C-415BFD7B4CF1}"/>
              </a:ext>
            </a:extLst>
          </p:cNvPr>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Tree>
    <p:extLst>
      <p:ext uri="{BB962C8B-B14F-4D97-AF65-F5344CB8AC3E}">
        <p14:creationId xmlns:p14="http://schemas.microsoft.com/office/powerpoint/2010/main" val="31037250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0"/>
          <p:cNvSpPr txBox="1"/>
          <p:nvPr/>
        </p:nvSpPr>
        <p:spPr>
          <a:xfrm>
            <a:off x="1529751" y="1134187"/>
            <a:ext cx="3878400" cy="435600"/>
          </a:xfrm>
          <a:prstGeom prst="rect">
            <a:avLst/>
          </a:prstGeom>
          <a:noFill/>
          <a:ln>
            <a:noFill/>
          </a:ln>
        </p:spPr>
        <p:txBody>
          <a:bodyPr spcFirstLastPara="1" wrap="square" lIns="91425" tIns="91425" rIns="91425" bIns="91425" anchor="ctr" anchorCtr="0">
            <a:noAutofit/>
          </a:bodyPr>
          <a:lstStyle/>
          <a:p>
            <a:r>
              <a:rPr lang="pt-PT" sz="2000" b="1">
                <a:solidFill>
                  <a:schemeClr val="dk1"/>
                </a:solidFill>
                <a:latin typeface="Quicksand"/>
                <a:ea typeface="Quicksand"/>
                <a:cs typeface="Quicksand"/>
                <a:sym typeface="Quicksand"/>
              </a:rPr>
              <a:t>Resultados</a:t>
            </a:r>
            <a:endParaRPr sz="2000" b="1">
              <a:highlight>
                <a:srgbClr val="FFCD00"/>
              </a:highlight>
              <a:latin typeface="Quicksand"/>
              <a:ea typeface="Quicksand"/>
              <a:cs typeface="Quicksand"/>
              <a:sym typeface="Quicksand"/>
            </a:endParaRPr>
          </a:p>
        </p:txBody>
      </p:sp>
      <p:cxnSp>
        <p:nvCxnSpPr>
          <p:cNvPr id="181" name="Google Shape;181;p20"/>
          <p:cNvCxnSpPr>
            <a:endCxn id="182" idx="2"/>
          </p:cNvCxnSpPr>
          <p:nvPr/>
        </p:nvCxnSpPr>
        <p:spPr>
          <a:xfrm rot="10800000" flipH="1">
            <a:off x="-4775" y="1351975"/>
            <a:ext cx="1202400" cy="3600"/>
          </a:xfrm>
          <a:prstGeom prst="straightConnector1">
            <a:avLst/>
          </a:prstGeom>
          <a:noFill/>
          <a:ln w="9525" cap="flat" cmpd="sng">
            <a:solidFill>
              <a:schemeClr val="dk2"/>
            </a:solidFill>
            <a:prstDash val="solid"/>
            <a:round/>
            <a:headEnd type="none" w="med" len="med"/>
            <a:tailEnd type="none" w="med" len="med"/>
          </a:ln>
        </p:spPr>
      </p:cxnSp>
      <p:sp>
        <p:nvSpPr>
          <p:cNvPr id="182" name="Google Shape;182;p20"/>
          <p:cNvSpPr/>
          <p:nvPr/>
        </p:nvSpPr>
        <p:spPr>
          <a:xfrm>
            <a:off x="1197625" y="1255526"/>
            <a:ext cx="178800" cy="192900"/>
          </a:xfrm>
          <a:prstGeom prst="ellipse">
            <a:avLst/>
          </a:prstGeom>
          <a:solidFill>
            <a:srgbClr val="6D9EEB"/>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endParaRPr sz="1400">
              <a:highlight>
                <a:srgbClr val="6FA8DC"/>
              </a:highlight>
            </a:endParaRPr>
          </a:p>
        </p:txBody>
      </p:sp>
      <p:graphicFrame>
        <p:nvGraphicFramePr>
          <p:cNvPr id="8" name="Gráfico 7"/>
          <p:cNvGraphicFramePr/>
          <p:nvPr/>
        </p:nvGraphicFramePr>
        <p:xfrm>
          <a:off x="738189" y="1852612"/>
          <a:ext cx="7667625" cy="3152776"/>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E11D3708-0327-4B60-AA77-3289F2A8611E}"/>
              </a:ext>
            </a:extLst>
          </p:cNvPr>
          <p:cNvPicPr>
            <a:picLocks noChangeAspect="1"/>
          </p:cNvPicPr>
          <p:nvPr/>
        </p:nvPicPr>
        <p:blipFill>
          <a:blip r:embed="rId4"/>
          <a:stretch>
            <a:fillRect/>
          </a:stretch>
        </p:blipFill>
        <p:spPr>
          <a:xfrm>
            <a:off x="7740970" y="193727"/>
            <a:ext cx="719390" cy="713294"/>
          </a:xfrm>
          <a:prstGeom prst="rect">
            <a:avLst/>
          </a:prstGeom>
        </p:spPr>
      </p:pic>
      <p:pic>
        <p:nvPicPr>
          <p:cNvPr id="3" name="Picture 2">
            <a:extLst>
              <a:ext uri="{FF2B5EF4-FFF2-40B4-BE49-F238E27FC236}">
                <a16:creationId xmlns:a16="http://schemas.microsoft.com/office/drawing/2014/main" id="{56FD9DA4-649F-4E6D-BC8D-CE3D296D713A}"/>
              </a:ext>
            </a:extLst>
          </p:cNvPr>
          <p:cNvPicPr>
            <a:picLocks noChangeAspect="1"/>
          </p:cNvPicPr>
          <p:nvPr/>
        </p:nvPicPr>
        <p:blipFill>
          <a:blip r:embed="rId5"/>
          <a:stretch>
            <a:fillRect/>
          </a:stretch>
        </p:blipFill>
        <p:spPr>
          <a:xfrm>
            <a:off x="9790" y="6528816"/>
            <a:ext cx="9144000" cy="329184"/>
          </a:xfrm>
          <a:prstGeom prst="rect">
            <a:avLst/>
          </a:prstGeom>
        </p:spPr>
      </p:pic>
      <p:sp>
        <p:nvSpPr>
          <p:cNvPr id="9" name="CaixaDeTexto 3">
            <a:extLst>
              <a:ext uri="{FF2B5EF4-FFF2-40B4-BE49-F238E27FC236}">
                <a16:creationId xmlns:a16="http://schemas.microsoft.com/office/drawing/2014/main" id="{814ACB21-D620-4CCA-9F64-20E05E9C9792}"/>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10" name="Line 8">
            <a:extLst>
              <a:ext uri="{FF2B5EF4-FFF2-40B4-BE49-F238E27FC236}">
                <a16:creationId xmlns:a16="http://schemas.microsoft.com/office/drawing/2014/main" id="{734D0579-C5D8-4D14-99D9-DA0A624307C3}"/>
              </a:ext>
            </a:extLst>
          </p:cNvPr>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Tree>
    <p:extLst>
      <p:ext uri="{BB962C8B-B14F-4D97-AF65-F5344CB8AC3E}">
        <p14:creationId xmlns:p14="http://schemas.microsoft.com/office/powerpoint/2010/main" val="22615726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92280" y="2056462"/>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Fundação INOVA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2400" strike="noStrike" spc="-1" dirty="0">
                <a:solidFill>
                  <a:srgbClr val="0070C0"/>
                </a:solidFill>
                <a:latin typeface="Arial"/>
              </a:rPr>
              <a:t>Fundação INOVA</a:t>
            </a:r>
          </a:p>
          <a:p>
            <a:pPr>
              <a:lnSpc>
                <a:spcPct val="100000"/>
              </a:lnSpc>
            </a:pPr>
            <a:r>
              <a:rPr lang="pt-BR" sz="2400" dirty="0"/>
              <a:t>Total de saídas (pacientes atendidos)</a:t>
            </a: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8" name="Rectangle 2">
            <a:extLst>
              <a:ext uri="{FF2B5EF4-FFF2-40B4-BE49-F238E27FC236}">
                <a16:creationId xmlns:a16="http://schemas.microsoft.com/office/drawing/2014/main" id="{9048B1A1-E21E-4FCE-9815-DFA6759D973F}"/>
              </a:ext>
            </a:extLst>
          </p:cNvPr>
          <p:cNvSpPr>
            <a:spLocks noChangeArrowheads="1"/>
          </p:cNvSpPr>
          <p:nvPr/>
        </p:nvSpPr>
        <p:spPr bwMode="auto">
          <a:xfrm>
            <a:off x="1403649" y="39519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3" name="CaixaDeTexto 12">
            <a:extLst>
              <a:ext uri="{FF2B5EF4-FFF2-40B4-BE49-F238E27FC236}">
                <a16:creationId xmlns:a16="http://schemas.microsoft.com/office/drawing/2014/main" id="{85D36E4A-9171-4679-8137-D09FBD761678}"/>
              </a:ext>
            </a:extLst>
          </p:cNvPr>
          <p:cNvSpPr txBox="1"/>
          <p:nvPr/>
        </p:nvSpPr>
        <p:spPr>
          <a:xfrm>
            <a:off x="683568" y="2204864"/>
            <a:ext cx="7289605" cy="1569660"/>
          </a:xfrm>
          <a:prstGeom prst="rect">
            <a:avLst/>
          </a:prstGeom>
          <a:noFill/>
        </p:spPr>
        <p:txBody>
          <a:bodyPr wrap="square" rtlCol="0">
            <a:spAutoFit/>
          </a:bodyPr>
          <a:lstStyle/>
          <a:p>
            <a:pPr marL="285750" indent="-285750">
              <a:buFont typeface="Wingdings" panose="05000000000000000000" pitchFamily="2" charset="2"/>
              <a:buChar char="ü"/>
            </a:pPr>
            <a:endParaRPr lang="pt-BR" sz="2000" dirty="0"/>
          </a:p>
          <a:p>
            <a:pPr marL="285750" indent="-285750">
              <a:buFont typeface="Wingdings" panose="05000000000000000000" pitchFamily="2" charset="2"/>
              <a:buChar char="§"/>
            </a:pPr>
            <a:endParaRPr lang="pt-BR" sz="2000" dirty="0">
              <a:solidFill>
                <a:srgbClr val="0070C0"/>
              </a:solidFill>
            </a:endParaRPr>
          </a:p>
          <a:p>
            <a:pPr marL="285750" indent="-285750">
              <a:buFont typeface="Wingdings" panose="05000000000000000000" pitchFamily="2" charset="2"/>
              <a:buChar char="ü"/>
            </a:pPr>
            <a:endParaRPr lang="pt-BR" sz="2000" dirty="0"/>
          </a:p>
          <a:p>
            <a:pPr marL="285750" indent="-285750">
              <a:buFont typeface="Wingdings" panose="05000000000000000000" pitchFamily="2" charset="2"/>
              <a:buChar char="§"/>
            </a:pPr>
            <a:endParaRPr lang="pt-BR" dirty="0">
              <a:solidFill>
                <a:srgbClr val="0070C0"/>
              </a:solidFill>
            </a:endParaRPr>
          </a:p>
          <a:p>
            <a:endParaRPr lang="pt-BR" dirty="0"/>
          </a:p>
        </p:txBody>
      </p:sp>
      <p:pic>
        <p:nvPicPr>
          <p:cNvPr id="10" name="Imagem 9">
            <a:extLst>
              <a:ext uri="{FF2B5EF4-FFF2-40B4-BE49-F238E27FC236}">
                <a16:creationId xmlns:a16="http://schemas.microsoft.com/office/drawing/2014/main" id="{E2A875FB-7040-4EC6-B8BA-9E52B4F70A55}"/>
              </a:ext>
            </a:extLst>
          </p:cNvPr>
          <p:cNvPicPr>
            <a:picLocks noChangeAspect="1"/>
          </p:cNvPicPr>
          <p:nvPr/>
        </p:nvPicPr>
        <p:blipFill rotWithShape="1">
          <a:blip r:embed="rId4"/>
          <a:srcRect l="20863" t="37429" r="29272" b="10345"/>
          <a:stretch/>
        </p:blipFill>
        <p:spPr>
          <a:xfrm>
            <a:off x="1144795" y="2050465"/>
            <a:ext cx="6612125" cy="3895509"/>
          </a:xfrm>
          <a:prstGeom prst="rect">
            <a:avLst/>
          </a:prstGeom>
        </p:spPr>
      </p:pic>
    </p:spTree>
    <p:extLst>
      <p:ext uri="{BB962C8B-B14F-4D97-AF65-F5344CB8AC3E}">
        <p14:creationId xmlns:p14="http://schemas.microsoft.com/office/powerpoint/2010/main" val="168921547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92280" y="2056462"/>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Fundação INOVA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2400" strike="noStrike" spc="-1" dirty="0">
                <a:solidFill>
                  <a:srgbClr val="0070C0"/>
                </a:solidFill>
                <a:latin typeface="Arial"/>
              </a:rPr>
              <a:t>Fundação INOVA</a:t>
            </a:r>
          </a:p>
          <a:p>
            <a:pPr>
              <a:lnSpc>
                <a:spcPct val="100000"/>
              </a:lnSpc>
            </a:pPr>
            <a:r>
              <a:rPr lang="pt-BR" sz="2400" dirty="0"/>
              <a:t>Custo por Saída Hospitalar</a:t>
            </a: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8" name="Rectangle 2">
            <a:extLst>
              <a:ext uri="{FF2B5EF4-FFF2-40B4-BE49-F238E27FC236}">
                <a16:creationId xmlns:a16="http://schemas.microsoft.com/office/drawing/2014/main" id="{9048B1A1-E21E-4FCE-9815-DFA6759D973F}"/>
              </a:ext>
            </a:extLst>
          </p:cNvPr>
          <p:cNvSpPr>
            <a:spLocks noChangeArrowheads="1"/>
          </p:cNvSpPr>
          <p:nvPr/>
        </p:nvSpPr>
        <p:spPr bwMode="auto">
          <a:xfrm>
            <a:off x="1403649" y="39519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3" name="CaixaDeTexto 12">
            <a:extLst>
              <a:ext uri="{FF2B5EF4-FFF2-40B4-BE49-F238E27FC236}">
                <a16:creationId xmlns:a16="http://schemas.microsoft.com/office/drawing/2014/main" id="{85D36E4A-9171-4679-8137-D09FBD761678}"/>
              </a:ext>
            </a:extLst>
          </p:cNvPr>
          <p:cNvSpPr txBox="1"/>
          <p:nvPr/>
        </p:nvSpPr>
        <p:spPr>
          <a:xfrm>
            <a:off x="683568" y="2204864"/>
            <a:ext cx="7289605" cy="1569660"/>
          </a:xfrm>
          <a:prstGeom prst="rect">
            <a:avLst/>
          </a:prstGeom>
          <a:noFill/>
        </p:spPr>
        <p:txBody>
          <a:bodyPr wrap="square" rtlCol="0">
            <a:spAutoFit/>
          </a:bodyPr>
          <a:lstStyle/>
          <a:p>
            <a:pPr marL="285750" indent="-285750">
              <a:buFont typeface="Wingdings" panose="05000000000000000000" pitchFamily="2" charset="2"/>
              <a:buChar char="ü"/>
            </a:pPr>
            <a:endParaRPr lang="pt-BR" sz="2000" dirty="0"/>
          </a:p>
          <a:p>
            <a:pPr marL="285750" indent="-285750">
              <a:buFont typeface="Wingdings" panose="05000000000000000000" pitchFamily="2" charset="2"/>
              <a:buChar char="§"/>
            </a:pPr>
            <a:endParaRPr lang="pt-BR" sz="2000" dirty="0">
              <a:solidFill>
                <a:srgbClr val="0070C0"/>
              </a:solidFill>
            </a:endParaRPr>
          </a:p>
          <a:p>
            <a:pPr marL="285750" indent="-285750">
              <a:buFont typeface="Wingdings" panose="05000000000000000000" pitchFamily="2" charset="2"/>
              <a:buChar char="ü"/>
            </a:pPr>
            <a:endParaRPr lang="pt-BR" sz="2000" dirty="0"/>
          </a:p>
          <a:p>
            <a:pPr marL="285750" indent="-285750">
              <a:buFont typeface="Wingdings" panose="05000000000000000000" pitchFamily="2" charset="2"/>
              <a:buChar char="§"/>
            </a:pPr>
            <a:endParaRPr lang="pt-BR" dirty="0">
              <a:solidFill>
                <a:srgbClr val="0070C0"/>
              </a:solidFill>
            </a:endParaRPr>
          </a:p>
          <a:p>
            <a:endParaRPr lang="pt-BR" dirty="0"/>
          </a:p>
        </p:txBody>
      </p:sp>
      <p:pic>
        <p:nvPicPr>
          <p:cNvPr id="6" name="Imagem 5">
            <a:extLst>
              <a:ext uri="{FF2B5EF4-FFF2-40B4-BE49-F238E27FC236}">
                <a16:creationId xmlns:a16="http://schemas.microsoft.com/office/drawing/2014/main" id="{B54F2B6F-87AE-4293-AD99-3364324C99DC}"/>
              </a:ext>
            </a:extLst>
          </p:cNvPr>
          <p:cNvPicPr>
            <a:picLocks noChangeAspect="1"/>
          </p:cNvPicPr>
          <p:nvPr/>
        </p:nvPicPr>
        <p:blipFill rotWithShape="1">
          <a:blip r:embed="rId4"/>
          <a:srcRect l="16753" t="15762" r="29117" b="35030"/>
          <a:stretch/>
        </p:blipFill>
        <p:spPr>
          <a:xfrm>
            <a:off x="988398" y="1974780"/>
            <a:ext cx="6984775" cy="3571760"/>
          </a:xfrm>
          <a:prstGeom prst="rect">
            <a:avLst/>
          </a:prstGeom>
        </p:spPr>
      </p:pic>
    </p:spTree>
    <p:extLst>
      <p:ext uri="{BB962C8B-B14F-4D97-AF65-F5344CB8AC3E}">
        <p14:creationId xmlns:p14="http://schemas.microsoft.com/office/powerpoint/2010/main" val="211497189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0" name="CustomShape 2"/>
          <p:cNvSpPr/>
          <p:nvPr/>
        </p:nvSpPr>
        <p:spPr>
          <a:xfrm>
            <a:off x="92280" y="2056462"/>
            <a:ext cx="7770960" cy="1468440"/>
          </a:xfrm>
          <a:prstGeom prst="rect">
            <a:avLst/>
          </a:prstGeom>
          <a:noFill/>
          <a:ln w="9360">
            <a:noFill/>
          </a:ln>
        </p:spPr>
        <p:style>
          <a:lnRef idx="0">
            <a:scrgbClr r="0" g="0" b="0"/>
          </a:lnRef>
          <a:fillRef idx="0">
            <a:scrgbClr r="0" g="0" b="0"/>
          </a:fillRef>
          <a:effectRef idx="0">
            <a:scrgbClr r="0" g="0" b="0"/>
          </a:effectRef>
          <a:fontRef idx="minor"/>
        </p:style>
      </p:sp>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Fundação INOVA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2400" strike="noStrike" spc="-1" dirty="0">
                <a:solidFill>
                  <a:srgbClr val="0070C0"/>
                </a:solidFill>
                <a:latin typeface="Arial"/>
              </a:rPr>
              <a:t>Fundação INOVA</a:t>
            </a:r>
          </a:p>
          <a:p>
            <a:pPr>
              <a:lnSpc>
                <a:spcPct val="100000"/>
              </a:lnSpc>
            </a:pPr>
            <a:r>
              <a:rPr lang="pt-BR" sz="2400" dirty="0"/>
              <a:t>Taxa de Mortalidade</a:t>
            </a: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83801"/>
            <a:ext cx="6192952" cy="523220"/>
          </a:xfrm>
          <a:prstGeom prst="rect">
            <a:avLst/>
          </a:prstGeom>
          <a:noFill/>
        </p:spPr>
        <p:txBody>
          <a:bodyPr wrap="square" rtlCol="0">
            <a:spAutoFit/>
          </a:bodyPr>
          <a:lstStyle/>
          <a:p>
            <a:r>
              <a:rPr lang="pt-BR" sz="2800" b="1" dirty="0">
                <a:solidFill>
                  <a:srgbClr val="0070C0"/>
                </a:solidFill>
              </a:rPr>
              <a:t>Atenção Hospitalar</a:t>
            </a:r>
          </a:p>
        </p:txBody>
      </p:sp>
      <p:sp>
        <p:nvSpPr>
          <p:cNvPr id="8" name="Rectangle 2">
            <a:extLst>
              <a:ext uri="{FF2B5EF4-FFF2-40B4-BE49-F238E27FC236}">
                <a16:creationId xmlns:a16="http://schemas.microsoft.com/office/drawing/2014/main" id="{9048B1A1-E21E-4FCE-9815-DFA6759D973F}"/>
              </a:ext>
            </a:extLst>
          </p:cNvPr>
          <p:cNvSpPr>
            <a:spLocks noChangeArrowheads="1"/>
          </p:cNvSpPr>
          <p:nvPr/>
        </p:nvSpPr>
        <p:spPr bwMode="auto">
          <a:xfrm>
            <a:off x="1403649" y="39519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3" name="CaixaDeTexto 12">
            <a:extLst>
              <a:ext uri="{FF2B5EF4-FFF2-40B4-BE49-F238E27FC236}">
                <a16:creationId xmlns:a16="http://schemas.microsoft.com/office/drawing/2014/main" id="{85D36E4A-9171-4679-8137-D09FBD761678}"/>
              </a:ext>
            </a:extLst>
          </p:cNvPr>
          <p:cNvSpPr txBox="1"/>
          <p:nvPr/>
        </p:nvSpPr>
        <p:spPr>
          <a:xfrm>
            <a:off x="683568" y="2204864"/>
            <a:ext cx="7289605" cy="1569660"/>
          </a:xfrm>
          <a:prstGeom prst="rect">
            <a:avLst/>
          </a:prstGeom>
          <a:noFill/>
        </p:spPr>
        <p:txBody>
          <a:bodyPr wrap="square" rtlCol="0">
            <a:spAutoFit/>
          </a:bodyPr>
          <a:lstStyle/>
          <a:p>
            <a:pPr marL="285750" indent="-285750">
              <a:buFont typeface="Wingdings" panose="05000000000000000000" pitchFamily="2" charset="2"/>
              <a:buChar char="ü"/>
            </a:pPr>
            <a:endParaRPr lang="pt-BR" sz="2000" dirty="0"/>
          </a:p>
          <a:p>
            <a:pPr marL="285750" indent="-285750">
              <a:buFont typeface="Wingdings" panose="05000000000000000000" pitchFamily="2" charset="2"/>
              <a:buChar char="§"/>
            </a:pPr>
            <a:endParaRPr lang="pt-BR" sz="2000" dirty="0">
              <a:solidFill>
                <a:srgbClr val="0070C0"/>
              </a:solidFill>
            </a:endParaRPr>
          </a:p>
          <a:p>
            <a:pPr marL="285750" indent="-285750">
              <a:buFont typeface="Wingdings" panose="05000000000000000000" pitchFamily="2" charset="2"/>
              <a:buChar char="ü"/>
            </a:pPr>
            <a:endParaRPr lang="pt-BR" sz="2000" dirty="0"/>
          </a:p>
          <a:p>
            <a:pPr marL="285750" indent="-285750">
              <a:buFont typeface="Wingdings" panose="05000000000000000000" pitchFamily="2" charset="2"/>
              <a:buChar char="§"/>
            </a:pPr>
            <a:endParaRPr lang="pt-BR" dirty="0">
              <a:solidFill>
                <a:srgbClr val="0070C0"/>
              </a:solidFill>
            </a:endParaRPr>
          </a:p>
          <a:p>
            <a:endParaRPr lang="pt-BR" dirty="0"/>
          </a:p>
        </p:txBody>
      </p:sp>
      <p:pic>
        <p:nvPicPr>
          <p:cNvPr id="5" name="Imagem 4">
            <a:extLst>
              <a:ext uri="{FF2B5EF4-FFF2-40B4-BE49-F238E27FC236}">
                <a16:creationId xmlns:a16="http://schemas.microsoft.com/office/drawing/2014/main" id="{2B36766E-B25A-4BC9-8992-51DAE8535D9D}"/>
              </a:ext>
            </a:extLst>
          </p:cNvPr>
          <p:cNvPicPr>
            <a:picLocks noChangeAspect="1"/>
          </p:cNvPicPr>
          <p:nvPr/>
        </p:nvPicPr>
        <p:blipFill rotWithShape="1">
          <a:blip r:embed="rId4"/>
          <a:srcRect l="16754" t="30286" r="28837" b="18981"/>
          <a:stretch/>
        </p:blipFill>
        <p:spPr>
          <a:xfrm>
            <a:off x="950473" y="2022951"/>
            <a:ext cx="6949950" cy="3645192"/>
          </a:xfrm>
          <a:prstGeom prst="rect">
            <a:avLst/>
          </a:prstGeom>
          <a:solidFill>
            <a:schemeClr val="bg1"/>
          </a:solidFill>
        </p:spPr>
      </p:pic>
    </p:spTree>
    <p:extLst>
      <p:ext uri="{BB962C8B-B14F-4D97-AF65-F5344CB8AC3E}">
        <p14:creationId xmlns:p14="http://schemas.microsoft.com/office/powerpoint/2010/main" val="179973944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15" name="Imagem 6"/>
          <p:cNvPicPr/>
          <p:nvPr/>
        </p:nvPicPr>
        <p:blipFill>
          <a:blip r:embed="rId3" cstate="print"/>
          <a:stretch/>
        </p:blipFill>
        <p:spPr>
          <a:xfrm>
            <a:off x="-3960" y="0"/>
            <a:ext cx="9142560" cy="6889611"/>
          </a:xfrm>
          <a:prstGeom prst="rect">
            <a:avLst/>
          </a:prstGeom>
          <a:ln w="9360">
            <a:noFill/>
          </a:ln>
        </p:spPr>
      </p:pic>
      <p:sp>
        <p:nvSpPr>
          <p:cNvPr id="216" name="CustomShape 1"/>
          <p:cNvSpPr/>
          <p:nvPr/>
        </p:nvSpPr>
        <p:spPr>
          <a:xfrm>
            <a:off x="-108520" y="2420888"/>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4000" b="1" strike="noStrike" spc="-1" dirty="0">
                <a:solidFill>
                  <a:srgbClr val="000000"/>
                </a:solidFill>
                <a:latin typeface="Arial Black"/>
                <a:ea typeface="DejaVu Sans"/>
              </a:rPr>
              <a:t>  </a:t>
            </a:r>
            <a:r>
              <a:rPr lang="pt-BR" sz="6600" b="1" strike="noStrike" spc="-1" dirty="0">
                <a:solidFill>
                  <a:srgbClr val="FFFFFF"/>
                </a:solidFill>
                <a:latin typeface="Calibri"/>
                <a:ea typeface="DejaVu Sans"/>
              </a:rPr>
              <a:t>Assistência Farmacêutica </a:t>
            </a: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217"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3136195919"/>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repl">
                                        <p:cTn id="7" dur="500" fill="hold"/>
                                        <p:tgtEl>
                                          <p:spTgt spid="214"/>
                                        </p:tgtEl>
                                        <p:attrNameLst>
                                          <p:attrName>ppt_x</p:attrName>
                                        </p:attrNameLst>
                                      </p:cBhvr>
                                      <p:tavLst>
                                        <p:tav tm="0">
                                          <p:val>
                                            <p:strVal val="0-#ppt_w/2"/>
                                          </p:val>
                                        </p:tav>
                                        <p:tav tm="100000">
                                          <p:val>
                                            <p:strVal val="#ppt_x"/>
                                          </p:val>
                                        </p:tav>
                                      </p:tavLst>
                                    </p:anim>
                                    <p:anim calcmode="lin" valueType="num">
                                      <p:cBhvr additive="repl">
                                        <p:cTn id="8" dur="500" fill="hold"/>
                                        <p:tgtEl>
                                          <p:spTgt spid="2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SSAS/SESA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3" name="CaixaDeTexto 2">
            <a:extLst>
              <a:ext uri="{FF2B5EF4-FFF2-40B4-BE49-F238E27FC236}">
                <a16:creationId xmlns:a16="http://schemas.microsoft.com/office/drawing/2014/main" id="{53F6440C-9ABB-4E3B-9030-FF776E65629A}"/>
              </a:ext>
            </a:extLst>
          </p:cNvPr>
          <p:cNvSpPr txBox="1"/>
          <p:nvPr/>
        </p:nvSpPr>
        <p:spPr>
          <a:xfrm>
            <a:off x="175840" y="1206123"/>
            <a:ext cx="8280920" cy="1200329"/>
          </a:xfrm>
          <a:prstGeom prst="rect">
            <a:avLst/>
          </a:prstGeom>
          <a:noFill/>
        </p:spPr>
        <p:txBody>
          <a:bodyPr wrap="square" rtlCol="0">
            <a:spAutoFit/>
          </a:bodyPr>
          <a:lstStyle/>
          <a:p>
            <a:pPr algn="just">
              <a:tabLst>
                <a:tab pos="4695825" algn="l"/>
              </a:tabLst>
            </a:pPr>
            <a:endParaRPr lang="pt-BR" sz="2400" dirty="0">
              <a:latin typeface="Calibri" panose="020F0502020204030204" pitchFamily="34" charset="0"/>
              <a:ea typeface="Times New Roman" panose="02020603050405020304" pitchFamily="18" charset="0"/>
            </a:endParaRPr>
          </a:p>
          <a:p>
            <a:pPr marL="285750" indent="-285750" algn="just">
              <a:buFont typeface="Wingdings" panose="05000000000000000000" pitchFamily="2" charset="2"/>
              <a:buChar char="ü"/>
              <a:tabLst>
                <a:tab pos="4695825" algn="l"/>
              </a:tabLst>
            </a:pPr>
            <a:r>
              <a:rPr lang="pt-BR" sz="2400" b="1" dirty="0">
                <a:latin typeface="Calibri" panose="020F0502020204030204" pitchFamily="34" charset="0"/>
                <a:ea typeface="Times New Roman" panose="02020603050405020304" pitchFamily="18" charset="0"/>
              </a:rPr>
              <a:t>230.569</a:t>
            </a:r>
            <a:r>
              <a:rPr lang="pt-BR" sz="2400" dirty="0">
                <a:latin typeface="Calibri" panose="020F0502020204030204" pitchFamily="34" charset="0"/>
                <a:ea typeface="Times New Roman" panose="02020603050405020304" pitchFamily="18" charset="0"/>
              </a:rPr>
              <a:t> pacientes no quadrimestre (13 farmácias)</a:t>
            </a:r>
          </a:p>
          <a:p>
            <a:pPr marL="285750" indent="-285750" algn="just">
              <a:buFont typeface="Wingdings" panose="05000000000000000000" pitchFamily="2" charset="2"/>
              <a:buChar char="ü"/>
              <a:tabLst>
                <a:tab pos="4695825" algn="l"/>
              </a:tabLst>
            </a:pPr>
            <a:r>
              <a:rPr lang="pt-BR" sz="2400" b="1" dirty="0">
                <a:latin typeface="Calibri" panose="020F0502020204030204" pitchFamily="34" charset="0"/>
                <a:ea typeface="Times New Roman" panose="02020603050405020304" pitchFamily="18" charset="0"/>
              </a:rPr>
              <a:t>9.522</a:t>
            </a:r>
            <a:r>
              <a:rPr lang="pt-BR" sz="2400" dirty="0">
                <a:latin typeface="Calibri" panose="020F0502020204030204" pitchFamily="34" charset="0"/>
                <a:ea typeface="Times New Roman" panose="02020603050405020304" pitchFamily="18" charset="0"/>
              </a:rPr>
              <a:t> novos processos cadastrados </a:t>
            </a: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75700"/>
            <a:ext cx="6192952" cy="523220"/>
          </a:xfrm>
          <a:prstGeom prst="rect">
            <a:avLst/>
          </a:prstGeom>
          <a:noFill/>
        </p:spPr>
        <p:txBody>
          <a:bodyPr wrap="square" rtlCol="0">
            <a:spAutoFit/>
          </a:bodyPr>
          <a:lstStyle/>
          <a:p>
            <a:r>
              <a:rPr lang="pt-BR" sz="2800" b="1" dirty="0">
                <a:solidFill>
                  <a:srgbClr val="0070C0"/>
                </a:solidFill>
                <a:latin typeface="Calibri" panose="020F0502020204030204" pitchFamily="34" charset="0"/>
                <a:cs typeface="Calibri" panose="020F0502020204030204" pitchFamily="34" charset="0"/>
              </a:rPr>
              <a:t>Farmácia Cidadã – atendimentos </a:t>
            </a:r>
          </a:p>
        </p:txBody>
      </p:sp>
      <p:pic>
        <p:nvPicPr>
          <p:cNvPr id="11" name="image6.png">
            <a:extLst>
              <a:ext uri="{FF2B5EF4-FFF2-40B4-BE49-F238E27FC236}">
                <a16:creationId xmlns:a16="http://schemas.microsoft.com/office/drawing/2014/main" id="{39D1F0BB-B7DE-44D0-98E3-A7CE01E72F9B}"/>
              </a:ext>
            </a:extLst>
          </p:cNvPr>
          <p:cNvPicPr>
            <a:picLocks noChangeAspect="1"/>
          </p:cNvPicPr>
          <p:nvPr/>
        </p:nvPicPr>
        <p:blipFill>
          <a:blip r:embed="rId4" cstate="print"/>
          <a:stretch>
            <a:fillRect/>
          </a:stretch>
        </p:blipFill>
        <p:spPr>
          <a:xfrm>
            <a:off x="3059832" y="4918470"/>
            <a:ext cx="3748383" cy="1004661"/>
          </a:xfrm>
          <a:prstGeom prst="rect">
            <a:avLst/>
          </a:prstGeom>
        </p:spPr>
      </p:pic>
      <p:pic>
        <p:nvPicPr>
          <p:cNvPr id="6" name="Imagem 5">
            <a:extLst>
              <a:ext uri="{FF2B5EF4-FFF2-40B4-BE49-F238E27FC236}">
                <a16:creationId xmlns:a16="http://schemas.microsoft.com/office/drawing/2014/main" id="{1419B0EA-F1C6-483E-B900-072FB02DE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2582900"/>
            <a:ext cx="6600445" cy="2286259"/>
          </a:xfrm>
          <a:prstGeom prst="rect">
            <a:avLst/>
          </a:prstGeom>
        </p:spPr>
      </p:pic>
      <p:pic>
        <p:nvPicPr>
          <p:cNvPr id="14" name="image7.png">
            <a:extLst>
              <a:ext uri="{FF2B5EF4-FFF2-40B4-BE49-F238E27FC236}">
                <a16:creationId xmlns:a16="http://schemas.microsoft.com/office/drawing/2014/main" id="{AFEFB4CB-FE33-4A00-B369-5739E0E8B22F}"/>
              </a:ext>
            </a:extLst>
          </p:cNvPr>
          <p:cNvPicPr>
            <a:picLocks noChangeAspect="1"/>
          </p:cNvPicPr>
          <p:nvPr/>
        </p:nvPicPr>
        <p:blipFill>
          <a:blip r:embed="rId6" cstate="print"/>
          <a:stretch>
            <a:fillRect/>
          </a:stretch>
        </p:blipFill>
        <p:spPr>
          <a:xfrm>
            <a:off x="6975921" y="4982583"/>
            <a:ext cx="385828" cy="331545"/>
          </a:xfrm>
          <a:prstGeom prst="rect">
            <a:avLst/>
          </a:prstGeom>
        </p:spPr>
      </p:pic>
      <p:sp>
        <p:nvSpPr>
          <p:cNvPr id="7" name="Rectangle 4">
            <a:extLst>
              <a:ext uri="{FF2B5EF4-FFF2-40B4-BE49-F238E27FC236}">
                <a16:creationId xmlns:a16="http://schemas.microsoft.com/office/drawing/2014/main" id="{4C3827A1-02B1-4B45-B1DF-42B9D94DD4D7}"/>
              </a:ext>
            </a:extLst>
          </p:cNvPr>
          <p:cNvSpPr>
            <a:spLocks noChangeArrowheads="1"/>
          </p:cNvSpPr>
          <p:nvPr/>
        </p:nvSpPr>
        <p:spPr bwMode="auto">
          <a:xfrm>
            <a:off x="3319416" y="498414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grpSp>
        <p:nvGrpSpPr>
          <p:cNvPr id="8" name="Group 1">
            <a:extLst>
              <a:ext uri="{FF2B5EF4-FFF2-40B4-BE49-F238E27FC236}">
                <a16:creationId xmlns:a16="http://schemas.microsoft.com/office/drawing/2014/main" id="{3720EC18-1269-4B3F-ADFE-B53AEC3B0C92}"/>
              </a:ext>
            </a:extLst>
          </p:cNvPr>
          <p:cNvGrpSpPr>
            <a:grpSpLocks/>
          </p:cNvGrpSpPr>
          <p:nvPr/>
        </p:nvGrpSpPr>
        <p:grpSpPr bwMode="auto">
          <a:xfrm>
            <a:off x="2168079" y="5045607"/>
            <a:ext cx="760989" cy="311150"/>
            <a:chOff x="0" y="0"/>
            <a:chExt cx="1044" cy="489"/>
          </a:xfrm>
        </p:grpSpPr>
        <p:pic>
          <p:nvPicPr>
            <p:cNvPr id="2051" name="Picture 3">
              <a:extLst>
                <a:ext uri="{FF2B5EF4-FFF2-40B4-BE49-F238E27FC236}">
                  <a16:creationId xmlns:a16="http://schemas.microsoft.com/office/drawing/2014/main" id="{FAAEEBD3-354B-46F4-B9EE-188260EB0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61" cy="4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D1BA64A-9B08-40AA-BFD0-B6C17A4B4D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 y="0"/>
              <a:ext cx="521" cy="488"/>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image3.png">
            <a:extLst>
              <a:ext uri="{FF2B5EF4-FFF2-40B4-BE49-F238E27FC236}">
                <a16:creationId xmlns:a16="http://schemas.microsoft.com/office/drawing/2014/main" id="{CDDCC5DC-5328-48AF-B6CD-D6AF1408ECFF}"/>
              </a:ext>
            </a:extLst>
          </p:cNvPr>
          <p:cNvPicPr>
            <a:picLocks noChangeAspect="1"/>
          </p:cNvPicPr>
          <p:nvPr/>
        </p:nvPicPr>
        <p:blipFill>
          <a:blip r:embed="rId9" cstate="print"/>
          <a:stretch>
            <a:fillRect/>
          </a:stretch>
        </p:blipFill>
        <p:spPr>
          <a:xfrm>
            <a:off x="911138" y="4966096"/>
            <a:ext cx="958177" cy="923925"/>
          </a:xfrm>
          <a:prstGeom prst="rect">
            <a:avLst/>
          </a:prstGeom>
        </p:spPr>
      </p:pic>
    </p:spTree>
    <p:extLst>
      <p:ext uri="{BB962C8B-B14F-4D97-AF65-F5344CB8AC3E}">
        <p14:creationId xmlns:p14="http://schemas.microsoft.com/office/powerpoint/2010/main" val="414916610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SSAS/SESA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3" name="CaixaDeTexto 2">
            <a:extLst>
              <a:ext uri="{FF2B5EF4-FFF2-40B4-BE49-F238E27FC236}">
                <a16:creationId xmlns:a16="http://schemas.microsoft.com/office/drawing/2014/main" id="{53F6440C-9ABB-4E3B-9030-FF776E65629A}"/>
              </a:ext>
            </a:extLst>
          </p:cNvPr>
          <p:cNvSpPr txBox="1"/>
          <p:nvPr/>
        </p:nvSpPr>
        <p:spPr>
          <a:xfrm>
            <a:off x="125186" y="987928"/>
            <a:ext cx="8280920" cy="830997"/>
          </a:xfrm>
          <a:prstGeom prst="rect">
            <a:avLst/>
          </a:prstGeom>
          <a:noFill/>
        </p:spPr>
        <p:txBody>
          <a:bodyPr wrap="square" rtlCol="0">
            <a:spAutoFit/>
          </a:bodyPr>
          <a:lstStyle/>
          <a:p>
            <a:pPr>
              <a:tabLst>
                <a:tab pos="4695825" algn="l"/>
              </a:tabLst>
            </a:pPr>
            <a:endParaRPr lang="pt-BR" sz="2400" dirty="0">
              <a:latin typeface="Calibri" panose="020F0502020204030204" pitchFamily="34" charset="0"/>
              <a:ea typeface="Times New Roman" panose="02020603050405020304" pitchFamily="18" charset="0"/>
            </a:endParaRPr>
          </a:p>
          <a:p>
            <a:pPr marL="285750" indent="-285750">
              <a:buFont typeface="Wingdings" panose="05000000000000000000" pitchFamily="2" charset="2"/>
              <a:buChar char="ü"/>
              <a:tabLst>
                <a:tab pos="4695825" algn="l"/>
              </a:tabLst>
            </a:pPr>
            <a:r>
              <a:rPr lang="pt-BR" sz="2400" b="1" dirty="0">
                <a:latin typeface="Calibri" panose="020F0502020204030204" pitchFamily="34" charset="0"/>
                <a:ea typeface="Times New Roman" panose="02020603050405020304" pitchFamily="18" charset="0"/>
              </a:rPr>
              <a:t>Média no período de 98%</a:t>
            </a:r>
            <a:endParaRPr lang="pt-BR" sz="2400" dirty="0">
              <a:latin typeface="Calibri" panose="020F0502020204030204" pitchFamily="34" charset="0"/>
              <a:ea typeface="Times New Roman" panose="02020603050405020304" pitchFamily="18" charset="0"/>
            </a:endParaRP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75700"/>
            <a:ext cx="6192952" cy="523220"/>
          </a:xfrm>
          <a:prstGeom prst="rect">
            <a:avLst/>
          </a:prstGeom>
          <a:noFill/>
        </p:spPr>
        <p:txBody>
          <a:bodyPr wrap="square" rtlCol="0">
            <a:spAutoFit/>
          </a:bodyPr>
          <a:lstStyle/>
          <a:p>
            <a:r>
              <a:rPr lang="pt-BR" sz="2800" b="1" dirty="0">
                <a:solidFill>
                  <a:srgbClr val="0070C0"/>
                </a:solidFill>
                <a:latin typeface="Calibri" panose="020F0502020204030204" pitchFamily="34" charset="0"/>
                <a:cs typeface="Calibri" panose="020F0502020204030204" pitchFamily="34" charset="0"/>
              </a:rPr>
              <a:t>Farmácia Cidadã – índice cobertura </a:t>
            </a:r>
          </a:p>
        </p:txBody>
      </p:sp>
      <p:sp>
        <p:nvSpPr>
          <p:cNvPr id="7" name="Rectangle 4">
            <a:extLst>
              <a:ext uri="{FF2B5EF4-FFF2-40B4-BE49-F238E27FC236}">
                <a16:creationId xmlns:a16="http://schemas.microsoft.com/office/drawing/2014/main" id="{4C3827A1-02B1-4B45-B1DF-42B9D94DD4D7}"/>
              </a:ext>
            </a:extLst>
          </p:cNvPr>
          <p:cNvSpPr>
            <a:spLocks noChangeArrowheads="1"/>
          </p:cNvSpPr>
          <p:nvPr/>
        </p:nvSpPr>
        <p:spPr bwMode="auto">
          <a:xfrm>
            <a:off x="3319416" y="498414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grpSp>
        <p:nvGrpSpPr>
          <p:cNvPr id="5" name="Group 2">
            <a:extLst>
              <a:ext uri="{FF2B5EF4-FFF2-40B4-BE49-F238E27FC236}">
                <a16:creationId xmlns:a16="http://schemas.microsoft.com/office/drawing/2014/main" id="{FD942D22-C050-4948-8A34-C12C07E45134}"/>
              </a:ext>
            </a:extLst>
          </p:cNvPr>
          <p:cNvGrpSpPr>
            <a:grpSpLocks/>
          </p:cNvGrpSpPr>
          <p:nvPr/>
        </p:nvGrpSpPr>
        <p:grpSpPr bwMode="auto">
          <a:xfrm>
            <a:off x="1403648" y="2408498"/>
            <a:ext cx="5723997" cy="2748693"/>
            <a:chOff x="2126" y="321"/>
            <a:chExt cx="8388" cy="3486"/>
          </a:xfrm>
        </p:grpSpPr>
        <p:pic>
          <p:nvPicPr>
            <p:cNvPr id="3075" name="Picture 3">
              <a:extLst>
                <a:ext uri="{FF2B5EF4-FFF2-40B4-BE49-F238E27FC236}">
                  <a16:creationId xmlns:a16="http://schemas.microsoft.com/office/drawing/2014/main" id="{21A7C53F-4019-4A1F-8125-07B5066CE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 y="320"/>
              <a:ext cx="8388" cy="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4">
              <a:extLst>
                <a:ext uri="{FF2B5EF4-FFF2-40B4-BE49-F238E27FC236}">
                  <a16:creationId xmlns:a16="http://schemas.microsoft.com/office/drawing/2014/main" id="{144E2028-A369-4477-90AF-2487EF87AAC4}"/>
                </a:ext>
              </a:extLst>
            </p:cNvPr>
            <p:cNvSpPr>
              <a:spLocks/>
            </p:cNvSpPr>
            <p:nvPr/>
          </p:nvSpPr>
          <p:spPr bwMode="auto">
            <a:xfrm>
              <a:off x="2145" y="3741"/>
              <a:ext cx="8072" cy="65"/>
            </a:xfrm>
            <a:custGeom>
              <a:avLst/>
              <a:gdLst>
                <a:gd name="T0" fmla="+- 0 2146 2146"/>
                <a:gd name="T1" fmla="*/ T0 w 8072"/>
                <a:gd name="T2" fmla="+- 0 3741 3741"/>
                <a:gd name="T3" fmla="*/ 3741 h 65"/>
                <a:gd name="T4" fmla="+- 0 2146 2146"/>
                <a:gd name="T5" fmla="*/ T4 w 8072"/>
                <a:gd name="T6" fmla="+- 0 3806 3741"/>
                <a:gd name="T7" fmla="*/ 3806 h 65"/>
                <a:gd name="T8" fmla="+- 0 2765 2146"/>
                <a:gd name="T9" fmla="*/ T8 w 8072"/>
                <a:gd name="T10" fmla="+- 0 3741 3741"/>
                <a:gd name="T11" fmla="*/ 3741 h 65"/>
                <a:gd name="T12" fmla="+- 0 2765 2146"/>
                <a:gd name="T13" fmla="*/ T12 w 8072"/>
                <a:gd name="T14" fmla="+- 0 3806 3741"/>
                <a:gd name="T15" fmla="*/ 3806 h 65"/>
                <a:gd name="T16" fmla="+- 0 3386 2146"/>
                <a:gd name="T17" fmla="*/ T16 w 8072"/>
                <a:gd name="T18" fmla="+- 0 3741 3741"/>
                <a:gd name="T19" fmla="*/ 3741 h 65"/>
                <a:gd name="T20" fmla="+- 0 3386 2146"/>
                <a:gd name="T21" fmla="*/ T20 w 8072"/>
                <a:gd name="T22" fmla="+- 0 3806 3741"/>
                <a:gd name="T23" fmla="*/ 3806 h 65"/>
                <a:gd name="T24" fmla="+- 0 4008 2146"/>
                <a:gd name="T25" fmla="*/ T24 w 8072"/>
                <a:gd name="T26" fmla="+- 0 3741 3741"/>
                <a:gd name="T27" fmla="*/ 3741 h 65"/>
                <a:gd name="T28" fmla="+- 0 4008 2146"/>
                <a:gd name="T29" fmla="*/ T28 w 8072"/>
                <a:gd name="T30" fmla="+- 0 3806 3741"/>
                <a:gd name="T31" fmla="*/ 3806 h 65"/>
                <a:gd name="T32" fmla="+- 0 4627 2146"/>
                <a:gd name="T33" fmla="*/ T32 w 8072"/>
                <a:gd name="T34" fmla="+- 0 3741 3741"/>
                <a:gd name="T35" fmla="*/ 3741 h 65"/>
                <a:gd name="T36" fmla="+- 0 4627 2146"/>
                <a:gd name="T37" fmla="*/ T36 w 8072"/>
                <a:gd name="T38" fmla="+- 0 3806 3741"/>
                <a:gd name="T39" fmla="*/ 3806 h 65"/>
                <a:gd name="T40" fmla="+- 0 5249 2146"/>
                <a:gd name="T41" fmla="*/ T40 w 8072"/>
                <a:gd name="T42" fmla="+- 0 3741 3741"/>
                <a:gd name="T43" fmla="*/ 3741 h 65"/>
                <a:gd name="T44" fmla="+- 0 5249 2146"/>
                <a:gd name="T45" fmla="*/ T44 w 8072"/>
                <a:gd name="T46" fmla="+- 0 3806 3741"/>
                <a:gd name="T47" fmla="*/ 3806 h 65"/>
                <a:gd name="T48" fmla="+- 0 5870 2146"/>
                <a:gd name="T49" fmla="*/ T48 w 8072"/>
                <a:gd name="T50" fmla="+- 0 3741 3741"/>
                <a:gd name="T51" fmla="*/ 3741 h 65"/>
                <a:gd name="T52" fmla="+- 0 5870 2146"/>
                <a:gd name="T53" fmla="*/ T52 w 8072"/>
                <a:gd name="T54" fmla="+- 0 3806 3741"/>
                <a:gd name="T55" fmla="*/ 3806 h 65"/>
                <a:gd name="T56" fmla="+- 0 6492 2146"/>
                <a:gd name="T57" fmla="*/ T56 w 8072"/>
                <a:gd name="T58" fmla="+- 0 3741 3741"/>
                <a:gd name="T59" fmla="*/ 3741 h 65"/>
                <a:gd name="T60" fmla="+- 0 6492 2146"/>
                <a:gd name="T61" fmla="*/ T60 w 8072"/>
                <a:gd name="T62" fmla="+- 0 3806 3741"/>
                <a:gd name="T63" fmla="*/ 3806 h 65"/>
                <a:gd name="T64" fmla="+- 0 7111 2146"/>
                <a:gd name="T65" fmla="*/ T64 w 8072"/>
                <a:gd name="T66" fmla="+- 0 3741 3741"/>
                <a:gd name="T67" fmla="*/ 3741 h 65"/>
                <a:gd name="T68" fmla="+- 0 7111 2146"/>
                <a:gd name="T69" fmla="*/ T68 w 8072"/>
                <a:gd name="T70" fmla="+- 0 3806 3741"/>
                <a:gd name="T71" fmla="*/ 3806 h 65"/>
                <a:gd name="T72" fmla="+- 0 7733 2146"/>
                <a:gd name="T73" fmla="*/ T72 w 8072"/>
                <a:gd name="T74" fmla="+- 0 3741 3741"/>
                <a:gd name="T75" fmla="*/ 3741 h 65"/>
                <a:gd name="T76" fmla="+- 0 7733 2146"/>
                <a:gd name="T77" fmla="*/ T76 w 8072"/>
                <a:gd name="T78" fmla="+- 0 3806 3741"/>
                <a:gd name="T79" fmla="*/ 3806 h 65"/>
                <a:gd name="T80" fmla="+- 0 8354 2146"/>
                <a:gd name="T81" fmla="*/ T80 w 8072"/>
                <a:gd name="T82" fmla="+- 0 3741 3741"/>
                <a:gd name="T83" fmla="*/ 3741 h 65"/>
                <a:gd name="T84" fmla="+- 0 8354 2146"/>
                <a:gd name="T85" fmla="*/ T84 w 8072"/>
                <a:gd name="T86" fmla="+- 0 3806 3741"/>
                <a:gd name="T87" fmla="*/ 3806 h 65"/>
                <a:gd name="T88" fmla="+- 0 8974 2146"/>
                <a:gd name="T89" fmla="*/ T88 w 8072"/>
                <a:gd name="T90" fmla="+- 0 3741 3741"/>
                <a:gd name="T91" fmla="*/ 3741 h 65"/>
                <a:gd name="T92" fmla="+- 0 8974 2146"/>
                <a:gd name="T93" fmla="*/ T92 w 8072"/>
                <a:gd name="T94" fmla="+- 0 3806 3741"/>
                <a:gd name="T95" fmla="*/ 3806 h 65"/>
                <a:gd name="T96" fmla="+- 0 9595 2146"/>
                <a:gd name="T97" fmla="*/ T96 w 8072"/>
                <a:gd name="T98" fmla="+- 0 3741 3741"/>
                <a:gd name="T99" fmla="*/ 3741 h 65"/>
                <a:gd name="T100" fmla="+- 0 9595 2146"/>
                <a:gd name="T101" fmla="*/ T100 w 8072"/>
                <a:gd name="T102" fmla="+- 0 3806 3741"/>
                <a:gd name="T103" fmla="*/ 3806 h 65"/>
                <a:gd name="T104" fmla="+- 0 10217 2146"/>
                <a:gd name="T105" fmla="*/ T104 w 8072"/>
                <a:gd name="T106" fmla="+- 0 3741 3741"/>
                <a:gd name="T107" fmla="*/ 3741 h 65"/>
                <a:gd name="T108" fmla="+- 0 10217 2146"/>
                <a:gd name="T109" fmla="*/ T108 w 8072"/>
                <a:gd name="T110" fmla="+- 0 3806 3741"/>
                <a:gd name="T111" fmla="*/ 3806 h 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8072" h="65">
                  <a:moveTo>
                    <a:pt x="0" y="0"/>
                  </a:moveTo>
                  <a:lnTo>
                    <a:pt x="0" y="65"/>
                  </a:lnTo>
                  <a:moveTo>
                    <a:pt x="619" y="0"/>
                  </a:moveTo>
                  <a:lnTo>
                    <a:pt x="619" y="65"/>
                  </a:lnTo>
                  <a:moveTo>
                    <a:pt x="1240" y="0"/>
                  </a:moveTo>
                  <a:lnTo>
                    <a:pt x="1240" y="65"/>
                  </a:lnTo>
                  <a:moveTo>
                    <a:pt x="1862" y="0"/>
                  </a:moveTo>
                  <a:lnTo>
                    <a:pt x="1862" y="65"/>
                  </a:lnTo>
                  <a:moveTo>
                    <a:pt x="2481" y="0"/>
                  </a:moveTo>
                  <a:lnTo>
                    <a:pt x="2481" y="65"/>
                  </a:lnTo>
                  <a:moveTo>
                    <a:pt x="3103" y="0"/>
                  </a:moveTo>
                  <a:lnTo>
                    <a:pt x="3103" y="65"/>
                  </a:lnTo>
                  <a:moveTo>
                    <a:pt x="3724" y="0"/>
                  </a:moveTo>
                  <a:lnTo>
                    <a:pt x="3724" y="65"/>
                  </a:lnTo>
                  <a:moveTo>
                    <a:pt x="4346" y="0"/>
                  </a:moveTo>
                  <a:lnTo>
                    <a:pt x="4346" y="65"/>
                  </a:lnTo>
                  <a:moveTo>
                    <a:pt x="4965" y="0"/>
                  </a:moveTo>
                  <a:lnTo>
                    <a:pt x="4965" y="65"/>
                  </a:lnTo>
                  <a:moveTo>
                    <a:pt x="5587" y="0"/>
                  </a:moveTo>
                  <a:lnTo>
                    <a:pt x="5587" y="65"/>
                  </a:lnTo>
                  <a:moveTo>
                    <a:pt x="6208" y="0"/>
                  </a:moveTo>
                  <a:lnTo>
                    <a:pt x="6208" y="65"/>
                  </a:lnTo>
                  <a:moveTo>
                    <a:pt x="6828" y="0"/>
                  </a:moveTo>
                  <a:lnTo>
                    <a:pt x="6828" y="65"/>
                  </a:lnTo>
                  <a:moveTo>
                    <a:pt x="7449" y="0"/>
                  </a:moveTo>
                  <a:lnTo>
                    <a:pt x="7449" y="65"/>
                  </a:lnTo>
                  <a:moveTo>
                    <a:pt x="8071" y="0"/>
                  </a:moveTo>
                  <a:lnTo>
                    <a:pt x="8071" y="65"/>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pic>
        <p:nvPicPr>
          <p:cNvPr id="22" name="image22.png">
            <a:extLst>
              <a:ext uri="{FF2B5EF4-FFF2-40B4-BE49-F238E27FC236}">
                <a16:creationId xmlns:a16="http://schemas.microsoft.com/office/drawing/2014/main" id="{F54DE4A4-D674-49A0-9471-432BAE970189}"/>
              </a:ext>
            </a:extLst>
          </p:cNvPr>
          <p:cNvPicPr>
            <a:picLocks noChangeAspect="1"/>
          </p:cNvPicPr>
          <p:nvPr/>
        </p:nvPicPr>
        <p:blipFill>
          <a:blip r:embed="rId5" cstate="print"/>
          <a:stretch>
            <a:fillRect/>
          </a:stretch>
        </p:blipFill>
        <p:spPr>
          <a:xfrm>
            <a:off x="1187624" y="5277410"/>
            <a:ext cx="956310" cy="942975"/>
          </a:xfrm>
          <a:prstGeom prst="rect">
            <a:avLst/>
          </a:prstGeom>
        </p:spPr>
      </p:pic>
      <p:pic>
        <p:nvPicPr>
          <p:cNvPr id="23" name="image23.png">
            <a:extLst>
              <a:ext uri="{FF2B5EF4-FFF2-40B4-BE49-F238E27FC236}">
                <a16:creationId xmlns:a16="http://schemas.microsoft.com/office/drawing/2014/main" id="{EE8D133D-E40E-4FB1-96F2-88F591C83801}"/>
              </a:ext>
            </a:extLst>
          </p:cNvPr>
          <p:cNvPicPr>
            <a:picLocks noChangeAspect="1"/>
          </p:cNvPicPr>
          <p:nvPr/>
        </p:nvPicPr>
        <p:blipFill>
          <a:blip r:embed="rId6" cstate="print"/>
          <a:stretch>
            <a:fillRect/>
          </a:stretch>
        </p:blipFill>
        <p:spPr>
          <a:xfrm>
            <a:off x="2267744" y="5309479"/>
            <a:ext cx="298450" cy="285750"/>
          </a:xfrm>
          <a:prstGeom prst="rect">
            <a:avLst/>
          </a:prstGeom>
        </p:spPr>
      </p:pic>
      <p:grpSp>
        <p:nvGrpSpPr>
          <p:cNvPr id="10" name="Group 5">
            <a:extLst>
              <a:ext uri="{FF2B5EF4-FFF2-40B4-BE49-F238E27FC236}">
                <a16:creationId xmlns:a16="http://schemas.microsoft.com/office/drawing/2014/main" id="{E2CDB119-36FC-4702-81FD-C5A2EA585E9B}"/>
              </a:ext>
            </a:extLst>
          </p:cNvPr>
          <p:cNvGrpSpPr>
            <a:grpSpLocks/>
          </p:cNvGrpSpPr>
          <p:nvPr/>
        </p:nvGrpSpPr>
        <p:grpSpPr bwMode="auto">
          <a:xfrm>
            <a:off x="2790712" y="5240965"/>
            <a:ext cx="3653496" cy="884237"/>
            <a:chOff x="4521" y="344"/>
            <a:chExt cx="4803" cy="1393"/>
          </a:xfrm>
        </p:grpSpPr>
        <p:pic>
          <p:nvPicPr>
            <p:cNvPr id="3078" name="Picture 6">
              <a:extLst>
                <a:ext uri="{FF2B5EF4-FFF2-40B4-BE49-F238E27FC236}">
                  <a16:creationId xmlns:a16="http://schemas.microsoft.com/office/drawing/2014/main" id="{B38AF845-225A-4A52-BF6E-30434BF1D2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0" y="343"/>
              <a:ext cx="457"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a:extLst>
                <a:ext uri="{FF2B5EF4-FFF2-40B4-BE49-F238E27FC236}">
                  <a16:creationId xmlns:a16="http://schemas.microsoft.com/office/drawing/2014/main" id="{4AA378FF-1394-4FD1-9EA8-8A7242B4F7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5" y="388"/>
              <a:ext cx="4288" cy="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27.png">
            <a:extLst>
              <a:ext uri="{FF2B5EF4-FFF2-40B4-BE49-F238E27FC236}">
                <a16:creationId xmlns:a16="http://schemas.microsoft.com/office/drawing/2014/main" id="{E543D593-D6C0-4067-809D-36CAC29886B8}"/>
              </a:ext>
            </a:extLst>
          </p:cNvPr>
          <p:cNvPicPr>
            <a:picLocks noChangeAspect="1"/>
          </p:cNvPicPr>
          <p:nvPr/>
        </p:nvPicPr>
        <p:blipFill>
          <a:blip r:embed="rId9" cstate="print"/>
          <a:stretch>
            <a:fillRect/>
          </a:stretch>
        </p:blipFill>
        <p:spPr>
          <a:xfrm>
            <a:off x="6601620" y="5333542"/>
            <a:ext cx="300355" cy="261620"/>
          </a:xfrm>
          <a:prstGeom prst="rect">
            <a:avLst/>
          </a:prstGeom>
        </p:spPr>
      </p:pic>
      <p:sp>
        <p:nvSpPr>
          <p:cNvPr id="17" name="CaixaDeTexto 16">
            <a:extLst>
              <a:ext uri="{FF2B5EF4-FFF2-40B4-BE49-F238E27FC236}">
                <a16:creationId xmlns:a16="http://schemas.microsoft.com/office/drawing/2014/main" id="{BADAE642-2367-44F1-AC7F-350A26488DFA}"/>
              </a:ext>
            </a:extLst>
          </p:cNvPr>
          <p:cNvSpPr txBox="1"/>
          <p:nvPr/>
        </p:nvSpPr>
        <p:spPr>
          <a:xfrm>
            <a:off x="1547664" y="2179464"/>
            <a:ext cx="5723997" cy="276999"/>
          </a:xfrm>
          <a:prstGeom prst="rect">
            <a:avLst/>
          </a:prstGeom>
          <a:noFill/>
        </p:spPr>
        <p:txBody>
          <a:bodyPr wrap="square" rtlCol="0">
            <a:spAutoFit/>
          </a:bodyPr>
          <a:lstStyle/>
          <a:p>
            <a:r>
              <a:rPr lang="pt-BR" sz="1200" dirty="0"/>
              <a:t>98%   98%   99%   98%   98%   99%  98%  99%   98%  98%    98%  98%  98%  </a:t>
            </a:r>
          </a:p>
        </p:txBody>
      </p:sp>
    </p:spTree>
    <p:extLst>
      <p:ext uri="{BB962C8B-B14F-4D97-AF65-F5344CB8AC3E}">
        <p14:creationId xmlns:p14="http://schemas.microsoft.com/office/powerpoint/2010/main" val="24096517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0" y="6554184"/>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19" name="Imagem 9"/>
          <p:cNvPicPr/>
          <p:nvPr/>
        </p:nvPicPr>
        <p:blipFill>
          <a:blip r:embed="rId3" cstate="print"/>
          <a:srcRect l="12634" r="15820"/>
          <a:stretch/>
        </p:blipFill>
        <p:spPr>
          <a:xfrm>
            <a:off x="7756920" y="180360"/>
            <a:ext cx="718560" cy="718560"/>
          </a:xfrm>
          <a:prstGeom prst="rect">
            <a:avLst/>
          </a:prstGeom>
          <a:ln>
            <a:noFill/>
          </a:ln>
        </p:spPr>
      </p:pic>
      <p:sp>
        <p:nvSpPr>
          <p:cNvPr id="222" name="CustomShape 4"/>
          <p:cNvSpPr/>
          <p:nvPr/>
        </p:nvSpPr>
        <p:spPr>
          <a:xfrm>
            <a:off x="401400" y="6563555"/>
            <a:ext cx="2946464" cy="271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strike="noStrike" spc="-1" dirty="0">
                <a:solidFill>
                  <a:srgbClr val="FFFFFF"/>
                </a:solidFill>
                <a:latin typeface="Calibri"/>
                <a:ea typeface="DejaVu Sans"/>
              </a:rPr>
              <a:t>Fonte: </a:t>
            </a:r>
            <a:r>
              <a:rPr lang="pt-BR" sz="1200" spc="-1" dirty="0">
                <a:solidFill>
                  <a:srgbClr val="FFFFFF"/>
                </a:solidFill>
                <a:latin typeface="Calibri"/>
                <a:ea typeface="DejaVu Sans"/>
              </a:rPr>
              <a:t>SSAS/SESA</a:t>
            </a:r>
            <a:endParaRPr lang="pt-BR" sz="1200" strike="noStrike" spc="-1" dirty="0">
              <a:latin typeface="Arial"/>
            </a:endParaRPr>
          </a:p>
        </p:txBody>
      </p:sp>
      <p:sp>
        <p:nvSpPr>
          <p:cNvPr id="223" name="CustomShape 5"/>
          <p:cNvSpPr/>
          <p:nvPr/>
        </p:nvSpPr>
        <p:spPr>
          <a:xfrm>
            <a:off x="370658" y="188640"/>
            <a:ext cx="7369694"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ts val="2800"/>
              </a:lnSpc>
            </a:pPr>
            <a:endParaRPr lang="pt-BR" sz="3600" b="1" spc="-41" dirty="0">
              <a:solidFill>
                <a:srgbClr val="FF0000"/>
              </a:solidFill>
              <a:latin typeface="Calibri"/>
            </a:endParaRPr>
          </a:p>
        </p:txBody>
      </p:sp>
      <p:sp>
        <p:nvSpPr>
          <p:cNvPr id="225" name="CustomShape 7"/>
          <p:cNvSpPr/>
          <p:nvPr/>
        </p:nvSpPr>
        <p:spPr>
          <a:xfrm>
            <a:off x="401400" y="1015867"/>
            <a:ext cx="6406816"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pt-BR" sz="2400" strike="noStrike" spc="-1" dirty="0">
              <a:solidFill>
                <a:srgbClr val="0070C0"/>
              </a:solidFill>
              <a:latin typeface="Arial"/>
            </a:endParaRPr>
          </a:p>
        </p:txBody>
      </p:sp>
      <p:sp>
        <p:nvSpPr>
          <p:cNvPr id="226" name="Line 8"/>
          <p:cNvSpPr/>
          <p:nvPr/>
        </p:nvSpPr>
        <p:spPr>
          <a:xfrm>
            <a:off x="467280" y="980640"/>
            <a:ext cx="7993080" cy="360"/>
          </a:xfrm>
          <a:prstGeom prst="line">
            <a:avLst/>
          </a:prstGeom>
          <a:ln w="12600">
            <a:solidFill>
              <a:srgbClr val="4A7EBB"/>
            </a:solidFill>
            <a:round/>
          </a:ln>
        </p:spPr>
        <p:style>
          <a:lnRef idx="1">
            <a:schemeClr val="accent1"/>
          </a:lnRef>
          <a:fillRef idx="0">
            <a:schemeClr val="accent1"/>
          </a:fillRef>
          <a:effectRef idx="0">
            <a:schemeClr val="accent1"/>
          </a:effectRef>
          <a:fontRef idx="minor"/>
        </p:style>
      </p:sp>
      <p:sp>
        <p:nvSpPr>
          <p:cNvPr id="2" name="CaixaDeTexto 1">
            <a:extLst>
              <a:ext uri="{FF2B5EF4-FFF2-40B4-BE49-F238E27FC236}">
                <a16:creationId xmlns:a16="http://schemas.microsoft.com/office/drawing/2014/main" id="{D71E609E-D18A-4125-B4A5-076DB0D2811B}"/>
              </a:ext>
            </a:extLst>
          </p:cNvPr>
          <p:cNvSpPr txBox="1"/>
          <p:nvPr/>
        </p:nvSpPr>
        <p:spPr>
          <a:xfrm>
            <a:off x="3978633" y="465519"/>
            <a:ext cx="4561046" cy="369332"/>
          </a:xfrm>
          <a:prstGeom prst="rect">
            <a:avLst/>
          </a:prstGeom>
          <a:noFill/>
        </p:spPr>
        <p:txBody>
          <a:bodyPr wrap="square" rtlCol="0">
            <a:spAutoFit/>
          </a:bodyPr>
          <a:lstStyle/>
          <a:p>
            <a:endParaRPr lang="pt-BR" dirty="0">
              <a:solidFill>
                <a:srgbClr val="FF0000"/>
              </a:solidFill>
            </a:endParaRPr>
          </a:p>
        </p:txBody>
      </p:sp>
      <p:sp>
        <p:nvSpPr>
          <p:cNvPr id="3" name="CaixaDeTexto 2">
            <a:extLst>
              <a:ext uri="{FF2B5EF4-FFF2-40B4-BE49-F238E27FC236}">
                <a16:creationId xmlns:a16="http://schemas.microsoft.com/office/drawing/2014/main" id="{53F6440C-9ABB-4E3B-9030-FF776E65629A}"/>
              </a:ext>
            </a:extLst>
          </p:cNvPr>
          <p:cNvSpPr txBox="1"/>
          <p:nvPr/>
        </p:nvSpPr>
        <p:spPr>
          <a:xfrm>
            <a:off x="175840" y="1206123"/>
            <a:ext cx="8280920" cy="4893647"/>
          </a:xfrm>
          <a:prstGeom prst="rect">
            <a:avLst/>
          </a:prstGeom>
          <a:noFill/>
        </p:spPr>
        <p:txBody>
          <a:bodyPr wrap="square" rtlCol="0">
            <a:spAutoFit/>
          </a:bodyPr>
          <a:lstStyle/>
          <a:p>
            <a:pPr algn="just">
              <a:tabLst>
                <a:tab pos="4695825" algn="l"/>
              </a:tabLst>
            </a:pPr>
            <a:endParaRPr lang="pt-BR" sz="2400" dirty="0">
              <a:latin typeface="Calibri" panose="020F0502020204030204" pitchFamily="34" charset="0"/>
              <a:ea typeface="Times New Roman" panose="02020603050405020304" pitchFamily="18" charset="0"/>
            </a:endParaRPr>
          </a:p>
          <a:p>
            <a:pPr marL="285750" indent="-285750" algn="just">
              <a:buFont typeface="Wingdings" panose="05000000000000000000" pitchFamily="2" charset="2"/>
              <a:buChar char="ü"/>
              <a:tabLst>
                <a:tab pos="4695825" algn="l"/>
              </a:tabLst>
            </a:pPr>
            <a:r>
              <a:rPr lang="pt-BR" sz="2400" b="1" dirty="0">
                <a:latin typeface="Calibri" panose="020F0502020204030204" pitchFamily="34" charset="0"/>
                <a:ea typeface="Times New Roman" panose="02020603050405020304" pitchFamily="18" charset="0"/>
              </a:rPr>
              <a:t>M</a:t>
            </a:r>
            <a:r>
              <a:rPr lang="pt-BR" sz="2400" b="1" dirty="0">
                <a:effectLst/>
                <a:latin typeface="Calibri" panose="020F0502020204030204" pitchFamily="34" charset="0"/>
                <a:ea typeface="Times New Roman" panose="02020603050405020304" pitchFamily="18" charset="0"/>
              </a:rPr>
              <a:t>edicamento em casa </a:t>
            </a:r>
            <a:r>
              <a:rPr lang="pt-BR" sz="2400" dirty="0">
                <a:effectLst/>
                <a:latin typeface="Calibri" panose="020F0502020204030204" pitchFamily="34" charset="0"/>
                <a:ea typeface="Times New Roman" panose="02020603050405020304" pitchFamily="18" charset="0"/>
              </a:rPr>
              <a:t>– implantado na Região Sul (Cachoeiro e Guaçuí) com 1.383 pacientes cadastrados e média de 623 atendimentos/mês. </a:t>
            </a:r>
          </a:p>
          <a:p>
            <a:pPr marL="285750" indent="-285750" algn="just">
              <a:buFont typeface="Wingdings" panose="05000000000000000000" pitchFamily="2" charset="2"/>
              <a:buChar char="ü"/>
              <a:tabLst>
                <a:tab pos="4695825" algn="l"/>
              </a:tabLst>
            </a:pPr>
            <a:endParaRPr lang="pt-BR" sz="2400" dirty="0">
              <a:effectLst/>
              <a:latin typeface="Calibri" panose="020F0502020204030204" pitchFamily="34" charset="0"/>
              <a:ea typeface="Times New Roman" panose="02020603050405020304" pitchFamily="18" charset="0"/>
            </a:endParaRPr>
          </a:p>
          <a:p>
            <a:pPr marL="285750" indent="-285750" algn="just">
              <a:buFont typeface="Wingdings" panose="05000000000000000000" pitchFamily="2" charset="2"/>
              <a:buChar char="ü"/>
              <a:tabLst>
                <a:tab pos="4695825" algn="l"/>
              </a:tabLst>
            </a:pPr>
            <a:r>
              <a:rPr lang="pt-BR" sz="2400" dirty="0">
                <a:effectLst/>
                <a:latin typeface="Calibri" panose="020F0502020204030204" pitchFamily="34" charset="0"/>
                <a:ea typeface="Times New Roman" panose="02020603050405020304" pitchFamily="18" charset="0"/>
              </a:rPr>
              <a:t>Implantação de </a:t>
            </a:r>
            <a:r>
              <a:rPr lang="pt-BR" sz="2400" b="1" dirty="0">
                <a:effectLst/>
                <a:latin typeface="Calibri" panose="020F0502020204030204" pitchFamily="34" charset="0"/>
                <a:ea typeface="Times New Roman" panose="02020603050405020304" pitchFamily="18" charset="0"/>
              </a:rPr>
              <a:t>Teste de Provocação Oral – TPO </a:t>
            </a:r>
            <a:r>
              <a:rPr lang="pt-BR" sz="2400" dirty="0">
                <a:effectLst/>
                <a:latin typeface="Calibri" panose="020F0502020204030204" pitchFamily="34" charset="0"/>
                <a:ea typeface="Times New Roman" panose="02020603050405020304" pitchFamily="18" charset="0"/>
              </a:rPr>
              <a:t>no HIMABA. Padrão ouro para diagnóstico de alergia à proteína do leite, parte do </a:t>
            </a:r>
            <a:r>
              <a:rPr lang="pt-BR" sz="2400" b="1" dirty="0">
                <a:effectLst/>
                <a:latin typeface="Calibri" panose="020F0502020204030204" pitchFamily="34" charset="0"/>
                <a:ea typeface="Times New Roman" panose="02020603050405020304" pitchFamily="18" charset="0"/>
              </a:rPr>
              <a:t>novo Protocolo para fornecimento de fórmulas nutricionais </a:t>
            </a:r>
            <a:r>
              <a:rPr lang="pt-BR" sz="2400" dirty="0">
                <a:effectLst/>
                <a:latin typeface="Calibri" panose="020F0502020204030204" pitchFamily="34" charset="0"/>
                <a:ea typeface="Times New Roman" panose="02020603050405020304" pitchFamily="18" charset="0"/>
              </a:rPr>
              <a:t>(equipe multiprofissional – gastroenterologista, neonatologista e alergista pediátrico). De junho a agosto, 103 crianças avaliadas, 26 testes realizados.</a:t>
            </a:r>
          </a:p>
          <a:p>
            <a:pPr marL="285750" indent="-285750" algn="just">
              <a:buFont typeface="Wingdings" panose="05000000000000000000" pitchFamily="2" charset="2"/>
              <a:buChar char="ü"/>
              <a:tabLst>
                <a:tab pos="4695825" algn="l"/>
              </a:tabLst>
            </a:pPr>
            <a:endParaRPr lang="pt-BR" sz="2400" dirty="0">
              <a:effectLst/>
              <a:latin typeface="Calibri" panose="020F0502020204030204" pitchFamily="34" charset="0"/>
              <a:ea typeface="Times New Roman" panose="02020603050405020304" pitchFamily="18" charset="0"/>
            </a:endParaRPr>
          </a:p>
          <a:p>
            <a:pPr marL="285750" indent="-285750" algn="just">
              <a:buFont typeface="Wingdings" panose="05000000000000000000" pitchFamily="2" charset="2"/>
              <a:buChar char="ü"/>
              <a:tabLst>
                <a:tab pos="4695825" algn="l"/>
              </a:tabLst>
            </a:pPr>
            <a:endParaRPr lang="pt-BR" sz="2400" dirty="0">
              <a:latin typeface="Calibri" panose="020F0502020204030204" pitchFamily="34" charset="0"/>
              <a:ea typeface="Times New Roman" panose="02020603050405020304" pitchFamily="18" charset="0"/>
            </a:endParaRPr>
          </a:p>
        </p:txBody>
      </p:sp>
      <p:sp>
        <p:nvSpPr>
          <p:cNvPr id="4" name="CaixaDeTexto 3">
            <a:extLst>
              <a:ext uri="{FF2B5EF4-FFF2-40B4-BE49-F238E27FC236}">
                <a16:creationId xmlns:a16="http://schemas.microsoft.com/office/drawing/2014/main" id="{A5CE2950-B895-4E52-867B-E298D80AFE5D}"/>
              </a:ext>
            </a:extLst>
          </p:cNvPr>
          <p:cNvSpPr txBox="1"/>
          <p:nvPr/>
        </p:nvSpPr>
        <p:spPr>
          <a:xfrm>
            <a:off x="408668" y="375700"/>
            <a:ext cx="6192952" cy="523220"/>
          </a:xfrm>
          <a:prstGeom prst="rect">
            <a:avLst/>
          </a:prstGeom>
          <a:noFill/>
        </p:spPr>
        <p:txBody>
          <a:bodyPr wrap="square" rtlCol="0">
            <a:spAutoFit/>
          </a:bodyPr>
          <a:lstStyle/>
          <a:p>
            <a:r>
              <a:rPr lang="pt-BR" sz="2800" b="1" dirty="0">
                <a:solidFill>
                  <a:srgbClr val="0070C0"/>
                </a:solidFill>
                <a:latin typeface="Calibri" panose="020F0502020204030204" pitchFamily="34" charset="0"/>
                <a:cs typeface="Calibri" panose="020F0502020204030204" pitchFamily="34" charset="0"/>
              </a:rPr>
              <a:t>Assistência Farmacêutica </a:t>
            </a:r>
          </a:p>
        </p:txBody>
      </p:sp>
    </p:spTree>
    <p:extLst>
      <p:ext uri="{BB962C8B-B14F-4D97-AF65-F5344CB8AC3E}">
        <p14:creationId xmlns:p14="http://schemas.microsoft.com/office/powerpoint/2010/main" val="11921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124" name="Imagem 6"/>
          <p:cNvPicPr/>
          <p:nvPr/>
        </p:nvPicPr>
        <p:blipFill>
          <a:blip r:embed="rId3" cstate="print"/>
          <a:stretch/>
        </p:blipFill>
        <p:spPr>
          <a:xfrm>
            <a:off x="0" y="0"/>
            <a:ext cx="9142560" cy="6856560"/>
          </a:xfrm>
          <a:prstGeom prst="rect">
            <a:avLst/>
          </a:prstGeom>
          <a:ln w="9360">
            <a:noFill/>
          </a:ln>
        </p:spPr>
      </p:pic>
      <p:sp>
        <p:nvSpPr>
          <p:cNvPr id="125" name="CustomShape 1"/>
          <p:cNvSpPr/>
          <p:nvPr/>
        </p:nvSpPr>
        <p:spPr>
          <a:xfrm>
            <a:off x="0" y="2933640"/>
            <a:ext cx="9142560" cy="3531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6600" b="1" strike="noStrike" spc="-1" dirty="0">
                <a:solidFill>
                  <a:srgbClr val="FFFFFF"/>
                </a:solidFill>
                <a:latin typeface="Calibri"/>
                <a:ea typeface="DejaVu Sans"/>
              </a:rPr>
              <a:t>Produção Assistencial</a:t>
            </a: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126"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2595213521"/>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repl">
                                        <p:cTn id="7" dur="500" fill="hold"/>
                                        <p:tgtEl>
                                          <p:spTgt spid="123"/>
                                        </p:tgtEl>
                                        <p:attrNameLst>
                                          <p:attrName>ppt_x</p:attrName>
                                        </p:attrNameLst>
                                      </p:cBhvr>
                                      <p:tavLst>
                                        <p:tav tm="0">
                                          <p:val>
                                            <p:strVal val="0-#ppt_w/2"/>
                                          </p:val>
                                        </p:tav>
                                        <p:tav tm="100000">
                                          <p:val>
                                            <p:strVal val="#ppt_x"/>
                                          </p:val>
                                        </p:tav>
                                      </p:tavLst>
                                    </p:anim>
                                    <p:anim calcmode="lin" valueType="num">
                                      <p:cBhvr additive="repl">
                                        <p:cTn id="8" dur="500" fill="hold"/>
                                        <p:tgtEl>
                                          <p:spTgt spid="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m 21"/>
          <p:cNvPicPr/>
          <p:nvPr/>
        </p:nvPicPr>
        <p:blipFill>
          <a:blip r:embed="rId2" cstate="print"/>
          <a:stretch/>
        </p:blipFill>
        <p:spPr>
          <a:xfrm>
            <a:off x="1185840" y="4489560"/>
            <a:ext cx="2297160" cy="1722600"/>
          </a:xfrm>
          <a:prstGeom prst="rect">
            <a:avLst/>
          </a:prstGeom>
          <a:ln w="19080">
            <a:solidFill>
              <a:schemeClr val="tx1"/>
            </a:solidFill>
            <a:miter/>
          </a:ln>
        </p:spPr>
      </p:pic>
      <p:pic>
        <p:nvPicPr>
          <p:cNvPr id="215" name="Imagem 6"/>
          <p:cNvPicPr/>
          <p:nvPr/>
        </p:nvPicPr>
        <p:blipFill>
          <a:blip r:embed="rId3" cstate="print"/>
          <a:stretch/>
        </p:blipFill>
        <p:spPr>
          <a:xfrm>
            <a:off x="-3960" y="0"/>
            <a:ext cx="9142560" cy="6889611"/>
          </a:xfrm>
          <a:prstGeom prst="rect">
            <a:avLst/>
          </a:prstGeom>
          <a:ln w="9360">
            <a:noFill/>
          </a:ln>
        </p:spPr>
      </p:pic>
      <p:sp>
        <p:nvSpPr>
          <p:cNvPr id="216" name="CustomShape 1"/>
          <p:cNvSpPr/>
          <p:nvPr/>
        </p:nvSpPr>
        <p:spPr>
          <a:xfrm>
            <a:off x="-108520" y="2420888"/>
            <a:ext cx="9142560" cy="231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4000" b="1" strike="noStrike" spc="-1" dirty="0">
                <a:solidFill>
                  <a:srgbClr val="000000"/>
                </a:solidFill>
                <a:latin typeface="Arial Black"/>
                <a:ea typeface="DejaVu Sans"/>
              </a:rPr>
              <a:t>  </a:t>
            </a:r>
            <a:r>
              <a:rPr lang="pt-BR" sz="6600" b="1" spc="-1" dirty="0">
                <a:solidFill>
                  <a:srgbClr val="FFFFFF"/>
                </a:solidFill>
                <a:latin typeface="Calibri"/>
                <a:ea typeface="DejaVu Sans"/>
              </a:rPr>
              <a:t>Tecnologia da informação e comunicação em saúde</a:t>
            </a:r>
            <a:endParaRPr lang="pt-BR" sz="6600" b="0" strike="noStrike" spc="-1" dirty="0">
              <a:latin typeface="Arial"/>
            </a:endParaRPr>
          </a:p>
          <a:p>
            <a:pPr algn="ctr">
              <a:lnSpc>
                <a:spcPct val="100000"/>
              </a:lnSpc>
            </a:pPr>
            <a:endParaRPr lang="pt-BR" sz="6600" b="0" strike="noStrike" spc="-1" dirty="0">
              <a:latin typeface="Arial"/>
            </a:endParaRPr>
          </a:p>
          <a:p>
            <a:pPr algn="ctr">
              <a:lnSpc>
                <a:spcPct val="100000"/>
              </a:lnSpc>
            </a:pPr>
            <a:endParaRPr lang="pt-BR" sz="6600" b="0" strike="noStrike" spc="-1" dirty="0">
              <a:latin typeface="Arial"/>
            </a:endParaRPr>
          </a:p>
        </p:txBody>
      </p:sp>
      <p:pic>
        <p:nvPicPr>
          <p:cNvPr id="217" name="Imagem 7"/>
          <p:cNvPicPr/>
          <p:nvPr/>
        </p:nvPicPr>
        <p:blipFill>
          <a:blip r:embed="rId4" cstate="print"/>
          <a:stretch/>
        </p:blipFill>
        <p:spPr>
          <a:xfrm>
            <a:off x="2692080" y="260640"/>
            <a:ext cx="3750480" cy="1711440"/>
          </a:xfrm>
          <a:prstGeom prst="rect">
            <a:avLst/>
          </a:prstGeom>
          <a:ln>
            <a:noFill/>
          </a:ln>
        </p:spPr>
      </p:pic>
    </p:spTree>
    <p:extLst>
      <p:ext uri="{BB962C8B-B14F-4D97-AF65-F5344CB8AC3E}">
        <p14:creationId xmlns:p14="http://schemas.microsoft.com/office/powerpoint/2010/main" val="473836869"/>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repl">
                                        <p:cTn id="7" dur="500" fill="hold"/>
                                        <p:tgtEl>
                                          <p:spTgt spid="214"/>
                                        </p:tgtEl>
                                        <p:attrNameLst>
                                          <p:attrName>ppt_x</p:attrName>
                                        </p:attrNameLst>
                                      </p:cBhvr>
                                      <p:tavLst>
                                        <p:tav tm="0">
                                          <p:val>
                                            <p:strVal val="0-#ppt_w/2"/>
                                          </p:val>
                                        </p:tav>
                                        <p:tav tm="100000">
                                          <p:val>
                                            <p:strVal val="#ppt_x"/>
                                          </p:val>
                                        </p:tav>
                                      </p:tavLst>
                                    </p:anim>
                                    <p:anim calcmode="lin" valueType="num">
                                      <p:cBhvr additive="repl">
                                        <p:cTn id="8" dur="500" fill="hold"/>
                                        <p:tgtEl>
                                          <p:spTgt spid="2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ângulo 104">
            <a:extLst>
              <a:ext uri="{FF2B5EF4-FFF2-40B4-BE49-F238E27FC236}">
                <a16:creationId xmlns:a16="http://schemas.microsoft.com/office/drawing/2014/main" id="{DDA915D9-F697-4598-831A-73EE732DF9D0}"/>
              </a:ext>
            </a:extLst>
          </p:cNvPr>
          <p:cNvSpPr/>
          <p:nvPr/>
        </p:nvSpPr>
        <p:spPr>
          <a:xfrm>
            <a:off x="0" y="849630"/>
            <a:ext cx="6907856" cy="502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graphicFrame>
        <p:nvGraphicFramePr>
          <p:cNvPr id="5" name="Tabela 31">
            <a:extLst>
              <a:ext uri="{FF2B5EF4-FFF2-40B4-BE49-F238E27FC236}">
                <a16:creationId xmlns:a16="http://schemas.microsoft.com/office/drawing/2014/main" id="{6886EA71-4913-4558-9203-9375C007CC28}"/>
              </a:ext>
            </a:extLst>
          </p:cNvPr>
          <p:cNvGraphicFramePr>
            <a:graphicFrameLocks noGrp="1"/>
          </p:cNvGraphicFramePr>
          <p:nvPr/>
        </p:nvGraphicFramePr>
        <p:xfrm>
          <a:off x="539552" y="2902642"/>
          <a:ext cx="7992888" cy="3564805"/>
        </p:xfrm>
        <a:graphic>
          <a:graphicData uri="http://schemas.openxmlformats.org/drawingml/2006/table">
            <a:tbl>
              <a:tblPr firstRow="1" bandRow="1">
                <a:tableStyleId>{5C22544A-7EE6-4342-B048-85BDC9FD1C3A}</a:tableStyleId>
              </a:tblPr>
              <a:tblGrid>
                <a:gridCol w="2424888">
                  <a:extLst>
                    <a:ext uri="{9D8B030D-6E8A-4147-A177-3AD203B41FA5}">
                      <a16:colId xmlns:a16="http://schemas.microsoft.com/office/drawing/2014/main" val="4041995248"/>
                    </a:ext>
                  </a:extLst>
                </a:gridCol>
                <a:gridCol w="4191714">
                  <a:extLst>
                    <a:ext uri="{9D8B030D-6E8A-4147-A177-3AD203B41FA5}">
                      <a16:colId xmlns:a16="http://schemas.microsoft.com/office/drawing/2014/main" val="180704849"/>
                    </a:ext>
                  </a:extLst>
                </a:gridCol>
                <a:gridCol w="1376286">
                  <a:extLst>
                    <a:ext uri="{9D8B030D-6E8A-4147-A177-3AD203B41FA5}">
                      <a16:colId xmlns:a16="http://schemas.microsoft.com/office/drawing/2014/main" val="4152622926"/>
                    </a:ext>
                  </a:extLst>
                </a:gridCol>
              </a:tblGrid>
              <a:tr h="3654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dirty="0">
                          <a:ln>
                            <a:noFill/>
                          </a:ln>
                          <a:solidFill>
                            <a:prstClr val="white"/>
                          </a:solidFill>
                          <a:effectLst/>
                          <a:uLnTx/>
                          <a:uFillTx/>
                          <a:latin typeface="Calibri" pitchFamily="34" charset="0"/>
                          <a:ea typeface="+mn-ea"/>
                          <a:cs typeface="Segoe UI" panose="020B0502040204020203" pitchFamily="34" charset="0"/>
                        </a:rPr>
                        <a:t>Etapa</a:t>
                      </a:r>
                    </a:p>
                  </a:txBody>
                  <a:tcPr marL="21600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dirty="0">
                          <a:ln>
                            <a:noFill/>
                          </a:ln>
                          <a:solidFill>
                            <a:prstClr val="white"/>
                          </a:solidFill>
                          <a:effectLst/>
                          <a:uLnTx/>
                          <a:uFillTx/>
                          <a:latin typeface="Calibri" pitchFamily="34" charset="0"/>
                          <a:ea typeface="+mn-ea"/>
                          <a:cs typeface="Segoe UI" panose="020B0502040204020203" pitchFamily="34" charset="0"/>
                        </a:rPr>
                        <a:t>Entregas</a:t>
                      </a:r>
                    </a:p>
                  </a:txBody>
                  <a:tcPr marL="21600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Calibri" pitchFamily="34" charset="0"/>
                          <a:ea typeface="+mn-ea"/>
                          <a:cs typeface="Segoe UI" panose="020B0502040204020203" pitchFamily="34" charset="0"/>
                        </a:rPr>
                        <a:t>Status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857715045"/>
                  </a:ext>
                </a:extLst>
              </a:tr>
              <a:tr h="28812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E-SUS Vigilância em Saúde</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Implantação do e-SUS Vigilância em Saúde</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Concluída</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2576763"/>
                  </a:ext>
                </a:extLst>
              </a:tr>
              <a:tr h="28812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dirty="0">
                        <a:ln>
                          <a:noFill/>
                        </a:ln>
                        <a:solidFill>
                          <a:srgbClr val="26617B"/>
                        </a:solidFill>
                        <a:effectLst/>
                        <a:uLnTx/>
                        <a:uFillTx/>
                        <a:latin typeface="Segoe UI" panose="020B0502040204020203" pitchFamily="34" charset="0"/>
                        <a:ea typeface="+mn-ea"/>
                        <a:cs typeface="Segoe UI" panose="020B0502040204020203" pitchFamily="34" charset="0"/>
                      </a:endParaRP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78</a:t>
                      </a: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 municípios utilizando o e-SUS VS</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Concluída</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84220201"/>
                  </a:ext>
                </a:extLst>
              </a:tr>
              <a:tr h="51300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Sistema de Regulação Ambulatorial</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Implantação do Sistema Integrado de Regulação Ambulatorial</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Concluída</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6256793"/>
                  </a:ext>
                </a:extLst>
              </a:tr>
              <a:tr h="513002">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dirty="0">
                        <a:ln>
                          <a:noFill/>
                        </a:ln>
                        <a:solidFill>
                          <a:srgbClr val="26617B"/>
                        </a:solidFill>
                        <a:effectLst/>
                        <a:uLnTx/>
                        <a:uFillTx/>
                        <a:latin typeface="Segoe UI" panose="020B0502040204020203" pitchFamily="34" charset="0"/>
                        <a:ea typeface="+mn-ea"/>
                        <a:cs typeface="Segoe UI" panose="020B0502040204020203" pitchFamily="34" charset="0"/>
                      </a:endParaRP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78</a:t>
                      </a: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 municípios utilizando o Sistema Integrado de Regulação Ambulatorial</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Concluída</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6727687"/>
                  </a:ext>
                </a:extLst>
              </a:tr>
              <a:tr h="318685">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Sistema de Gestão da Saúde nos Hospitais</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Contratação do Sistema de Gestão de Saúde</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Em execução</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94626001"/>
                  </a:ext>
                </a:extLst>
              </a:tr>
              <a:tr h="513002">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dirty="0">
                        <a:ln>
                          <a:noFill/>
                        </a:ln>
                        <a:solidFill>
                          <a:srgbClr val="26617B"/>
                        </a:solidFill>
                        <a:effectLst/>
                        <a:uLnTx/>
                        <a:uFillTx/>
                        <a:latin typeface="Segoe UI" panose="020B0502040204020203" pitchFamily="34" charset="0"/>
                        <a:ea typeface="+mn-ea"/>
                        <a:cs typeface="Segoe UI" panose="020B0502040204020203" pitchFamily="34" charset="0"/>
                      </a:endParaRP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12 </a:t>
                      </a: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hospitais com Sistema de Gestão de Saúde um funcionamento</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26617B"/>
                        </a:solidFill>
                        <a:effectLst/>
                        <a:uLnTx/>
                        <a:uFillTx/>
                        <a:latin typeface="Segoe UI" panose="020B0502040204020203" pitchFamily="34" charset="0"/>
                        <a:ea typeface="+mn-ea"/>
                        <a:cs typeface="Segoe UI" panose="020B0502040204020203" pitchFamily="34" charset="0"/>
                      </a:endParaRP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21891434"/>
                  </a:ext>
                </a:extLst>
              </a:tr>
              <a:tr h="513002">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dirty="0">
                        <a:ln>
                          <a:noFill/>
                        </a:ln>
                        <a:solidFill>
                          <a:srgbClr val="26617B"/>
                        </a:solidFill>
                        <a:effectLst/>
                        <a:uLnTx/>
                        <a:uFillTx/>
                        <a:latin typeface="Segoe UI" panose="020B0502040204020203" pitchFamily="34" charset="0"/>
                        <a:ea typeface="+mn-ea"/>
                        <a:cs typeface="Segoe UI" panose="020B0502040204020203" pitchFamily="34" charset="0"/>
                      </a:endParaRP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Adequação da infraestrutura 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12</a:t>
                      </a:r>
                      <a:r>
                        <a:rPr kumimoji="0" lang="pt-BR" sz="16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 Unidades da SESA</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26617B"/>
                        </a:solidFill>
                        <a:effectLst/>
                        <a:uLnTx/>
                        <a:uFillTx/>
                        <a:latin typeface="Segoe UI" panose="020B0502040204020203" pitchFamily="34" charset="0"/>
                        <a:ea typeface="+mn-ea"/>
                        <a:cs typeface="Segoe UI" panose="020B0502040204020203" pitchFamily="34" charset="0"/>
                      </a:endParaRP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7677907"/>
                  </a:ext>
                </a:extLst>
              </a:tr>
            </a:tbl>
          </a:graphicData>
        </a:graphic>
      </p:graphicFrame>
      <p:pic>
        <p:nvPicPr>
          <p:cNvPr id="38" name="Imagem 37"/>
          <p:cNvPicPr>
            <a:picLocks noChangeAspect="1"/>
          </p:cNvPicPr>
          <p:nvPr/>
        </p:nvPicPr>
        <p:blipFill rotWithShape="1">
          <a:blip r:embed="rId2" cstate="print">
            <a:extLst>
              <a:ext uri="{28A0092B-C50C-407E-A947-70E740481C1C}">
                <a14:useLocalDpi xmlns:a14="http://schemas.microsoft.com/office/drawing/2010/main" val="0"/>
              </a:ext>
            </a:extLst>
          </a:blip>
          <a:srcRect t="27109" b="41183"/>
          <a:stretch/>
        </p:blipFill>
        <p:spPr>
          <a:xfrm>
            <a:off x="539552" y="1124744"/>
            <a:ext cx="7992888" cy="1656184"/>
          </a:xfrm>
          <a:prstGeom prst="rect">
            <a:avLst/>
          </a:prstGeom>
        </p:spPr>
      </p:pic>
      <p:sp>
        <p:nvSpPr>
          <p:cNvPr id="18"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19" name="Imagem 6"/>
          <p:cNvPicPr/>
          <p:nvPr/>
        </p:nvPicPr>
        <p:blipFill>
          <a:blip r:embed="rId3" cstate="print"/>
          <a:srcRect l="12634" r="15820"/>
          <a:stretch/>
        </p:blipFill>
        <p:spPr>
          <a:xfrm>
            <a:off x="7885888" y="180360"/>
            <a:ext cx="718560" cy="718560"/>
          </a:xfrm>
          <a:prstGeom prst="rect">
            <a:avLst/>
          </a:prstGeom>
          <a:ln>
            <a:noFill/>
          </a:ln>
        </p:spPr>
      </p:pic>
      <p:sp>
        <p:nvSpPr>
          <p:cNvPr id="20"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rPr>
              <a:t>ESAÚDE</a:t>
            </a:r>
            <a:endParaRPr lang="pt-BR" sz="3600" b="0" strike="noStrike" spc="-1" dirty="0">
              <a:solidFill>
                <a:srgbClr val="FF0000"/>
              </a:solidFill>
              <a:latin typeface="Arial"/>
            </a:endParaRPr>
          </a:p>
        </p:txBody>
      </p:sp>
      <p:sp>
        <p:nvSpPr>
          <p:cNvPr id="21"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0" name="CaixaDeTexto 9">
            <a:extLst>
              <a:ext uri="{FF2B5EF4-FFF2-40B4-BE49-F238E27FC236}">
                <a16:creationId xmlns:a16="http://schemas.microsoft.com/office/drawing/2014/main" id="{BF412393-09F0-42C9-970C-56A77955E540}"/>
              </a:ext>
            </a:extLst>
          </p:cNvPr>
          <p:cNvSpPr txBox="1"/>
          <p:nvPr/>
        </p:nvSpPr>
        <p:spPr>
          <a:xfrm>
            <a:off x="485128" y="6560512"/>
            <a:ext cx="1943353"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spTree>
    <p:extLst>
      <p:ext uri="{BB962C8B-B14F-4D97-AF65-F5344CB8AC3E}">
        <p14:creationId xmlns:p14="http://schemas.microsoft.com/office/powerpoint/2010/main" val="11308346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ângulo 104">
            <a:extLst>
              <a:ext uri="{FF2B5EF4-FFF2-40B4-BE49-F238E27FC236}">
                <a16:creationId xmlns:a16="http://schemas.microsoft.com/office/drawing/2014/main" id="{DDA915D9-F697-4598-831A-73EE732DF9D0}"/>
              </a:ext>
            </a:extLst>
          </p:cNvPr>
          <p:cNvSpPr/>
          <p:nvPr/>
        </p:nvSpPr>
        <p:spPr>
          <a:xfrm>
            <a:off x="0" y="849630"/>
            <a:ext cx="6907856" cy="502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19"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sp>
      <p:pic>
        <p:nvPicPr>
          <p:cNvPr id="20" name="Imagem 6"/>
          <p:cNvPicPr/>
          <p:nvPr/>
        </p:nvPicPr>
        <p:blipFill>
          <a:blip r:embed="rId2" cstate="print"/>
          <a:srcRect l="12634" r="15820"/>
          <a:stretch/>
        </p:blipFill>
        <p:spPr>
          <a:xfrm>
            <a:off x="7885888" y="180360"/>
            <a:ext cx="718560" cy="718560"/>
          </a:xfrm>
          <a:prstGeom prst="rect">
            <a:avLst/>
          </a:prstGeom>
          <a:ln>
            <a:noFill/>
          </a:ln>
        </p:spPr>
      </p:pic>
      <p:sp>
        <p:nvSpPr>
          <p:cNvPr id="22"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24"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pc="-41" dirty="0">
                <a:solidFill>
                  <a:srgbClr val="0070C0"/>
                </a:solidFill>
                <a:latin typeface="Calibri"/>
              </a:rPr>
              <a:t>ESAÚDE</a:t>
            </a:r>
            <a:endParaRPr lang="pt-BR" sz="3600" b="0" strike="noStrike" spc="-1" dirty="0">
              <a:solidFill>
                <a:srgbClr val="FF0000"/>
              </a:solidFill>
              <a:latin typeface="Arial"/>
            </a:endParaRPr>
          </a:p>
        </p:txBody>
      </p:sp>
      <p:pic>
        <p:nvPicPr>
          <p:cNvPr id="30" name="Imagem 29"/>
          <p:cNvPicPr>
            <a:picLocks noChangeAspect="1"/>
          </p:cNvPicPr>
          <p:nvPr/>
        </p:nvPicPr>
        <p:blipFill rotWithShape="1">
          <a:blip r:embed="rId3" cstate="print">
            <a:extLst>
              <a:ext uri="{28A0092B-C50C-407E-A947-70E740481C1C}">
                <a14:useLocalDpi xmlns:a14="http://schemas.microsoft.com/office/drawing/2010/main" val="0"/>
              </a:ext>
            </a:extLst>
          </a:blip>
          <a:srcRect t="27109" b="41183"/>
          <a:stretch/>
        </p:blipFill>
        <p:spPr>
          <a:xfrm>
            <a:off x="539552" y="1124744"/>
            <a:ext cx="7992888" cy="1656184"/>
          </a:xfrm>
          <a:prstGeom prst="rect">
            <a:avLst/>
          </a:prstGeom>
        </p:spPr>
      </p:pic>
      <p:graphicFrame>
        <p:nvGraphicFramePr>
          <p:cNvPr id="18" name="Tabela 31">
            <a:extLst>
              <a:ext uri="{FF2B5EF4-FFF2-40B4-BE49-F238E27FC236}">
                <a16:creationId xmlns:a16="http://schemas.microsoft.com/office/drawing/2014/main" id="{73A6A630-6B0A-4B99-8E02-3C78138B60E8}"/>
              </a:ext>
            </a:extLst>
          </p:cNvPr>
          <p:cNvGraphicFramePr>
            <a:graphicFrameLocks noGrp="1"/>
          </p:cNvGraphicFramePr>
          <p:nvPr>
            <p:extLst>
              <p:ext uri="{D42A27DB-BD31-4B8C-83A1-F6EECF244321}">
                <p14:modId xmlns:p14="http://schemas.microsoft.com/office/powerpoint/2010/main" val="1756220444"/>
              </p:ext>
            </p:extLst>
          </p:nvPr>
        </p:nvGraphicFramePr>
        <p:xfrm>
          <a:off x="539552" y="2852936"/>
          <a:ext cx="7992888" cy="3661264"/>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263256330"/>
                    </a:ext>
                  </a:extLst>
                </a:gridCol>
                <a:gridCol w="5031534">
                  <a:extLst>
                    <a:ext uri="{9D8B030D-6E8A-4147-A177-3AD203B41FA5}">
                      <a16:colId xmlns:a16="http://schemas.microsoft.com/office/drawing/2014/main" val="180704849"/>
                    </a:ext>
                  </a:extLst>
                </a:gridCol>
                <a:gridCol w="1305170">
                  <a:extLst>
                    <a:ext uri="{9D8B030D-6E8A-4147-A177-3AD203B41FA5}">
                      <a16:colId xmlns:a16="http://schemas.microsoft.com/office/drawing/2014/main" val="4152622926"/>
                    </a:ext>
                  </a:extLst>
                </a:gridCol>
              </a:tblGrid>
              <a:tr h="3590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dirty="0">
                          <a:ln>
                            <a:noFill/>
                          </a:ln>
                          <a:solidFill>
                            <a:prstClr val="white"/>
                          </a:solidFill>
                          <a:effectLst/>
                          <a:uLnTx/>
                          <a:uFillTx/>
                          <a:latin typeface="Calibri" pitchFamily="34" charset="0"/>
                          <a:ea typeface="+mn-ea"/>
                          <a:cs typeface="Segoe UI" panose="020B0502040204020203" pitchFamily="34" charset="0"/>
                        </a:rPr>
                        <a:t>Etapa</a:t>
                      </a:r>
                    </a:p>
                  </a:txBody>
                  <a:tcPr marL="21600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dirty="0">
                          <a:ln>
                            <a:noFill/>
                          </a:ln>
                          <a:solidFill>
                            <a:prstClr val="white"/>
                          </a:solidFill>
                          <a:effectLst/>
                          <a:uLnTx/>
                          <a:uFillTx/>
                          <a:latin typeface="Calibri" pitchFamily="34" charset="0"/>
                          <a:ea typeface="+mn-ea"/>
                          <a:cs typeface="Segoe UI" panose="020B0502040204020203" pitchFamily="34" charset="0"/>
                        </a:rPr>
                        <a:t>Entregas</a:t>
                      </a:r>
                    </a:p>
                  </a:txBody>
                  <a:tcPr marL="21600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Calibri" pitchFamily="34" charset="0"/>
                          <a:ea typeface="+mn-ea"/>
                          <a:cs typeface="Segoe UI" panose="020B0502040204020203" pitchFamily="34" charset="0"/>
                        </a:rPr>
                        <a:t>Status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857715045"/>
                  </a:ext>
                </a:extLst>
              </a:tr>
              <a:tr h="357289">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E-SUS ATENÇÃO BÁSICA</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Desenvolvimento do E-SUS Atenção Básica</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Concluída</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86463344"/>
                  </a:ext>
                </a:extLst>
              </a:tr>
              <a:tr h="35503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dirty="0">
                        <a:ln>
                          <a:noFill/>
                        </a:ln>
                        <a:solidFill>
                          <a:srgbClr val="26617B"/>
                        </a:solidFill>
                        <a:effectLst/>
                        <a:uLnTx/>
                        <a:uFillTx/>
                        <a:latin typeface="Segoe UI" panose="020B0502040204020203" pitchFamily="34" charset="0"/>
                        <a:ea typeface="+mn-ea"/>
                        <a:cs typeface="Segoe UI" panose="020B0502040204020203" pitchFamily="34" charset="0"/>
                      </a:endParaRP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45</a:t>
                      </a:r>
                      <a:r>
                        <a:rPr kumimoji="0" lang="pt-BR" sz="14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 Municípios utilizando o e-SUS Atenção Básica</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Concluída</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26914327"/>
                  </a:ext>
                </a:extLst>
              </a:tr>
              <a:tr h="44879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dirty="0">
                        <a:ln>
                          <a:noFill/>
                        </a:ln>
                        <a:solidFill>
                          <a:srgbClr val="26617B"/>
                        </a:solidFill>
                        <a:effectLst/>
                        <a:uLnTx/>
                        <a:uFillTx/>
                        <a:latin typeface="Segoe UI" panose="020B0502040204020203" pitchFamily="34" charset="0"/>
                        <a:ea typeface="+mn-ea"/>
                        <a:cs typeface="Segoe UI" panose="020B0502040204020203" pitchFamily="34" charset="0"/>
                      </a:endParaRP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78</a:t>
                      </a:r>
                      <a:r>
                        <a:rPr kumimoji="0" lang="pt-BR" sz="14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 Municípios integrados com o centralizador estadual do e-SUS AB</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Em execução</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4487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TELE ATENDIMENTO</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Estruturação e implantação do serviço de telemedicina, telessaúde e tele-diagnóstico</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Ações preparatórias</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6655337"/>
                  </a:ext>
                </a:extLst>
              </a:tr>
              <a:tr h="1415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dirty="0" err="1">
                          <a:ln>
                            <a:noFill/>
                          </a:ln>
                          <a:solidFill>
                            <a:schemeClr val="tx1"/>
                          </a:solidFill>
                          <a:effectLst/>
                          <a:uLnTx/>
                          <a:uFillTx/>
                          <a:latin typeface="Calibri" pitchFamily="34" charset="0"/>
                          <a:ea typeface="+mn-ea"/>
                          <a:cs typeface="Segoe UI" panose="020B0502040204020203" pitchFamily="34" charset="0"/>
                        </a:rPr>
                        <a:t>NUDeTI</a:t>
                      </a:r>
                      <a:r>
                        <a:rPr kumimoji="0" lang="pt-BR" sz="14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rPr>
                        <a:t>-SUS</a:t>
                      </a: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solidFill>
                            <a:schemeClr val="tx1"/>
                          </a:solidFill>
                          <a:latin typeface="Calibri" pitchFamily="34" charset="0"/>
                        </a:rPr>
                        <a:t>Núcleo de Desenvolvimento Tecnológico e Estímulo a Inovação, instituído pela Port. 190-R, 22/09/2020 responsável pela execução do Programa de Desenvolvimento de Tecnologias da Informação e Comunicação e Estímulo à Inovação aplicadas à Saúde - PROTICSUS, cujo objetivo é o desenvolvimento de estudos, pesquisas e inovação em tecnologia da informação e comunicação. </a:t>
                      </a:r>
                      <a:endParaRPr kumimoji="0" lang="pt-BR" sz="1400" b="0" i="0" u="none" strike="noStrike" kern="1200" cap="none" spc="0" normalizeH="0" baseline="0" dirty="0">
                        <a:ln>
                          <a:noFill/>
                        </a:ln>
                        <a:solidFill>
                          <a:schemeClr val="tx1"/>
                        </a:solidFill>
                        <a:effectLst/>
                        <a:uLnTx/>
                        <a:uFillTx/>
                        <a:latin typeface="Calibri" pitchFamily="34" charset="0"/>
                        <a:ea typeface="+mn-ea"/>
                        <a:cs typeface="Segoe UI" panose="020B0502040204020203" pitchFamily="34" charset="0"/>
                      </a:endParaRPr>
                    </a:p>
                  </a:txBody>
                  <a:tcPr marL="216000" marR="28800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chemeClr val="tx1"/>
                          </a:solidFill>
                          <a:effectLst/>
                          <a:uLnTx/>
                          <a:uFillTx/>
                          <a:latin typeface="Calibri" pitchFamily="34" charset="0"/>
                          <a:ea typeface="+mn-ea"/>
                          <a:cs typeface="Segoe UI" panose="020B0502040204020203" pitchFamily="34" charset="0"/>
                        </a:rPr>
                        <a:t>Concluído</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15732099"/>
                  </a:ext>
                </a:extLst>
              </a:tr>
            </a:tbl>
          </a:graphicData>
        </a:graphic>
      </p:graphicFrame>
      <p:sp>
        <p:nvSpPr>
          <p:cNvPr id="10" name="CaixaDeTexto 9">
            <a:extLst>
              <a:ext uri="{FF2B5EF4-FFF2-40B4-BE49-F238E27FC236}">
                <a16:creationId xmlns:a16="http://schemas.microsoft.com/office/drawing/2014/main" id="{F82E872A-CE44-4ECD-8D08-11D4EDDEEF79}"/>
              </a:ext>
            </a:extLst>
          </p:cNvPr>
          <p:cNvSpPr txBox="1"/>
          <p:nvPr/>
        </p:nvSpPr>
        <p:spPr>
          <a:xfrm>
            <a:off x="485128" y="6560512"/>
            <a:ext cx="1943353" cy="276999"/>
          </a:xfrm>
          <a:prstGeom prst="rect">
            <a:avLst/>
          </a:prstGeom>
          <a:noFill/>
        </p:spPr>
        <p:txBody>
          <a:bodyPr wrap="none" rtlCol="0">
            <a:spAutoFit/>
          </a:bodyPr>
          <a:lstStyle/>
          <a:p>
            <a:r>
              <a:rPr lang="pt-BR" sz="1200" dirty="0">
                <a:solidFill>
                  <a:schemeClr val="bg1"/>
                </a:solidFill>
                <a:latin typeface="Calibri" panose="020F0502020204030204" pitchFamily="34" charset="0"/>
                <a:cs typeface="Calibri" panose="020F0502020204030204" pitchFamily="34" charset="0"/>
              </a:rPr>
              <a:t>Fonte: GEP/SSEPLANTS/Sesa</a:t>
            </a:r>
          </a:p>
        </p:txBody>
      </p:sp>
    </p:spTree>
    <p:extLst>
      <p:ext uri="{BB962C8B-B14F-4D97-AF65-F5344CB8AC3E}">
        <p14:creationId xmlns:p14="http://schemas.microsoft.com/office/powerpoint/2010/main" val="32211381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pag 10.jpg"/>
          <p:cNvPicPr>
            <a:picLocks noChangeAspect="1"/>
          </p:cNvPicPr>
          <p:nvPr/>
        </p:nvPicPr>
        <p:blipFill>
          <a:blip r:embed="rId2" cstate="print"/>
          <a:stretch>
            <a:fillRect/>
          </a:stretch>
        </p:blipFill>
        <p:spPr>
          <a:xfrm>
            <a:off x="360040" y="1484784"/>
            <a:ext cx="8532440" cy="4455716"/>
          </a:xfrm>
          <a:prstGeom prst="rect">
            <a:avLst/>
          </a:prstGeom>
        </p:spPr>
      </p:pic>
      <p:sp>
        <p:nvSpPr>
          <p:cNvPr id="16"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100" i="1" dirty="0">
                <a:solidFill>
                  <a:schemeClr val="bg1"/>
                </a:solidFill>
                <a:latin typeface="Calibri" panose="020F0502020204030204" pitchFamily="34" charset="0"/>
                <a:cs typeface="Calibri" panose="020F0502020204030204" pitchFamily="34" charset="0"/>
              </a:rPr>
              <a:t>                     </a:t>
            </a:r>
            <a:r>
              <a:rPr lang="pt-BR" sz="1200" dirty="0">
                <a:solidFill>
                  <a:schemeClr val="bg1"/>
                </a:solidFill>
                <a:latin typeface="Calibri" panose="020F0502020204030204" pitchFamily="34" charset="0"/>
                <a:cs typeface="Calibri" panose="020F0502020204030204" pitchFamily="34" charset="0"/>
              </a:rPr>
              <a:t>Fonte: ICEPi/Sesa</a:t>
            </a:r>
          </a:p>
          <a:p>
            <a:endParaRPr lang="pt-BR" dirty="0"/>
          </a:p>
        </p:txBody>
      </p:sp>
      <p:pic>
        <p:nvPicPr>
          <p:cNvPr id="17" name="Imagem 6"/>
          <p:cNvPicPr/>
          <p:nvPr/>
        </p:nvPicPr>
        <p:blipFill>
          <a:blip r:embed="rId3" cstate="print"/>
          <a:srcRect l="12634" r="15820"/>
          <a:stretch/>
        </p:blipFill>
        <p:spPr>
          <a:xfrm>
            <a:off x="7885888" y="180360"/>
            <a:ext cx="718560" cy="718560"/>
          </a:xfrm>
          <a:prstGeom prst="rect">
            <a:avLst/>
          </a:prstGeom>
          <a:ln>
            <a:noFill/>
          </a:ln>
        </p:spPr>
      </p:pic>
      <p:sp>
        <p:nvSpPr>
          <p:cNvPr id="18"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NUDeTI - SUS</a:t>
            </a:r>
            <a:endParaRPr lang="pt-BR" sz="3600" b="0" strike="noStrike" spc="-1" dirty="0">
              <a:solidFill>
                <a:srgbClr val="FF0000"/>
              </a:solidFill>
              <a:latin typeface="Arial"/>
            </a:endParaRPr>
          </a:p>
        </p:txBody>
      </p:sp>
      <p:sp>
        <p:nvSpPr>
          <p:cNvPr id="19"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Tree>
    <p:extLst>
      <p:ext uri="{BB962C8B-B14F-4D97-AF65-F5344CB8AC3E}">
        <p14:creationId xmlns:p14="http://schemas.microsoft.com/office/powerpoint/2010/main" val="34213979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ângulo 104">
            <a:extLst>
              <a:ext uri="{FF2B5EF4-FFF2-40B4-BE49-F238E27FC236}">
                <a16:creationId xmlns:a16="http://schemas.microsoft.com/office/drawing/2014/main" id="{DDA915D9-F697-4598-831A-73EE732DF9D0}"/>
              </a:ext>
            </a:extLst>
          </p:cNvPr>
          <p:cNvSpPr/>
          <p:nvPr/>
        </p:nvSpPr>
        <p:spPr>
          <a:xfrm>
            <a:off x="0" y="849630"/>
            <a:ext cx="6907856" cy="502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17"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100" i="1" dirty="0">
                <a:solidFill>
                  <a:schemeClr val="bg1"/>
                </a:solidFill>
                <a:latin typeface="Calibri" panose="020F0502020204030204" pitchFamily="34" charset="0"/>
                <a:cs typeface="Calibri" panose="020F0502020204030204" pitchFamily="34" charset="0"/>
              </a:rPr>
              <a:t>                     </a:t>
            </a:r>
            <a:r>
              <a:rPr lang="pt-BR" sz="1200" dirty="0">
                <a:solidFill>
                  <a:schemeClr val="bg1"/>
                </a:solidFill>
                <a:latin typeface="Calibri" panose="020F0502020204030204" pitchFamily="34" charset="0"/>
                <a:cs typeface="Calibri" panose="020F0502020204030204" pitchFamily="34" charset="0"/>
              </a:rPr>
              <a:t>Fonte: ICEPi/GTI Sesa</a:t>
            </a:r>
          </a:p>
          <a:p>
            <a:endParaRPr lang="pt-BR" dirty="0"/>
          </a:p>
        </p:txBody>
      </p:sp>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NUDeTI - SUS</a:t>
            </a:r>
            <a:endParaRPr lang="pt-BR" sz="3600" b="0" strike="noStrike" spc="-1" dirty="0">
              <a:solidFill>
                <a:srgbClr val="FF0000"/>
              </a:solidFill>
              <a:latin typeface="Arial"/>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pic>
        <p:nvPicPr>
          <p:cNvPr id="3" name="Imagem 2">
            <a:extLst>
              <a:ext uri="{FF2B5EF4-FFF2-40B4-BE49-F238E27FC236}">
                <a16:creationId xmlns:a16="http://schemas.microsoft.com/office/drawing/2014/main" id="{8EBF4D7D-0DB7-4213-9401-730A83A24A3D}"/>
              </a:ext>
            </a:extLst>
          </p:cNvPr>
          <p:cNvPicPr>
            <a:picLocks noChangeAspect="1"/>
          </p:cNvPicPr>
          <p:nvPr/>
        </p:nvPicPr>
        <p:blipFill>
          <a:blip r:embed="rId3"/>
          <a:stretch>
            <a:fillRect/>
          </a:stretch>
        </p:blipFill>
        <p:spPr>
          <a:xfrm>
            <a:off x="291955" y="1147805"/>
            <a:ext cx="8364601" cy="4889799"/>
          </a:xfrm>
          <a:prstGeom prst="rect">
            <a:avLst/>
          </a:prstGeom>
        </p:spPr>
      </p:pic>
    </p:spTree>
    <p:extLst>
      <p:ext uri="{BB962C8B-B14F-4D97-AF65-F5344CB8AC3E}">
        <p14:creationId xmlns:p14="http://schemas.microsoft.com/office/powerpoint/2010/main" val="41015532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ângulo 104">
            <a:extLst>
              <a:ext uri="{FF2B5EF4-FFF2-40B4-BE49-F238E27FC236}">
                <a16:creationId xmlns:a16="http://schemas.microsoft.com/office/drawing/2014/main" id="{DDA915D9-F697-4598-831A-73EE732DF9D0}"/>
              </a:ext>
            </a:extLst>
          </p:cNvPr>
          <p:cNvSpPr/>
          <p:nvPr/>
        </p:nvSpPr>
        <p:spPr>
          <a:xfrm>
            <a:off x="0" y="849630"/>
            <a:ext cx="6907856" cy="502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17"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ICEPi/Sesa</a:t>
            </a:r>
          </a:p>
          <a:p>
            <a:endParaRPr lang="pt-BR" dirty="0"/>
          </a:p>
        </p:txBody>
      </p:sp>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NUDeTI - SUS</a:t>
            </a:r>
            <a:endParaRPr lang="pt-BR" sz="3600" b="0" strike="noStrike" spc="-1" dirty="0">
              <a:solidFill>
                <a:srgbClr val="FF0000"/>
              </a:solidFill>
              <a:latin typeface="Arial"/>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pic>
        <p:nvPicPr>
          <p:cNvPr id="3" name="Imagem 2">
            <a:extLst>
              <a:ext uri="{FF2B5EF4-FFF2-40B4-BE49-F238E27FC236}">
                <a16:creationId xmlns:a16="http://schemas.microsoft.com/office/drawing/2014/main" id="{CF735320-C653-4960-97F1-493E2756E343}"/>
              </a:ext>
            </a:extLst>
          </p:cNvPr>
          <p:cNvPicPr>
            <a:picLocks noChangeAspect="1"/>
          </p:cNvPicPr>
          <p:nvPr/>
        </p:nvPicPr>
        <p:blipFill>
          <a:blip r:embed="rId3"/>
          <a:stretch>
            <a:fillRect/>
          </a:stretch>
        </p:blipFill>
        <p:spPr>
          <a:xfrm>
            <a:off x="683567" y="1075247"/>
            <a:ext cx="8184207" cy="4954077"/>
          </a:xfrm>
          <a:prstGeom prst="rect">
            <a:avLst/>
          </a:prstGeom>
        </p:spPr>
      </p:pic>
    </p:spTree>
    <p:extLst>
      <p:ext uri="{BB962C8B-B14F-4D97-AF65-F5344CB8AC3E}">
        <p14:creationId xmlns:p14="http://schemas.microsoft.com/office/powerpoint/2010/main" val="18407197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ângulo 104">
            <a:extLst>
              <a:ext uri="{FF2B5EF4-FFF2-40B4-BE49-F238E27FC236}">
                <a16:creationId xmlns:a16="http://schemas.microsoft.com/office/drawing/2014/main" id="{DDA915D9-F697-4598-831A-73EE732DF9D0}"/>
              </a:ext>
            </a:extLst>
          </p:cNvPr>
          <p:cNvSpPr/>
          <p:nvPr/>
        </p:nvSpPr>
        <p:spPr>
          <a:xfrm>
            <a:off x="0" y="849630"/>
            <a:ext cx="6907856" cy="502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17"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ICEPi/Sesa</a:t>
            </a:r>
          </a:p>
        </p:txBody>
      </p:sp>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NUDeTI - SUS</a:t>
            </a:r>
            <a:endParaRPr lang="pt-BR" sz="3600" b="0" strike="noStrike" spc="-1" dirty="0">
              <a:solidFill>
                <a:srgbClr val="FF0000"/>
              </a:solidFill>
              <a:latin typeface="Arial"/>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pic>
        <p:nvPicPr>
          <p:cNvPr id="3" name="Imagem 2">
            <a:extLst>
              <a:ext uri="{FF2B5EF4-FFF2-40B4-BE49-F238E27FC236}">
                <a16:creationId xmlns:a16="http://schemas.microsoft.com/office/drawing/2014/main" id="{97EA7990-034D-4C93-AA2E-FE11522DB78D}"/>
              </a:ext>
            </a:extLst>
          </p:cNvPr>
          <p:cNvPicPr>
            <a:picLocks noChangeAspect="1"/>
          </p:cNvPicPr>
          <p:nvPr/>
        </p:nvPicPr>
        <p:blipFill>
          <a:blip r:embed="rId3"/>
          <a:stretch>
            <a:fillRect/>
          </a:stretch>
        </p:blipFill>
        <p:spPr>
          <a:xfrm>
            <a:off x="1081892" y="1144386"/>
            <a:ext cx="6907856" cy="5146525"/>
          </a:xfrm>
          <a:prstGeom prst="rect">
            <a:avLst/>
          </a:prstGeom>
        </p:spPr>
      </p:pic>
    </p:spTree>
    <p:extLst>
      <p:ext uri="{BB962C8B-B14F-4D97-AF65-F5344CB8AC3E}">
        <p14:creationId xmlns:p14="http://schemas.microsoft.com/office/powerpoint/2010/main" val="27993745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ângulo 104">
            <a:extLst>
              <a:ext uri="{FF2B5EF4-FFF2-40B4-BE49-F238E27FC236}">
                <a16:creationId xmlns:a16="http://schemas.microsoft.com/office/drawing/2014/main" id="{DDA915D9-F697-4598-831A-73EE732DF9D0}"/>
              </a:ext>
            </a:extLst>
          </p:cNvPr>
          <p:cNvSpPr/>
          <p:nvPr/>
        </p:nvSpPr>
        <p:spPr>
          <a:xfrm>
            <a:off x="0" y="849630"/>
            <a:ext cx="6907856" cy="502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16" name="CustomShape 1"/>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pic>
        <p:nvPicPr>
          <p:cNvPr id="17" name="Imagem 6"/>
          <p:cNvPicPr/>
          <p:nvPr/>
        </p:nvPicPr>
        <p:blipFill>
          <a:blip r:embed="rId2" cstate="print"/>
          <a:srcRect l="12634" r="15820"/>
          <a:stretch/>
        </p:blipFill>
        <p:spPr>
          <a:xfrm>
            <a:off x="7885888" y="180360"/>
            <a:ext cx="718560" cy="718560"/>
          </a:xfrm>
          <a:prstGeom prst="rect">
            <a:avLst/>
          </a:prstGeom>
          <a:ln>
            <a:noFill/>
          </a:ln>
        </p:spPr>
      </p:pic>
      <p:sp>
        <p:nvSpPr>
          <p:cNvPr id="18"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NUDeTI - SUS</a:t>
            </a:r>
            <a:endParaRPr lang="pt-BR" sz="3600" b="0" strike="noStrike" spc="-1" dirty="0">
              <a:solidFill>
                <a:srgbClr val="FF0000"/>
              </a:solidFill>
              <a:latin typeface="Arial"/>
            </a:endParaRPr>
          </a:p>
        </p:txBody>
      </p:sp>
      <p:sp>
        <p:nvSpPr>
          <p:cNvPr id="12" name="Line 5">
            <a:extLst>
              <a:ext uri="{FF2B5EF4-FFF2-40B4-BE49-F238E27FC236}">
                <a16:creationId xmlns:a16="http://schemas.microsoft.com/office/drawing/2014/main" id="{EFD8D2AC-C9C5-4B9E-8721-E49248ADDB58}"/>
              </a:ext>
            </a:extLst>
          </p:cNvPr>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pic>
        <p:nvPicPr>
          <p:cNvPr id="7" name="Imagem 6">
            <a:extLst>
              <a:ext uri="{FF2B5EF4-FFF2-40B4-BE49-F238E27FC236}">
                <a16:creationId xmlns:a16="http://schemas.microsoft.com/office/drawing/2014/main" id="{A015D7D9-ECA0-4BA4-8B97-AC2A206433FC}"/>
              </a:ext>
            </a:extLst>
          </p:cNvPr>
          <p:cNvPicPr>
            <a:picLocks noChangeAspect="1"/>
          </p:cNvPicPr>
          <p:nvPr/>
        </p:nvPicPr>
        <p:blipFill>
          <a:blip r:embed="rId3"/>
          <a:stretch>
            <a:fillRect/>
          </a:stretch>
        </p:blipFill>
        <p:spPr>
          <a:xfrm>
            <a:off x="827584" y="1096636"/>
            <a:ext cx="7344816" cy="4775526"/>
          </a:xfrm>
          <a:prstGeom prst="rect">
            <a:avLst/>
          </a:prstGeom>
        </p:spPr>
      </p:pic>
    </p:spTree>
    <p:extLst>
      <p:ext uri="{BB962C8B-B14F-4D97-AF65-F5344CB8AC3E}">
        <p14:creationId xmlns:p14="http://schemas.microsoft.com/office/powerpoint/2010/main" val="32224247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ângulo 104">
            <a:extLst>
              <a:ext uri="{FF2B5EF4-FFF2-40B4-BE49-F238E27FC236}">
                <a16:creationId xmlns:a16="http://schemas.microsoft.com/office/drawing/2014/main" id="{DDA915D9-F697-4598-831A-73EE732DF9D0}"/>
              </a:ext>
            </a:extLst>
          </p:cNvPr>
          <p:cNvSpPr/>
          <p:nvPr/>
        </p:nvSpPr>
        <p:spPr>
          <a:xfrm>
            <a:off x="0" y="849630"/>
            <a:ext cx="6907856" cy="502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NUDeTI - SUS</a:t>
            </a:r>
            <a:endParaRPr lang="pt-BR" sz="3600" b="0" strike="noStrike" spc="-1" dirty="0">
              <a:solidFill>
                <a:srgbClr val="FF0000"/>
              </a:solidFill>
              <a:latin typeface="Arial"/>
            </a:endParaRPr>
          </a:p>
        </p:txBody>
      </p:sp>
      <p:sp>
        <p:nvSpPr>
          <p:cNvPr id="20" name="Line 5"/>
          <p:cNvSpPr/>
          <p:nvPr/>
        </p:nvSpPr>
        <p:spPr>
          <a:xfrm flipV="1">
            <a:off x="539280" y="980640"/>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8" name="CustomShape 1">
            <a:extLst>
              <a:ext uri="{FF2B5EF4-FFF2-40B4-BE49-F238E27FC236}">
                <a16:creationId xmlns:a16="http://schemas.microsoft.com/office/drawing/2014/main" id="{4E675AE3-22D3-47E5-8173-990AC1D28B0E}"/>
              </a:ext>
            </a:extLst>
          </p:cNvPr>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pic>
        <p:nvPicPr>
          <p:cNvPr id="7" name="Imagem 6">
            <a:extLst>
              <a:ext uri="{FF2B5EF4-FFF2-40B4-BE49-F238E27FC236}">
                <a16:creationId xmlns:a16="http://schemas.microsoft.com/office/drawing/2014/main" id="{88E56F9C-7FF5-4E26-839F-2A451B80F509}"/>
              </a:ext>
            </a:extLst>
          </p:cNvPr>
          <p:cNvPicPr>
            <a:picLocks noChangeAspect="1"/>
          </p:cNvPicPr>
          <p:nvPr/>
        </p:nvPicPr>
        <p:blipFill>
          <a:blip r:embed="rId3"/>
          <a:stretch>
            <a:fillRect/>
          </a:stretch>
        </p:blipFill>
        <p:spPr>
          <a:xfrm>
            <a:off x="371992" y="1412776"/>
            <a:ext cx="8532360" cy="4289076"/>
          </a:xfrm>
          <a:prstGeom prst="rect">
            <a:avLst/>
          </a:prstGeom>
        </p:spPr>
      </p:pic>
    </p:spTree>
    <p:extLst>
      <p:ext uri="{BB962C8B-B14F-4D97-AF65-F5344CB8AC3E}">
        <p14:creationId xmlns:p14="http://schemas.microsoft.com/office/powerpoint/2010/main" val="39088553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6"/>
          <p:cNvPicPr/>
          <p:nvPr/>
        </p:nvPicPr>
        <p:blipFill>
          <a:blip r:embed="rId2" cstate="print"/>
          <a:srcRect l="12634" r="15820"/>
          <a:stretch/>
        </p:blipFill>
        <p:spPr>
          <a:xfrm>
            <a:off x="7885888" y="180360"/>
            <a:ext cx="718560" cy="718560"/>
          </a:xfrm>
          <a:prstGeom prst="rect">
            <a:avLst/>
          </a:prstGeom>
          <a:ln>
            <a:noFill/>
          </a:ln>
        </p:spPr>
      </p:pic>
      <p:sp>
        <p:nvSpPr>
          <p:cNvPr id="19" name="CustomShape 2"/>
          <p:cNvSpPr/>
          <p:nvPr/>
        </p:nvSpPr>
        <p:spPr>
          <a:xfrm>
            <a:off x="455872" y="115920"/>
            <a:ext cx="8364600" cy="76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sz="3600" b="1" strike="noStrike" spc="-41" dirty="0">
                <a:solidFill>
                  <a:srgbClr val="0070C0"/>
                </a:solidFill>
                <a:latin typeface="Calibri"/>
                <a:ea typeface="DejaVu Sans"/>
              </a:rPr>
              <a:t>NUDeTI – SUS – Portal BI</a:t>
            </a:r>
            <a:endParaRPr lang="pt-BR" sz="3600" b="0" strike="noStrike" spc="-1" dirty="0">
              <a:solidFill>
                <a:srgbClr val="FF0000"/>
              </a:solidFill>
              <a:latin typeface="Arial"/>
            </a:endParaRPr>
          </a:p>
        </p:txBody>
      </p:sp>
      <p:sp>
        <p:nvSpPr>
          <p:cNvPr id="8" name="CustomShape 1">
            <a:extLst>
              <a:ext uri="{FF2B5EF4-FFF2-40B4-BE49-F238E27FC236}">
                <a16:creationId xmlns:a16="http://schemas.microsoft.com/office/drawing/2014/main" id="{4E675AE3-22D3-47E5-8173-990AC1D28B0E}"/>
              </a:ext>
            </a:extLst>
          </p:cNvPr>
          <p:cNvSpPr/>
          <p:nvPr/>
        </p:nvSpPr>
        <p:spPr>
          <a:xfrm>
            <a:off x="0" y="6536377"/>
            <a:ext cx="9142560" cy="33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a:lstStyle/>
          <a:p>
            <a:r>
              <a:rPr lang="pt-BR" sz="1200" dirty="0">
                <a:solidFill>
                  <a:schemeClr val="bg1"/>
                </a:solidFill>
                <a:latin typeface="Calibri" panose="020F0502020204030204" pitchFamily="34" charset="0"/>
                <a:cs typeface="Calibri" panose="020F0502020204030204" pitchFamily="34" charset="0"/>
              </a:rPr>
              <a:t>                  Fonte: ICEPi/GTI Sesa</a:t>
            </a:r>
            <a:endParaRPr lang="pt-BR" sz="1200" dirty="0"/>
          </a:p>
        </p:txBody>
      </p:sp>
      <p:sp>
        <p:nvSpPr>
          <p:cNvPr id="9" name="Line 5">
            <a:extLst>
              <a:ext uri="{FF2B5EF4-FFF2-40B4-BE49-F238E27FC236}">
                <a16:creationId xmlns:a16="http://schemas.microsoft.com/office/drawing/2014/main" id="{13DE0B8F-D1F5-4A1E-AC27-68E14E5D56BB}"/>
              </a:ext>
            </a:extLst>
          </p:cNvPr>
          <p:cNvSpPr/>
          <p:nvPr/>
        </p:nvSpPr>
        <p:spPr>
          <a:xfrm flipV="1">
            <a:off x="455872" y="904749"/>
            <a:ext cx="7993080" cy="8280"/>
          </a:xfrm>
          <a:prstGeom prst="line">
            <a:avLst/>
          </a:prstGeom>
          <a:ln w="19080">
            <a:solidFill>
              <a:srgbClr val="4A7EBB"/>
            </a:solidFill>
            <a:round/>
          </a:ln>
        </p:spPr>
        <p:style>
          <a:lnRef idx="1">
            <a:schemeClr val="accent1"/>
          </a:lnRef>
          <a:fillRef idx="0">
            <a:schemeClr val="accent1"/>
          </a:fillRef>
          <a:effectRef idx="0">
            <a:schemeClr val="accent1"/>
          </a:effectRef>
          <a:fontRef idx="minor"/>
        </p:style>
      </p:sp>
      <p:sp>
        <p:nvSpPr>
          <p:cNvPr id="11" name="CustomShape 2">
            <a:extLst>
              <a:ext uri="{FF2B5EF4-FFF2-40B4-BE49-F238E27FC236}">
                <a16:creationId xmlns:a16="http://schemas.microsoft.com/office/drawing/2014/main" id="{F07547BC-90E2-42A1-AF64-FB2672EC5B99}"/>
              </a:ext>
            </a:extLst>
          </p:cNvPr>
          <p:cNvSpPr/>
          <p:nvPr/>
        </p:nvSpPr>
        <p:spPr>
          <a:xfrm>
            <a:off x="456317" y="1005582"/>
            <a:ext cx="8364600" cy="33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85000"/>
              </a:lnSpc>
            </a:pPr>
            <a:r>
              <a:rPr lang="pt-BR" b="1" strike="noStrike" spc="-41" dirty="0">
                <a:solidFill>
                  <a:srgbClr val="0070C0"/>
                </a:solidFill>
                <a:latin typeface="Calibri"/>
                <a:ea typeface="DejaVu Sans"/>
              </a:rPr>
              <a:t>Painéis </a:t>
            </a:r>
            <a:endParaRPr lang="pt-BR" b="0" strike="noStrike" spc="-1" dirty="0">
              <a:solidFill>
                <a:srgbClr val="FF0000"/>
              </a:solidFill>
              <a:latin typeface="Arial"/>
            </a:endParaRPr>
          </a:p>
        </p:txBody>
      </p:sp>
      <p:sp>
        <p:nvSpPr>
          <p:cNvPr id="4" name="AutoShape 2">
            <a:extLst>
              <a:ext uri="{FF2B5EF4-FFF2-40B4-BE49-F238E27FC236}">
                <a16:creationId xmlns:a16="http://schemas.microsoft.com/office/drawing/2014/main" id="{BF832D28-52D7-4CD8-A1F6-B1098C0F7B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4">
            <a:extLst>
              <a:ext uri="{FF2B5EF4-FFF2-40B4-BE49-F238E27FC236}">
                <a16:creationId xmlns:a16="http://schemas.microsoft.com/office/drawing/2014/main" id="{210EFFB9-D1F4-4C36-9686-9F9E6814C78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 name="Imagem 11">
            <a:extLst>
              <a:ext uri="{FF2B5EF4-FFF2-40B4-BE49-F238E27FC236}">
                <a16:creationId xmlns:a16="http://schemas.microsoft.com/office/drawing/2014/main" id="{169CA44C-C127-47BC-925A-2B88BDC295C8}"/>
              </a:ext>
            </a:extLst>
          </p:cNvPr>
          <p:cNvPicPr>
            <a:picLocks noChangeAspect="1"/>
          </p:cNvPicPr>
          <p:nvPr/>
        </p:nvPicPr>
        <p:blipFill>
          <a:blip r:embed="rId3"/>
          <a:stretch>
            <a:fillRect/>
          </a:stretch>
        </p:blipFill>
        <p:spPr>
          <a:xfrm>
            <a:off x="242643" y="1484361"/>
            <a:ext cx="8791058" cy="4368057"/>
          </a:xfrm>
          <a:prstGeom prst="rect">
            <a:avLst/>
          </a:prstGeom>
        </p:spPr>
      </p:pic>
    </p:spTree>
    <p:extLst>
      <p:ext uri="{BB962C8B-B14F-4D97-AF65-F5344CB8AC3E}">
        <p14:creationId xmlns:p14="http://schemas.microsoft.com/office/powerpoint/2010/main" val="2880226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27080</TotalTime>
  <Words>8295</Words>
  <Application>Microsoft Office PowerPoint</Application>
  <PresentationFormat>Apresentação na tela (4:3)</PresentationFormat>
  <Paragraphs>1907</Paragraphs>
  <Slides>185</Slides>
  <Notes>34</Notes>
  <HiddenSlides>0</HiddenSlides>
  <MMClips>0</MMClips>
  <ScaleCrop>false</ScaleCrop>
  <HeadingPairs>
    <vt:vector size="6" baseType="variant">
      <vt:variant>
        <vt:lpstr>Fontes usadas</vt:lpstr>
      </vt:variant>
      <vt:variant>
        <vt:i4>15</vt:i4>
      </vt:variant>
      <vt:variant>
        <vt:lpstr>Tema</vt:lpstr>
      </vt:variant>
      <vt:variant>
        <vt:i4>2</vt:i4>
      </vt:variant>
      <vt:variant>
        <vt:lpstr>Títulos de slides</vt:lpstr>
      </vt:variant>
      <vt:variant>
        <vt:i4>185</vt:i4>
      </vt:variant>
    </vt:vector>
  </HeadingPairs>
  <TitlesOfParts>
    <vt:vector size="202" baseType="lpstr">
      <vt:lpstr>Arial</vt:lpstr>
      <vt:lpstr>Arial Black</vt:lpstr>
      <vt:lpstr>Calibri</vt:lpstr>
      <vt:lpstr>Calibri Light</vt:lpstr>
      <vt:lpstr>Cambria Math</vt:lpstr>
      <vt:lpstr>Courier New</vt:lpstr>
      <vt:lpstr>Open Sans</vt:lpstr>
      <vt:lpstr>Quicksand</vt:lpstr>
      <vt:lpstr>Segoe UI</vt:lpstr>
      <vt:lpstr>Source Sans Pro</vt:lpstr>
      <vt:lpstr>Symbol</vt:lpstr>
      <vt:lpstr>Tahoma</vt:lpstr>
      <vt:lpstr>Times New Roman</vt:lpstr>
      <vt:lpstr>Verdana</vt:lpstr>
      <vt:lpstr>Wingdings</vt:lpstr>
      <vt:lpstr>Office Theme</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Despesa Liquidada  2021  Geral e Covid-19 - acumulado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Hospital - Farmácia   - CRE - Superintendência - HEMOES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Vigilância Sanitária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Karina Cometti</dc:creator>
  <cp:lastModifiedBy>Anna Paula Marcolano Carreiro Merisio</cp:lastModifiedBy>
  <cp:revision>3663</cp:revision>
  <cp:lastPrinted>2021-10-29T16:50:21Z</cp:lastPrinted>
  <dcterms:created xsi:type="dcterms:W3CDTF">2016-01-13T19:01:11Z</dcterms:created>
  <dcterms:modified xsi:type="dcterms:W3CDTF">2021-11-04T21:17:11Z</dcterms:modified>
  <dc:language>pt-BR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10</vt:i4>
  </property>
  <property fmtid="{D5CDD505-2E9C-101B-9397-08002B2CF9AE}" pid="8" name="PresentationFormat">
    <vt:lpwstr>Apresentação na tela (4:3)</vt:lpwstr>
  </property>
  <property fmtid="{D5CDD505-2E9C-101B-9397-08002B2CF9AE}" pid="9" name="ScaleCrop">
    <vt:bool>false</vt:bool>
  </property>
  <property fmtid="{D5CDD505-2E9C-101B-9397-08002B2CF9AE}" pid="10" name="ShareDoc">
    <vt:bool>false</vt:bool>
  </property>
  <property fmtid="{D5CDD505-2E9C-101B-9397-08002B2CF9AE}" pid="11" name="Slides">
    <vt:i4>47</vt:i4>
  </property>
  <property fmtid="{D5CDD505-2E9C-101B-9397-08002B2CF9AE}" pid="12" name="_TemplateID">
    <vt:lpwstr>TC018814319991</vt:lpwstr>
  </property>
</Properties>
</file>