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10" r:id="rId2"/>
    <p:sldId id="311" r:id="rId3"/>
    <p:sldId id="280" r:id="rId4"/>
    <p:sldId id="312" r:id="rId5"/>
    <p:sldId id="277" r:id="rId6"/>
    <p:sldId id="278" r:id="rId7"/>
    <p:sldId id="260" r:id="rId8"/>
    <p:sldId id="261" r:id="rId9"/>
    <p:sldId id="262" r:id="rId10"/>
    <p:sldId id="641" r:id="rId11"/>
    <p:sldId id="643" r:id="rId12"/>
    <p:sldId id="275" r:id="rId13"/>
    <p:sldId id="287" r:id="rId14"/>
    <p:sldId id="642" r:id="rId15"/>
    <p:sldId id="264" r:id="rId16"/>
    <p:sldId id="661" r:id="rId17"/>
    <p:sldId id="662" r:id="rId18"/>
    <p:sldId id="645" r:id="rId19"/>
    <p:sldId id="659" r:id="rId20"/>
    <p:sldId id="660" r:id="rId21"/>
    <p:sldId id="652" r:id="rId22"/>
    <p:sldId id="646" r:id="rId23"/>
    <p:sldId id="256" r:id="rId24"/>
    <p:sldId id="257" r:id="rId25"/>
    <p:sldId id="647" r:id="rId26"/>
    <p:sldId id="653" r:id="rId27"/>
    <p:sldId id="654" r:id="rId28"/>
    <p:sldId id="655" r:id="rId29"/>
    <p:sldId id="291" r:id="rId30"/>
    <p:sldId id="292" r:id="rId31"/>
    <p:sldId id="638" r:id="rId32"/>
    <p:sldId id="657" r:id="rId33"/>
    <p:sldId id="658" r:id="rId34"/>
    <p:sldId id="632" r:id="rId35"/>
    <p:sldId id="259" r:id="rId36"/>
    <p:sldId id="663" r:id="rId37"/>
    <p:sldId id="664" r:id="rId38"/>
    <p:sldId id="667" r:id="rId39"/>
    <p:sldId id="668" r:id="rId40"/>
    <p:sldId id="66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a Valim" initials="VV" lastIdx="2" clrIdx="0">
    <p:extLst>
      <p:ext uri="{19B8F6BF-5375-455C-9EA6-DF929625EA0E}">
        <p15:presenceInfo xmlns:p15="http://schemas.microsoft.com/office/powerpoint/2012/main" userId="a18458975fa1e1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3" autoAdjust="0"/>
    <p:restoredTop sz="82487"/>
  </p:normalViewPr>
  <p:slideViewPr>
    <p:cSldViewPr snapToGrid="0">
      <p:cViewPr varScale="1">
        <p:scale>
          <a:sx n="74" d="100"/>
          <a:sy n="74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indo\Desktop\DADOS%20MIKELLY%20MILENE%20DENGUE\ASSINATURA%20TERCIL%20Figure%204%20Timeline%20Kinetics%20by%20DENV%20SEROTYP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mfilho\Desktop\PRNT%20COVID%20VIANA\LUMINEX%20VIANA%2019112021\USAR%20ESTA%20PARA%20PRISMA%20SELECAO%20FINAL%20LUMINEX%20maiores%20que%2050%20e%20heparina%20M&#195;E%20(Index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  <a:effectLst/>
          </c:spPr>
          <c:val>
            <c:numRef>
              <c:f>RADARES!$BG$16:$GD$16</c:f>
              <c:numCache>
                <c:formatCode>0</c:formatCode>
                <c:ptCount val="12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2-4FAC-A91B-1387C249C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bg1"/>
            </a:solidFill>
            <a:ln w="6350">
              <a:solidFill>
                <a:srgbClr val="0000C0"/>
              </a:solidFill>
            </a:ln>
            <a:effectLst/>
          </c:spPr>
          <c:val>
            <c:numRef>
              <c:f>RADARES!$BG$3:$GD$3</c:f>
              <c:numCache>
                <c:formatCode>0</c:formatCode>
                <c:ptCount val="128"/>
                <c:pt idx="0">
                  <c:v>33.333333333333329</c:v>
                </c:pt>
                <c:pt idx="1">
                  <c:v>33.333333333333329</c:v>
                </c:pt>
                <c:pt idx="2">
                  <c:v>33.333333333333329</c:v>
                </c:pt>
                <c:pt idx="4">
                  <c:v>44.444444444444443</c:v>
                </c:pt>
                <c:pt idx="5">
                  <c:v>44.444444444444443</c:v>
                </c:pt>
                <c:pt idx="6">
                  <c:v>44.444444444444443</c:v>
                </c:pt>
                <c:pt idx="8">
                  <c:v>22.222222222222221</c:v>
                </c:pt>
                <c:pt idx="9">
                  <c:v>22.222222222222221</c:v>
                </c:pt>
                <c:pt idx="10">
                  <c:v>22.222222222222221</c:v>
                </c:pt>
                <c:pt idx="12">
                  <c:v>27.777777777777779</c:v>
                </c:pt>
                <c:pt idx="13">
                  <c:v>27.777777777777779</c:v>
                </c:pt>
                <c:pt idx="14">
                  <c:v>27.777777777777779</c:v>
                </c:pt>
                <c:pt idx="16">
                  <c:v>22.222222222222221</c:v>
                </c:pt>
                <c:pt idx="17">
                  <c:v>22.222222222222221</c:v>
                </c:pt>
                <c:pt idx="18">
                  <c:v>22.222222222222221</c:v>
                </c:pt>
                <c:pt idx="20">
                  <c:v>44.444444444444443</c:v>
                </c:pt>
                <c:pt idx="21">
                  <c:v>44.444444444444443</c:v>
                </c:pt>
                <c:pt idx="22">
                  <c:v>44.444444444444443</c:v>
                </c:pt>
                <c:pt idx="24">
                  <c:v>88.888888888888886</c:v>
                </c:pt>
                <c:pt idx="25">
                  <c:v>88.888888888888886</c:v>
                </c:pt>
                <c:pt idx="26">
                  <c:v>88.888888888888886</c:v>
                </c:pt>
                <c:pt idx="33">
                  <c:v>22.222222222222221</c:v>
                </c:pt>
                <c:pt idx="34">
                  <c:v>22.222222222222221</c:v>
                </c:pt>
                <c:pt idx="35">
                  <c:v>22.222222222222221</c:v>
                </c:pt>
                <c:pt idx="37">
                  <c:v>22.222222222222221</c:v>
                </c:pt>
                <c:pt idx="38">
                  <c:v>22.222222222222221</c:v>
                </c:pt>
                <c:pt idx="39">
                  <c:v>22.222222222222221</c:v>
                </c:pt>
                <c:pt idx="41">
                  <c:v>27.777777777777779</c:v>
                </c:pt>
                <c:pt idx="42">
                  <c:v>27.777777777777779</c:v>
                </c:pt>
                <c:pt idx="43">
                  <c:v>27.777777777777779</c:v>
                </c:pt>
                <c:pt idx="45">
                  <c:v>33.333333333333329</c:v>
                </c:pt>
                <c:pt idx="46">
                  <c:v>33.333333333333329</c:v>
                </c:pt>
                <c:pt idx="47">
                  <c:v>33.333333333333329</c:v>
                </c:pt>
                <c:pt idx="49">
                  <c:v>22.222222222222221</c:v>
                </c:pt>
                <c:pt idx="50">
                  <c:v>22.222222222222221</c:v>
                </c:pt>
                <c:pt idx="51">
                  <c:v>22.222222222222221</c:v>
                </c:pt>
                <c:pt idx="53">
                  <c:v>33.333333333333329</c:v>
                </c:pt>
                <c:pt idx="54">
                  <c:v>33.333333333333329</c:v>
                </c:pt>
                <c:pt idx="55">
                  <c:v>33.333333333333329</c:v>
                </c:pt>
                <c:pt idx="57">
                  <c:v>31.25</c:v>
                </c:pt>
                <c:pt idx="58">
                  <c:v>31.25</c:v>
                </c:pt>
                <c:pt idx="59">
                  <c:v>31.25</c:v>
                </c:pt>
                <c:pt idx="66">
                  <c:v>22.222222222222221</c:v>
                </c:pt>
                <c:pt idx="67">
                  <c:v>22.222222222222221</c:v>
                </c:pt>
                <c:pt idx="68">
                  <c:v>22.222222222222221</c:v>
                </c:pt>
                <c:pt idx="70">
                  <c:v>27.777777777777779</c:v>
                </c:pt>
                <c:pt idx="71">
                  <c:v>27.777777777777779</c:v>
                </c:pt>
                <c:pt idx="72">
                  <c:v>27.777777777777779</c:v>
                </c:pt>
                <c:pt idx="74">
                  <c:v>27.777777777777779</c:v>
                </c:pt>
                <c:pt idx="75">
                  <c:v>27.777777777777779</c:v>
                </c:pt>
                <c:pt idx="76">
                  <c:v>27.777777777777779</c:v>
                </c:pt>
                <c:pt idx="78">
                  <c:v>33.333333333333329</c:v>
                </c:pt>
                <c:pt idx="79">
                  <c:v>33.333333333333329</c:v>
                </c:pt>
                <c:pt idx="80">
                  <c:v>33.333333333333329</c:v>
                </c:pt>
                <c:pt idx="82">
                  <c:v>55.555555555555557</c:v>
                </c:pt>
                <c:pt idx="83">
                  <c:v>55.555555555555557</c:v>
                </c:pt>
                <c:pt idx="84">
                  <c:v>55.555555555555557</c:v>
                </c:pt>
                <c:pt idx="86">
                  <c:v>33.333333333333329</c:v>
                </c:pt>
                <c:pt idx="87">
                  <c:v>33.333333333333329</c:v>
                </c:pt>
                <c:pt idx="88">
                  <c:v>33.333333333333329</c:v>
                </c:pt>
                <c:pt idx="95">
                  <c:v>22.222222222222221</c:v>
                </c:pt>
                <c:pt idx="96">
                  <c:v>22.222222222222221</c:v>
                </c:pt>
                <c:pt idx="97">
                  <c:v>22.222222222222221</c:v>
                </c:pt>
                <c:pt idx="99">
                  <c:v>66.666666666666657</c:v>
                </c:pt>
                <c:pt idx="100">
                  <c:v>66.666666666666657</c:v>
                </c:pt>
                <c:pt idx="101">
                  <c:v>66.666666666666657</c:v>
                </c:pt>
                <c:pt idx="103">
                  <c:v>44.444444444444443</c:v>
                </c:pt>
                <c:pt idx="104">
                  <c:v>44.444444444444443</c:v>
                </c:pt>
                <c:pt idx="105">
                  <c:v>44.444444444444443</c:v>
                </c:pt>
                <c:pt idx="107">
                  <c:v>22.222222222222221</c:v>
                </c:pt>
                <c:pt idx="108">
                  <c:v>22.222222222222221</c:v>
                </c:pt>
                <c:pt idx="109">
                  <c:v>22.222222222222221</c:v>
                </c:pt>
                <c:pt idx="111">
                  <c:v>33.333333333333329</c:v>
                </c:pt>
                <c:pt idx="112">
                  <c:v>33.333333333333329</c:v>
                </c:pt>
                <c:pt idx="113">
                  <c:v>33.333333333333329</c:v>
                </c:pt>
                <c:pt idx="115">
                  <c:v>33.333333333333329</c:v>
                </c:pt>
                <c:pt idx="116">
                  <c:v>33.333333333333329</c:v>
                </c:pt>
                <c:pt idx="117">
                  <c:v>33.333333333333329</c:v>
                </c:pt>
                <c:pt idx="119">
                  <c:v>38.888888888888893</c:v>
                </c:pt>
                <c:pt idx="120">
                  <c:v>38.888888888888893</c:v>
                </c:pt>
                <c:pt idx="121">
                  <c:v>38.888888888888893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D-4F09-9153-BA60221FD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bg1"/>
            </a:solidFill>
            <a:ln w="6350">
              <a:solidFill>
                <a:srgbClr val="1E8BA1"/>
              </a:solidFill>
            </a:ln>
            <a:effectLst/>
          </c:spPr>
          <c:val>
            <c:numRef>
              <c:f>RADARES!$BG$5:$GD$5</c:f>
              <c:numCache>
                <c:formatCode>0</c:formatCode>
                <c:ptCount val="128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4">
                  <c:v>57.894736842105267</c:v>
                </c:pt>
                <c:pt idx="5">
                  <c:v>57.894736842105267</c:v>
                </c:pt>
                <c:pt idx="6">
                  <c:v>57.894736842105267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33">
                  <c:v>75</c:v>
                </c:pt>
                <c:pt idx="34">
                  <c:v>75</c:v>
                </c:pt>
                <c:pt idx="35">
                  <c:v>75</c:v>
                </c:pt>
                <c:pt idx="37">
                  <c:v>65</c:v>
                </c:pt>
                <c:pt idx="38">
                  <c:v>65</c:v>
                </c:pt>
                <c:pt idx="39">
                  <c:v>65</c:v>
                </c:pt>
                <c:pt idx="41">
                  <c:v>65</c:v>
                </c:pt>
                <c:pt idx="42">
                  <c:v>65</c:v>
                </c:pt>
                <c:pt idx="43">
                  <c:v>65</c:v>
                </c:pt>
                <c:pt idx="45">
                  <c:v>70</c:v>
                </c:pt>
                <c:pt idx="46">
                  <c:v>70</c:v>
                </c:pt>
                <c:pt idx="47">
                  <c:v>70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3">
                  <c:v>80</c:v>
                </c:pt>
                <c:pt idx="54">
                  <c:v>80</c:v>
                </c:pt>
                <c:pt idx="55">
                  <c:v>80</c:v>
                </c:pt>
                <c:pt idx="57">
                  <c:v>63.157894736842103</c:v>
                </c:pt>
                <c:pt idx="58">
                  <c:v>63.157894736842103</c:v>
                </c:pt>
                <c:pt idx="59">
                  <c:v>63.157894736842103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70">
                  <c:v>75</c:v>
                </c:pt>
                <c:pt idx="71">
                  <c:v>75</c:v>
                </c:pt>
                <c:pt idx="72">
                  <c:v>75</c:v>
                </c:pt>
                <c:pt idx="74">
                  <c:v>75</c:v>
                </c:pt>
                <c:pt idx="75">
                  <c:v>75</c:v>
                </c:pt>
                <c:pt idx="76">
                  <c:v>75</c:v>
                </c:pt>
                <c:pt idx="78">
                  <c:v>66.666666666666657</c:v>
                </c:pt>
                <c:pt idx="79">
                  <c:v>66.666666666666657</c:v>
                </c:pt>
                <c:pt idx="80">
                  <c:v>66.666666666666657</c:v>
                </c:pt>
                <c:pt idx="82">
                  <c:v>55.000000000000007</c:v>
                </c:pt>
                <c:pt idx="83">
                  <c:v>55.000000000000007</c:v>
                </c:pt>
                <c:pt idx="84">
                  <c:v>55.000000000000007</c:v>
                </c:pt>
                <c:pt idx="86">
                  <c:v>70</c:v>
                </c:pt>
                <c:pt idx="87">
                  <c:v>70</c:v>
                </c:pt>
                <c:pt idx="88">
                  <c:v>70</c:v>
                </c:pt>
                <c:pt idx="95">
                  <c:v>75</c:v>
                </c:pt>
                <c:pt idx="96">
                  <c:v>75</c:v>
                </c:pt>
                <c:pt idx="97">
                  <c:v>75</c:v>
                </c:pt>
                <c:pt idx="99">
                  <c:v>45</c:v>
                </c:pt>
                <c:pt idx="100">
                  <c:v>45</c:v>
                </c:pt>
                <c:pt idx="101">
                  <c:v>45</c:v>
                </c:pt>
                <c:pt idx="103">
                  <c:v>44.444444444444443</c:v>
                </c:pt>
                <c:pt idx="104">
                  <c:v>44.444444444444443</c:v>
                </c:pt>
                <c:pt idx="105">
                  <c:v>44.444444444444443</c:v>
                </c:pt>
                <c:pt idx="107">
                  <c:v>75</c:v>
                </c:pt>
                <c:pt idx="108">
                  <c:v>75</c:v>
                </c:pt>
                <c:pt idx="109">
                  <c:v>75</c:v>
                </c:pt>
                <c:pt idx="111">
                  <c:v>75</c:v>
                </c:pt>
                <c:pt idx="112">
                  <c:v>75</c:v>
                </c:pt>
                <c:pt idx="113">
                  <c:v>75</c:v>
                </c:pt>
                <c:pt idx="115">
                  <c:v>70</c:v>
                </c:pt>
                <c:pt idx="116">
                  <c:v>70</c:v>
                </c:pt>
                <c:pt idx="117">
                  <c:v>70</c:v>
                </c:pt>
                <c:pt idx="119">
                  <c:v>65</c:v>
                </c:pt>
                <c:pt idx="120">
                  <c:v>65</c:v>
                </c:pt>
                <c:pt idx="12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57-43AF-914B-739D6A01A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bg1"/>
            </a:solidFill>
            <a:ln w="6350">
              <a:solidFill>
                <a:srgbClr val="1E8BA1"/>
              </a:solidFill>
            </a:ln>
            <a:effectLst/>
          </c:spPr>
          <c:val>
            <c:numRef>
              <c:f>RADARES!$BG$6:$GD$6</c:f>
              <c:numCache>
                <c:formatCode>0</c:formatCode>
                <c:ptCount val="12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8">
                  <c:v>65</c:v>
                </c:pt>
                <c:pt idx="9">
                  <c:v>65</c:v>
                </c:pt>
                <c:pt idx="10">
                  <c:v>65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6">
                  <c:v>95</c:v>
                </c:pt>
                <c:pt idx="17">
                  <c:v>95</c:v>
                </c:pt>
                <c:pt idx="18">
                  <c:v>95</c:v>
                </c:pt>
                <c:pt idx="20">
                  <c:v>65</c:v>
                </c:pt>
                <c:pt idx="21">
                  <c:v>65</c:v>
                </c:pt>
                <c:pt idx="22">
                  <c:v>65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33">
                  <c:v>75</c:v>
                </c:pt>
                <c:pt idx="34">
                  <c:v>75</c:v>
                </c:pt>
                <c:pt idx="35">
                  <c:v>75</c:v>
                </c:pt>
                <c:pt idx="37">
                  <c:v>65</c:v>
                </c:pt>
                <c:pt idx="38">
                  <c:v>65</c:v>
                </c:pt>
                <c:pt idx="39">
                  <c:v>65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5">
                  <c:v>45</c:v>
                </c:pt>
                <c:pt idx="46">
                  <c:v>45</c:v>
                </c:pt>
                <c:pt idx="47">
                  <c:v>45</c:v>
                </c:pt>
                <c:pt idx="49">
                  <c:v>80</c:v>
                </c:pt>
                <c:pt idx="50">
                  <c:v>80</c:v>
                </c:pt>
                <c:pt idx="51">
                  <c:v>80</c:v>
                </c:pt>
                <c:pt idx="53">
                  <c:v>55.000000000000007</c:v>
                </c:pt>
                <c:pt idx="54">
                  <c:v>55.000000000000007</c:v>
                </c:pt>
                <c:pt idx="55">
                  <c:v>55.000000000000007</c:v>
                </c:pt>
                <c:pt idx="57">
                  <c:v>61.111111111111114</c:v>
                </c:pt>
                <c:pt idx="58">
                  <c:v>61.111111111111114</c:v>
                </c:pt>
                <c:pt idx="59">
                  <c:v>61.111111111111114</c:v>
                </c:pt>
                <c:pt idx="66">
                  <c:v>65</c:v>
                </c:pt>
                <c:pt idx="67">
                  <c:v>65</c:v>
                </c:pt>
                <c:pt idx="68">
                  <c:v>65</c:v>
                </c:pt>
                <c:pt idx="70">
                  <c:v>65</c:v>
                </c:pt>
                <c:pt idx="71">
                  <c:v>65</c:v>
                </c:pt>
                <c:pt idx="72">
                  <c:v>65</c:v>
                </c:pt>
                <c:pt idx="74">
                  <c:v>65</c:v>
                </c:pt>
                <c:pt idx="75">
                  <c:v>65</c:v>
                </c:pt>
                <c:pt idx="76">
                  <c:v>65</c:v>
                </c:pt>
                <c:pt idx="78">
                  <c:v>65</c:v>
                </c:pt>
                <c:pt idx="79">
                  <c:v>65</c:v>
                </c:pt>
                <c:pt idx="80">
                  <c:v>65</c:v>
                </c:pt>
                <c:pt idx="82">
                  <c:v>30</c:v>
                </c:pt>
                <c:pt idx="83">
                  <c:v>30</c:v>
                </c:pt>
                <c:pt idx="84">
                  <c:v>30</c:v>
                </c:pt>
                <c:pt idx="86">
                  <c:v>45</c:v>
                </c:pt>
                <c:pt idx="87">
                  <c:v>45</c:v>
                </c:pt>
                <c:pt idx="88">
                  <c:v>45</c:v>
                </c:pt>
                <c:pt idx="95">
                  <c:v>65</c:v>
                </c:pt>
                <c:pt idx="96">
                  <c:v>65</c:v>
                </c:pt>
                <c:pt idx="97">
                  <c:v>65</c:v>
                </c:pt>
                <c:pt idx="99">
                  <c:v>55.000000000000007</c:v>
                </c:pt>
                <c:pt idx="100">
                  <c:v>55.000000000000007</c:v>
                </c:pt>
                <c:pt idx="101">
                  <c:v>55.000000000000007</c:v>
                </c:pt>
                <c:pt idx="103">
                  <c:v>63.157894736842103</c:v>
                </c:pt>
                <c:pt idx="104">
                  <c:v>63.157894736842103</c:v>
                </c:pt>
                <c:pt idx="105">
                  <c:v>63.157894736842103</c:v>
                </c:pt>
                <c:pt idx="107">
                  <c:v>65</c:v>
                </c:pt>
                <c:pt idx="108">
                  <c:v>65</c:v>
                </c:pt>
                <c:pt idx="109">
                  <c:v>65</c:v>
                </c:pt>
                <c:pt idx="111">
                  <c:v>65</c:v>
                </c:pt>
                <c:pt idx="112">
                  <c:v>65</c:v>
                </c:pt>
                <c:pt idx="113">
                  <c:v>65</c:v>
                </c:pt>
                <c:pt idx="115">
                  <c:v>60</c:v>
                </c:pt>
                <c:pt idx="116">
                  <c:v>60</c:v>
                </c:pt>
                <c:pt idx="117">
                  <c:v>60</c:v>
                </c:pt>
                <c:pt idx="119">
                  <c:v>55.000000000000007</c:v>
                </c:pt>
                <c:pt idx="120">
                  <c:v>55.000000000000007</c:v>
                </c:pt>
                <c:pt idx="121">
                  <c:v>55.000000000000007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C-4733-8227-B98E76A5B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rgbClr val="5757F9"/>
            </a:solidFill>
            <a:ln w="6350">
              <a:solidFill>
                <a:srgbClr val="0000C0"/>
              </a:solidFill>
            </a:ln>
            <a:effectLst/>
          </c:spPr>
          <c:val>
            <c:numRef>
              <c:f>RADARES!$BG$11:$GD$11</c:f>
              <c:numCache>
                <c:formatCode>0</c:formatCode>
                <c:ptCount val="128"/>
                <c:pt idx="0">
                  <c:v>57.142857142857139</c:v>
                </c:pt>
                <c:pt idx="1">
                  <c:v>57.142857142857139</c:v>
                </c:pt>
                <c:pt idx="2">
                  <c:v>57.142857142857139</c:v>
                </c:pt>
                <c:pt idx="4">
                  <c:v>42.857142857142854</c:v>
                </c:pt>
                <c:pt idx="5">
                  <c:v>42.857142857142854</c:v>
                </c:pt>
                <c:pt idx="6">
                  <c:v>42.857142857142854</c:v>
                </c:pt>
                <c:pt idx="8">
                  <c:v>57.142857142857139</c:v>
                </c:pt>
                <c:pt idx="9">
                  <c:v>57.142857142857139</c:v>
                </c:pt>
                <c:pt idx="10">
                  <c:v>57.142857142857139</c:v>
                </c:pt>
                <c:pt idx="12">
                  <c:v>57.142857142857139</c:v>
                </c:pt>
                <c:pt idx="13">
                  <c:v>57.142857142857139</c:v>
                </c:pt>
                <c:pt idx="14">
                  <c:v>57.142857142857139</c:v>
                </c:pt>
                <c:pt idx="16">
                  <c:v>28.571428571428569</c:v>
                </c:pt>
                <c:pt idx="17">
                  <c:v>28.571428571428569</c:v>
                </c:pt>
                <c:pt idx="18">
                  <c:v>28.571428571428569</c:v>
                </c:pt>
                <c:pt idx="20">
                  <c:v>85.714285714285708</c:v>
                </c:pt>
                <c:pt idx="21">
                  <c:v>85.714285714285708</c:v>
                </c:pt>
                <c:pt idx="22">
                  <c:v>85.714285714285708</c:v>
                </c:pt>
                <c:pt idx="24">
                  <c:v>85.714285714285708</c:v>
                </c:pt>
                <c:pt idx="25">
                  <c:v>85.714285714285708</c:v>
                </c:pt>
                <c:pt idx="26">
                  <c:v>85.714285714285708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7">
                  <c:v>14.285714285714285</c:v>
                </c:pt>
                <c:pt idx="38">
                  <c:v>14.285714285714285</c:v>
                </c:pt>
                <c:pt idx="39">
                  <c:v>14.285714285714285</c:v>
                </c:pt>
                <c:pt idx="41">
                  <c:v>57.142857142857139</c:v>
                </c:pt>
                <c:pt idx="42">
                  <c:v>57.142857142857139</c:v>
                </c:pt>
                <c:pt idx="43">
                  <c:v>57.142857142857139</c:v>
                </c:pt>
                <c:pt idx="45">
                  <c:v>57.142857142857139</c:v>
                </c:pt>
                <c:pt idx="46">
                  <c:v>57.142857142857139</c:v>
                </c:pt>
                <c:pt idx="47">
                  <c:v>57.142857142857139</c:v>
                </c:pt>
                <c:pt idx="49">
                  <c:v>57.142857142857139</c:v>
                </c:pt>
                <c:pt idx="50">
                  <c:v>57.142857142857139</c:v>
                </c:pt>
                <c:pt idx="51">
                  <c:v>57.142857142857139</c:v>
                </c:pt>
                <c:pt idx="53">
                  <c:v>57.142857142857139</c:v>
                </c:pt>
                <c:pt idx="54">
                  <c:v>57.142857142857139</c:v>
                </c:pt>
                <c:pt idx="55">
                  <c:v>57.142857142857139</c:v>
                </c:pt>
                <c:pt idx="57">
                  <c:v>28.571428571428569</c:v>
                </c:pt>
                <c:pt idx="58">
                  <c:v>28.571428571428569</c:v>
                </c:pt>
                <c:pt idx="59">
                  <c:v>28.571428571428569</c:v>
                </c:pt>
                <c:pt idx="66">
                  <c:v>71.428571428571431</c:v>
                </c:pt>
                <c:pt idx="67">
                  <c:v>71.428571428571431</c:v>
                </c:pt>
                <c:pt idx="68">
                  <c:v>71.428571428571431</c:v>
                </c:pt>
                <c:pt idx="70">
                  <c:v>28.571428571428569</c:v>
                </c:pt>
                <c:pt idx="71">
                  <c:v>28.571428571428569</c:v>
                </c:pt>
                <c:pt idx="72">
                  <c:v>28.571428571428569</c:v>
                </c:pt>
                <c:pt idx="74">
                  <c:v>57.142857142857139</c:v>
                </c:pt>
                <c:pt idx="75">
                  <c:v>57.142857142857139</c:v>
                </c:pt>
                <c:pt idx="76">
                  <c:v>57.142857142857139</c:v>
                </c:pt>
                <c:pt idx="78">
                  <c:v>42.857142857142854</c:v>
                </c:pt>
                <c:pt idx="79">
                  <c:v>42.857142857142854</c:v>
                </c:pt>
                <c:pt idx="80">
                  <c:v>42.857142857142854</c:v>
                </c:pt>
                <c:pt idx="82">
                  <c:v>71.428571428571431</c:v>
                </c:pt>
                <c:pt idx="83">
                  <c:v>71.428571428571431</c:v>
                </c:pt>
                <c:pt idx="84">
                  <c:v>71.428571428571431</c:v>
                </c:pt>
                <c:pt idx="86">
                  <c:v>57.142857142857139</c:v>
                </c:pt>
                <c:pt idx="87">
                  <c:v>57.142857142857139</c:v>
                </c:pt>
                <c:pt idx="88">
                  <c:v>57.142857142857139</c:v>
                </c:pt>
                <c:pt idx="95">
                  <c:v>57.142857142857139</c:v>
                </c:pt>
                <c:pt idx="96">
                  <c:v>57.142857142857139</c:v>
                </c:pt>
                <c:pt idx="97">
                  <c:v>57.142857142857139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3">
                  <c:v>57.142857142857139</c:v>
                </c:pt>
                <c:pt idx="104">
                  <c:v>57.142857142857139</c:v>
                </c:pt>
                <c:pt idx="105">
                  <c:v>57.142857142857139</c:v>
                </c:pt>
                <c:pt idx="107">
                  <c:v>57.142857142857139</c:v>
                </c:pt>
                <c:pt idx="108">
                  <c:v>57.142857142857139</c:v>
                </c:pt>
                <c:pt idx="109">
                  <c:v>57.142857142857139</c:v>
                </c:pt>
                <c:pt idx="111">
                  <c:v>42.857142857142854</c:v>
                </c:pt>
                <c:pt idx="112">
                  <c:v>42.857142857142854</c:v>
                </c:pt>
                <c:pt idx="113">
                  <c:v>42.857142857142854</c:v>
                </c:pt>
                <c:pt idx="115">
                  <c:v>42.857142857142854</c:v>
                </c:pt>
                <c:pt idx="116">
                  <c:v>42.857142857142854</c:v>
                </c:pt>
                <c:pt idx="117">
                  <c:v>42.857142857142854</c:v>
                </c:pt>
                <c:pt idx="119">
                  <c:v>57.142857142857139</c:v>
                </c:pt>
                <c:pt idx="120">
                  <c:v>57.142857142857139</c:v>
                </c:pt>
                <c:pt idx="121">
                  <c:v>57.142857142857139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E-4FDE-B7B7-CDA1BD45E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rgbClr val="5757F9"/>
            </a:solidFill>
            <a:ln w="6350">
              <a:solidFill>
                <a:srgbClr val="0000C0"/>
              </a:solidFill>
            </a:ln>
            <a:effectLst/>
          </c:spPr>
          <c:val>
            <c:numRef>
              <c:f>RADARES!$BG$12:$GD$12</c:f>
              <c:numCache>
                <c:formatCode>0</c:formatCode>
                <c:ptCount val="128"/>
                <c:pt idx="0">
                  <c:v>42.857142857142854</c:v>
                </c:pt>
                <c:pt idx="1">
                  <c:v>42.857142857142854</c:v>
                </c:pt>
                <c:pt idx="2">
                  <c:v>42.857142857142854</c:v>
                </c:pt>
                <c:pt idx="4">
                  <c:v>57.142857142857139</c:v>
                </c:pt>
                <c:pt idx="5">
                  <c:v>57.142857142857139</c:v>
                </c:pt>
                <c:pt idx="6">
                  <c:v>57.142857142857139</c:v>
                </c:pt>
                <c:pt idx="8">
                  <c:v>42.857142857142854</c:v>
                </c:pt>
                <c:pt idx="9">
                  <c:v>42.857142857142854</c:v>
                </c:pt>
                <c:pt idx="10">
                  <c:v>42.857142857142854</c:v>
                </c:pt>
                <c:pt idx="12">
                  <c:v>42.857142857142854</c:v>
                </c:pt>
                <c:pt idx="13">
                  <c:v>42.857142857142854</c:v>
                </c:pt>
                <c:pt idx="14">
                  <c:v>42.857142857142854</c:v>
                </c:pt>
                <c:pt idx="16">
                  <c:v>28.571428571428569</c:v>
                </c:pt>
                <c:pt idx="17">
                  <c:v>28.571428571428569</c:v>
                </c:pt>
                <c:pt idx="18">
                  <c:v>28.571428571428569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4">
                  <c:v>85.714285714285708</c:v>
                </c:pt>
                <c:pt idx="25">
                  <c:v>85.714285714285708</c:v>
                </c:pt>
                <c:pt idx="26">
                  <c:v>85.714285714285708</c:v>
                </c:pt>
                <c:pt idx="33">
                  <c:v>42.857142857142854</c:v>
                </c:pt>
                <c:pt idx="34">
                  <c:v>42.857142857142854</c:v>
                </c:pt>
                <c:pt idx="35">
                  <c:v>42.857142857142854</c:v>
                </c:pt>
                <c:pt idx="37">
                  <c:v>42.857142857142854</c:v>
                </c:pt>
                <c:pt idx="38">
                  <c:v>42.857142857142854</c:v>
                </c:pt>
                <c:pt idx="39">
                  <c:v>42.857142857142854</c:v>
                </c:pt>
                <c:pt idx="41">
                  <c:v>71.428571428571431</c:v>
                </c:pt>
                <c:pt idx="42">
                  <c:v>71.428571428571431</c:v>
                </c:pt>
                <c:pt idx="43">
                  <c:v>71.428571428571431</c:v>
                </c:pt>
                <c:pt idx="45">
                  <c:v>71.428571428571431</c:v>
                </c:pt>
                <c:pt idx="46">
                  <c:v>71.428571428571431</c:v>
                </c:pt>
                <c:pt idx="47">
                  <c:v>71.428571428571431</c:v>
                </c:pt>
                <c:pt idx="49">
                  <c:v>57.142857142857139</c:v>
                </c:pt>
                <c:pt idx="50">
                  <c:v>57.142857142857139</c:v>
                </c:pt>
                <c:pt idx="51">
                  <c:v>57.142857142857139</c:v>
                </c:pt>
                <c:pt idx="53">
                  <c:v>71.428571428571431</c:v>
                </c:pt>
                <c:pt idx="54">
                  <c:v>71.428571428571431</c:v>
                </c:pt>
                <c:pt idx="55">
                  <c:v>71.428571428571431</c:v>
                </c:pt>
                <c:pt idx="57">
                  <c:v>57.142857142857139</c:v>
                </c:pt>
                <c:pt idx="58">
                  <c:v>57.142857142857139</c:v>
                </c:pt>
                <c:pt idx="59">
                  <c:v>57.142857142857139</c:v>
                </c:pt>
                <c:pt idx="66">
                  <c:v>71.428571428571431</c:v>
                </c:pt>
                <c:pt idx="67">
                  <c:v>71.428571428571431</c:v>
                </c:pt>
                <c:pt idx="68">
                  <c:v>71.428571428571431</c:v>
                </c:pt>
                <c:pt idx="70">
                  <c:v>28.571428571428569</c:v>
                </c:pt>
                <c:pt idx="71">
                  <c:v>28.571428571428569</c:v>
                </c:pt>
                <c:pt idx="72">
                  <c:v>28.571428571428569</c:v>
                </c:pt>
                <c:pt idx="74">
                  <c:v>57.142857142857139</c:v>
                </c:pt>
                <c:pt idx="75">
                  <c:v>57.142857142857139</c:v>
                </c:pt>
                <c:pt idx="76">
                  <c:v>57.142857142857139</c:v>
                </c:pt>
                <c:pt idx="78">
                  <c:v>57.142857142857139</c:v>
                </c:pt>
                <c:pt idx="79">
                  <c:v>57.142857142857139</c:v>
                </c:pt>
                <c:pt idx="80">
                  <c:v>57.142857142857139</c:v>
                </c:pt>
                <c:pt idx="82">
                  <c:v>71.428571428571431</c:v>
                </c:pt>
                <c:pt idx="83">
                  <c:v>71.428571428571431</c:v>
                </c:pt>
                <c:pt idx="84">
                  <c:v>71.428571428571431</c:v>
                </c:pt>
                <c:pt idx="86">
                  <c:v>28.571428571428569</c:v>
                </c:pt>
                <c:pt idx="87">
                  <c:v>28.571428571428569</c:v>
                </c:pt>
                <c:pt idx="88">
                  <c:v>28.571428571428569</c:v>
                </c:pt>
                <c:pt idx="95">
                  <c:v>28.571428571428569</c:v>
                </c:pt>
                <c:pt idx="96">
                  <c:v>28.571428571428569</c:v>
                </c:pt>
                <c:pt idx="97">
                  <c:v>28.571428571428569</c:v>
                </c:pt>
                <c:pt idx="99">
                  <c:v>57.142857142857139</c:v>
                </c:pt>
                <c:pt idx="100">
                  <c:v>57.142857142857139</c:v>
                </c:pt>
                <c:pt idx="101">
                  <c:v>57.142857142857139</c:v>
                </c:pt>
                <c:pt idx="103">
                  <c:v>85.714285714285708</c:v>
                </c:pt>
                <c:pt idx="104">
                  <c:v>85.714285714285708</c:v>
                </c:pt>
                <c:pt idx="105">
                  <c:v>85.714285714285708</c:v>
                </c:pt>
                <c:pt idx="107">
                  <c:v>28.571428571428569</c:v>
                </c:pt>
                <c:pt idx="108">
                  <c:v>28.571428571428569</c:v>
                </c:pt>
                <c:pt idx="109">
                  <c:v>28.571428571428569</c:v>
                </c:pt>
                <c:pt idx="111">
                  <c:v>42.857142857142854</c:v>
                </c:pt>
                <c:pt idx="112">
                  <c:v>42.857142857142854</c:v>
                </c:pt>
                <c:pt idx="113">
                  <c:v>42.857142857142854</c:v>
                </c:pt>
                <c:pt idx="115">
                  <c:v>42.857142857142854</c:v>
                </c:pt>
                <c:pt idx="116">
                  <c:v>42.857142857142854</c:v>
                </c:pt>
                <c:pt idx="117">
                  <c:v>42.857142857142854</c:v>
                </c:pt>
                <c:pt idx="119">
                  <c:v>28.571428571428569</c:v>
                </c:pt>
                <c:pt idx="120">
                  <c:v>28.571428571428569</c:v>
                </c:pt>
                <c:pt idx="121">
                  <c:v>28.571428571428569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3-4332-8A3F-2E7EE24A8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rgbClr val="55A0FB"/>
            </a:solidFill>
            <a:ln w="6350">
              <a:solidFill>
                <a:srgbClr val="1E8BA1"/>
              </a:solidFill>
            </a:ln>
            <a:effectLst/>
          </c:spPr>
          <c:val>
            <c:numRef>
              <c:f>RADARES!$BG$14:$GD$14</c:f>
              <c:numCache>
                <c:formatCode>0</c:formatCode>
                <c:ptCount val="128"/>
                <c:pt idx="0">
                  <c:v>73.076923076923066</c:v>
                </c:pt>
                <c:pt idx="1">
                  <c:v>73.076923076923066</c:v>
                </c:pt>
                <c:pt idx="2">
                  <c:v>73.076923076923066</c:v>
                </c:pt>
                <c:pt idx="4">
                  <c:v>66.666666666666657</c:v>
                </c:pt>
                <c:pt idx="5">
                  <c:v>66.666666666666657</c:v>
                </c:pt>
                <c:pt idx="6">
                  <c:v>66.666666666666657</c:v>
                </c:pt>
                <c:pt idx="8">
                  <c:v>53.846153846153847</c:v>
                </c:pt>
                <c:pt idx="9">
                  <c:v>53.846153846153847</c:v>
                </c:pt>
                <c:pt idx="10">
                  <c:v>53.846153846153847</c:v>
                </c:pt>
                <c:pt idx="12">
                  <c:v>61.53846153846154</c:v>
                </c:pt>
                <c:pt idx="13">
                  <c:v>61.53846153846154</c:v>
                </c:pt>
                <c:pt idx="14">
                  <c:v>61.53846153846154</c:v>
                </c:pt>
                <c:pt idx="16">
                  <c:v>46.153846153846153</c:v>
                </c:pt>
                <c:pt idx="17">
                  <c:v>46.153846153846153</c:v>
                </c:pt>
                <c:pt idx="18">
                  <c:v>46.153846153846153</c:v>
                </c:pt>
                <c:pt idx="20">
                  <c:v>45.833333333333329</c:v>
                </c:pt>
                <c:pt idx="21">
                  <c:v>45.833333333333329</c:v>
                </c:pt>
                <c:pt idx="22">
                  <c:v>45.833333333333329</c:v>
                </c:pt>
                <c:pt idx="24">
                  <c:v>38.461538461538467</c:v>
                </c:pt>
                <c:pt idx="25">
                  <c:v>38.461538461538467</c:v>
                </c:pt>
                <c:pt idx="26">
                  <c:v>38.461538461538467</c:v>
                </c:pt>
                <c:pt idx="33">
                  <c:v>53.846153846153847</c:v>
                </c:pt>
                <c:pt idx="34">
                  <c:v>53.846153846153847</c:v>
                </c:pt>
                <c:pt idx="35">
                  <c:v>53.846153846153847</c:v>
                </c:pt>
                <c:pt idx="37">
                  <c:v>65.384615384615387</c:v>
                </c:pt>
                <c:pt idx="38">
                  <c:v>65.384615384615387</c:v>
                </c:pt>
                <c:pt idx="39">
                  <c:v>65.384615384615387</c:v>
                </c:pt>
                <c:pt idx="41">
                  <c:v>57.692307692307686</c:v>
                </c:pt>
                <c:pt idx="42">
                  <c:v>57.692307692307686</c:v>
                </c:pt>
                <c:pt idx="43">
                  <c:v>57.692307692307686</c:v>
                </c:pt>
                <c:pt idx="45">
                  <c:v>53.846153846153847</c:v>
                </c:pt>
                <c:pt idx="46">
                  <c:v>53.846153846153847</c:v>
                </c:pt>
                <c:pt idx="47">
                  <c:v>53.846153846153847</c:v>
                </c:pt>
                <c:pt idx="49">
                  <c:v>42.307692307692307</c:v>
                </c:pt>
                <c:pt idx="50">
                  <c:v>42.307692307692307</c:v>
                </c:pt>
                <c:pt idx="51">
                  <c:v>42.307692307692307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7">
                  <c:v>60</c:v>
                </c:pt>
                <c:pt idx="58">
                  <c:v>60</c:v>
                </c:pt>
                <c:pt idx="59">
                  <c:v>60</c:v>
                </c:pt>
                <c:pt idx="66">
                  <c:v>57.692307692307686</c:v>
                </c:pt>
                <c:pt idx="67">
                  <c:v>57.692307692307686</c:v>
                </c:pt>
                <c:pt idx="68">
                  <c:v>57.692307692307686</c:v>
                </c:pt>
                <c:pt idx="70">
                  <c:v>57.692307692307686</c:v>
                </c:pt>
                <c:pt idx="71">
                  <c:v>57.692307692307686</c:v>
                </c:pt>
                <c:pt idx="72">
                  <c:v>57.692307692307686</c:v>
                </c:pt>
                <c:pt idx="74">
                  <c:v>53.846153846153847</c:v>
                </c:pt>
                <c:pt idx="75">
                  <c:v>53.846153846153847</c:v>
                </c:pt>
                <c:pt idx="76">
                  <c:v>53.846153846153847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2">
                  <c:v>53.846153846153847</c:v>
                </c:pt>
                <c:pt idx="83">
                  <c:v>53.846153846153847</c:v>
                </c:pt>
                <c:pt idx="84">
                  <c:v>53.846153846153847</c:v>
                </c:pt>
                <c:pt idx="86">
                  <c:v>53.846153846153847</c:v>
                </c:pt>
                <c:pt idx="87">
                  <c:v>53.846153846153847</c:v>
                </c:pt>
                <c:pt idx="88">
                  <c:v>53.846153846153847</c:v>
                </c:pt>
                <c:pt idx="95">
                  <c:v>57.692307692307686</c:v>
                </c:pt>
                <c:pt idx="96">
                  <c:v>57.692307692307686</c:v>
                </c:pt>
                <c:pt idx="97">
                  <c:v>57.692307692307686</c:v>
                </c:pt>
                <c:pt idx="99">
                  <c:v>57.692307692307686</c:v>
                </c:pt>
                <c:pt idx="100">
                  <c:v>57.692307692307686</c:v>
                </c:pt>
                <c:pt idx="101">
                  <c:v>57.692307692307686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1">
                  <c:v>46.153846153846153</c:v>
                </c:pt>
                <c:pt idx="112">
                  <c:v>46.153846153846153</c:v>
                </c:pt>
                <c:pt idx="113">
                  <c:v>46.153846153846153</c:v>
                </c:pt>
                <c:pt idx="115">
                  <c:v>61.53846153846154</c:v>
                </c:pt>
                <c:pt idx="116">
                  <c:v>61.53846153846154</c:v>
                </c:pt>
                <c:pt idx="117">
                  <c:v>61.53846153846154</c:v>
                </c:pt>
                <c:pt idx="119">
                  <c:v>61.53846153846154</c:v>
                </c:pt>
                <c:pt idx="120">
                  <c:v>61.53846153846154</c:v>
                </c:pt>
                <c:pt idx="121">
                  <c:v>61.53846153846154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6-4DC2-A8F1-B6DBF904C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rgbClr val="55A0FB"/>
            </a:solidFill>
            <a:ln w="6350">
              <a:solidFill>
                <a:srgbClr val="1E8BA1"/>
              </a:solidFill>
            </a:ln>
            <a:effectLst/>
          </c:spPr>
          <c:val>
            <c:numRef>
              <c:f>RADARES!$BG$15:$GD$15</c:f>
              <c:numCache>
                <c:formatCode>0</c:formatCode>
                <c:ptCount val="128"/>
                <c:pt idx="0">
                  <c:v>34.615384615384613</c:v>
                </c:pt>
                <c:pt idx="1">
                  <c:v>34.615384615384613</c:v>
                </c:pt>
                <c:pt idx="2">
                  <c:v>34.615384615384613</c:v>
                </c:pt>
                <c:pt idx="4">
                  <c:v>56.000000000000007</c:v>
                </c:pt>
                <c:pt idx="5">
                  <c:v>56.000000000000007</c:v>
                </c:pt>
                <c:pt idx="6">
                  <c:v>56.000000000000007</c:v>
                </c:pt>
                <c:pt idx="8">
                  <c:v>68</c:v>
                </c:pt>
                <c:pt idx="9">
                  <c:v>68</c:v>
                </c:pt>
                <c:pt idx="10">
                  <c:v>68</c:v>
                </c:pt>
                <c:pt idx="12">
                  <c:v>64</c:v>
                </c:pt>
                <c:pt idx="13">
                  <c:v>64</c:v>
                </c:pt>
                <c:pt idx="14">
                  <c:v>64</c:v>
                </c:pt>
                <c:pt idx="16">
                  <c:v>88.461538461538453</c:v>
                </c:pt>
                <c:pt idx="17">
                  <c:v>88.461538461538453</c:v>
                </c:pt>
                <c:pt idx="18">
                  <c:v>88.461538461538453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4">
                  <c:v>23.076923076923077</c:v>
                </c:pt>
                <c:pt idx="25">
                  <c:v>23.076923076923077</c:v>
                </c:pt>
                <c:pt idx="26">
                  <c:v>23.076923076923077</c:v>
                </c:pt>
                <c:pt idx="33">
                  <c:v>68</c:v>
                </c:pt>
                <c:pt idx="34">
                  <c:v>68</c:v>
                </c:pt>
                <c:pt idx="35">
                  <c:v>68</c:v>
                </c:pt>
                <c:pt idx="37">
                  <c:v>60</c:v>
                </c:pt>
                <c:pt idx="38">
                  <c:v>60</c:v>
                </c:pt>
                <c:pt idx="39">
                  <c:v>60</c:v>
                </c:pt>
                <c:pt idx="41">
                  <c:v>52</c:v>
                </c:pt>
                <c:pt idx="42">
                  <c:v>52</c:v>
                </c:pt>
                <c:pt idx="43">
                  <c:v>52</c:v>
                </c:pt>
                <c:pt idx="45">
                  <c:v>42.307692307692307</c:v>
                </c:pt>
                <c:pt idx="46">
                  <c:v>42.307692307692307</c:v>
                </c:pt>
                <c:pt idx="47">
                  <c:v>42.307692307692307</c:v>
                </c:pt>
                <c:pt idx="49">
                  <c:v>65.384615384615387</c:v>
                </c:pt>
                <c:pt idx="50">
                  <c:v>65.384615384615387</c:v>
                </c:pt>
                <c:pt idx="51">
                  <c:v>65.384615384615387</c:v>
                </c:pt>
                <c:pt idx="53">
                  <c:v>38.461538461538467</c:v>
                </c:pt>
                <c:pt idx="54">
                  <c:v>38.461538461538467</c:v>
                </c:pt>
                <c:pt idx="55">
                  <c:v>38.461538461538467</c:v>
                </c:pt>
                <c:pt idx="57">
                  <c:v>48</c:v>
                </c:pt>
                <c:pt idx="58">
                  <c:v>48</c:v>
                </c:pt>
                <c:pt idx="59">
                  <c:v>48</c:v>
                </c:pt>
                <c:pt idx="66">
                  <c:v>64</c:v>
                </c:pt>
                <c:pt idx="67">
                  <c:v>64</c:v>
                </c:pt>
                <c:pt idx="68">
                  <c:v>64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4">
                  <c:v>38.461538461538467</c:v>
                </c:pt>
                <c:pt idx="75">
                  <c:v>38.461538461538467</c:v>
                </c:pt>
                <c:pt idx="76">
                  <c:v>38.461538461538467</c:v>
                </c:pt>
                <c:pt idx="78">
                  <c:v>44</c:v>
                </c:pt>
                <c:pt idx="79">
                  <c:v>44</c:v>
                </c:pt>
                <c:pt idx="80">
                  <c:v>44</c:v>
                </c:pt>
                <c:pt idx="82">
                  <c:v>30.76923076923077</c:v>
                </c:pt>
                <c:pt idx="83">
                  <c:v>30.76923076923077</c:v>
                </c:pt>
                <c:pt idx="84">
                  <c:v>30.76923076923077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9">
                  <c:v>53.846153846153847</c:v>
                </c:pt>
                <c:pt idx="100">
                  <c:v>53.846153846153847</c:v>
                </c:pt>
                <c:pt idx="101">
                  <c:v>53.846153846153847</c:v>
                </c:pt>
                <c:pt idx="103">
                  <c:v>43.478260869565219</c:v>
                </c:pt>
                <c:pt idx="104">
                  <c:v>43.478260869565219</c:v>
                </c:pt>
                <c:pt idx="105">
                  <c:v>43.478260869565219</c:v>
                </c:pt>
                <c:pt idx="107">
                  <c:v>61.53846153846154</c:v>
                </c:pt>
                <c:pt idx="108">
                  <c:v>61.53846153846154</c:v>
                </c:pt>
                <c:pt idx="109">
                  <c:v>61.53846153846154</c:v>
                </c:pt>
                <c:pt idx="111">
                  <c:v>52</c:v>
                </c:pt>
                <c:pt idx="112">
                  <c:v>52</c:v>
                </c:pt>
                <c:pt idx="113">
                  <c:v>52</c:v>
                </c:pt>
                <c:pt idx="115">
                  <c:v>38.461538461538467</c:v>
                </c:pt>
                <c:pt idx="116">
                  <c:v>38.461538461538467</c:v>
                </c:pt>
                <c:pt idx="117">
                  <c:v>38.461538461538467</c:v>
                </c:pt>
                <c:pt idx="119">
                  <c:v>36</c:v>
                </c:pt>
                <c:pt idx="120">
                  <c:v>36</c:v>
                </c:pt>
                <c:pt idx="12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9-480A-B0A8-525ABCA91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val>
            <c:numRef>
              <c:f>COMPILADO!$AP$28:$FE$28</c:f>
              <c:numCache>
                <c:formatCode>General</c:formatCode>
                <c:ptCount val="120"/>
                <c:pt idx="1">
                  <c:v>100</c:v>
                </c:pt>
                <c:pt idx="5">
                  <c:v>100</c:v>
                </c:pt>
                <c:pt idx="9">
                  <c:v>100</c:v>
                </c:pt>
                <c:pt idx="13">
                  <c:v>100</c:v>
                </c:pt>
                <c:pt idx="17">
                  <c:v>100</c:v>
                </c:pt>
                <c:pt idx="21">
                  <c:v>100</c:v>
                </c:pt>
                <c:pt idx="25">
                  <c:v>100</c:v>
                </c:pt>
                <c:pt idx="32">
                  <c:v>100</c:v>
                </c:pt>
                <c:pt idx="36">
                  <c:v>100</c:v>
                </c:pt>
                <c:pt idx="40">
                  <c:v>100</c:v>
                </c:pt>
                <c:pt idx="44">
                  <c:v>100</c:v>
                </c:pt>
                <c:pt idx="48" formatCode="0">
                  <c:v>100</c:v>
                </c:pt>
                <c:pt idx="52">
                  <c:v>100</c:v>
                </c:pt>
                <c:pt idx="56">
                  <c:v>100</c:v>
                </c:pt>
                <c:pt idx="63">
                  <c:v>100</c:v>
                </c:pt>
                <c:pt idx="67">
                  <c:v>100</c:v>
                </c:pt>
                <c:pt idx="71">
                  <c:v>100</c:v>
                </c:pt>
                <c:pt idx="75">
                  <c:v>100</c:v>
                </c:pt>
                <c:pt idx="79">
                  <c:v>100</c:v>
                </c:pt>
                <c:pt idx="83">
                  <c:v>100</c:v>
                </c:pt>
                <c:pt idx="90">
                  <c:v>100</c:v>
                </c:pt>
                <c:pt idx="94">
                  <c:v>100</c:v>
                </c:pt>
                <c:pt idx="98">
                  <c:v>100</c:v>
                </c:pt>
                <c:pt idx="102">
                  <c:v>100</c:v>
                </c:pt>
                <c:pt idx="106">
                  <c:v>100</c:v>
                </c:pt>
                <c:pt idx="110">
                  <c:v>100</c:v>
                </c:pt>
                <c:pt idx="11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06-4E23-89F3-5910E11FC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0898912"/>
        <c:axId val="1970893088"/>
      </c:radarChart>
      <c:catAx>
        <c:axId val="1970898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70893088"/>
        <c:crosses val="autoZero"/>
        <c:auto val="1"/>
        <c:lblAlgn val="ctr"/>
        <c:lblOffset val="100"/>
        <c:noMultiLvlLbl val="0"/>
      </c:catAx>
      <c:valAx>
        <c:axId val="1970893088"/>
        <c:scaling>
          <c:orientation val="minMax"/>
          <c:max val="100"/>
          <c:min val="-20"/>
        </c:scaling>
        <c:delete val="1"/>
        <c:axPos val="l"/>
        <c:numFmt formatCode="General" sourceLinked="1"/>
        <c:majorTickMark val="out"/>
        <c:minorTickMark val="none"/>
        <c:tickLblPos val="nextTo"/>
        <c:crossAx val="197089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  <a:effectLst/>
          </c:spPr>
          <c:val>
            <c:numRef>
              <c:f>RADARES!$BG$16:$GI$16</c:f>
              <c:numCache>
                <c:formatCode>0</c:formatCode>
                <c:ptCount val="13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2-4FAC-A91B-1387C249C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  <a:effectLst/>
          </c:spPr>
          <c:val>
            <c:numRef>
              <c:f>RADARES!$BG$16:$GI$16</c:f>
              <c:numCache>
                <c:formatCode>0</c:formatCode>
                <c:ptCount val="13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2-4FAC-A91B-1387C249C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  <a:effectLst/>
          </c:spPr>
          <c:val>
            <c:numRef>
              <c:f>RADARES!$BG$16:$GI$16</c:f>
              <c:numCache>
                <c:formatCode>0</c:formatCode>
                <c:ptCount val="13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2-4FAC-A91B-1387C249C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  <a:effectLst/>
          </c:spPr>
          <c:val>
            <c:numRef>
              <c:f>RADARES!$BG$16:$GI$16</c:f>
              <c:numCache>
                <c:formatCode>0</c:formatCode>
                <c:ptCount val="13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2-4FAC-A91B-1387C249C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  <a:effectLst/>
          </c:spPr>
          <c:val>
            <c:numRef>
              <c:f>RADARES!$BG$16:$GI$16</c:f>
              <c:numCache>
                <c:formatCode>0</c:formatCode>
                <c:ptCount val="13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2-4FAC-A91B-1387C249C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  <a:effectLst/>
          </c:spPr>
          <c:val>
            <c:numRef>
              <c:f>RADARES!$BG$16:$GI$16</c:f>
              <c:numCache>
                <c:formatCode>0</c:formatCode>
                <c:ptCount val="13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2-4FAC-A91B-1387C249C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85000"/>
                </a:schemeClr>
              </a:solidFill>
            </a:ln>
            <a:effectLst/>
          </c:spPr>
          <c:val>
            <c:numRef>
              <c:f>RADARES!$BG$16:$GI$16</c:f>
              <c:numCache>
                <c:formatCode>0</c:formatCode>
                <c:ptCount val="13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72-4FAC-A91B-1387C249C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spPr>
            <a:solidFill>
              <a:schemeClr val="bg1"/>
            </a:solidFill>
            <a:ln w="6350">
              <a:solidFill>
                <a:srgbClr val="0000C0"/>
              </a:solidFill>
            </a:ln>
            <a:effectLst/>
          </c:spPr>
          <c:val>
            <c:numRef>
              <c:f>RADARES!$BG$2:$GD$2</c:f>
              <c:numCache>
                <c:formatCode>0</c:formatCode>
                <c:ptCount val="128"/>
                <c:pt idx="0">
                  <c:v>22.222222222222221</c:v>
                </c:pt>
                <c:pt idx="1">
                  <c:v>22.222222222222221</c:v>
                </c:pt>
                <c:pt idx="2">
                  <c:v>22.222222222222221</c:v>
                </c:pt>
                <c:pt idx="4">
                  <c:v>16.666666666666664</c:v>
                </c:pt>
                <c:pt idx="5">
                  <c:v>16.666666666666664</c:v>
                </c:pt>
                <c:pt idx="6">
                  <c:v>16.666666666666664</c:v>
                </c:pt>
                <c:pt idx="8">
                  <c:v>11.111111111111111</c:v>
                </c:pt>
                <c:pt idx="9">
                  <c:v>11.111111111111111</c:v>
                </c:pt>
                <c:pt idx="10">
                  <c:v>11.111111111111111</c:v>
                </c:pt>
                <c:pt idx="12">
                  <c:v>22.222222222222221</c:v>
                </c:pt>
                <c:pt idx="13">
                  <c:v>22.222222222222221</c:v>
                </c:pt>
                <c:pt idx="14">
                  <c:v>22.222222222222221</c:v>
                </c:pt>
                <c:pt idx="16">
                  <c:v>5.5555555555555554</c:v>
                </c:pt>
                <c:pt idx="17">
                  <c:v>5.5555555555555554</c:v>
                </c:pt>
                <c:pt idx="18">
                  <c:v>5.5555555555555554</c:v>
                </c:pt>
                <c:pt idx="20">
                  <c:v>22.222222222222221</c:v>
                </c:pt>
                <c:pt idx="21">
                  <c:v>22.222222222222221</c:v>
                </c:pt>
                <c:pt idx="22">
                  <c:v>22.222222222222221</c:v>
                </c:pt>
                <c:pt idx="24">
                  <c:v>66.666666666666657</c:v>
                </c:pt>
                <c:pt idx="25">
                  <c:v>66.666666666666657</c:v>
                </c:pt>
                <c:pt idx="26">
                  <c:v>66.666666666666657</c:v>
                </c:pt>
                <c:pt idx="33">
                  <c:v>11.111111111111111</c:v>
                </c:pt>
                <c:pt idx="34">
                  <c:v>11.111111111111111</c:v>
                </c:pt>
                <c:pt idx="35">
                  <c:v>11.111111111111111</c:v>
                </c:pt>
                <c:pt idx="37">
                  <c:v>16.666666666666664</c:v>
                </c:pt>
                <c:pt idx="38">
                  <c:v>16.666666666666664</c:v>
                </c:pt>
                <c:pt idx="39">
                  <c:v>16.666666666666664</c:v>
                </c:pt>
                <c:pt idx="41">
                  <c:v>22.222222222222221</c:v>
                </c:pt>
                <c:pt idx="42">
                  <c:v>22.222222222222221</c:v>
                </c:pt>
                <c:pt idx="43">
                  <c:v>22.222222222222221</c:v>
                </c:pt>
                <c:pt idx="45">
                  <c:v>44.444444444444443</c:v>
                </c:pt>
                <c:pt idx="46">
                  <c:v>44.444444444444443</c:v>
                </c:pt>
                <c:pt idx="47">
                  <c:v>44.444444444444443</c:v>
                </c:pt>
                <c:pt idx="49">
                  <c:v>16.666666666666664</c:v>
                </c:pt>
                <c:pt idx="50">
                  <c:v>16.666666666666664</c:v>
                </c:pt>
                <c:pt idx="51">
                  <c:v>16.666666666666664</c:v>
                </c:pt>
                <c:pt idx="53">
                  <c:v>33.333333333333329</c:v>
                </c:pt>
                <c:pt idx="54">
                  <c:v>33.333333333333329</c:v>
                </c:pt>
                <c:pt idx="55">
                  <c:v>33.333333333333329</c:v>
                </c:pt>
                <c:pt idx="57">
                  <c:v>35.294117647058826</c:v>
                </c:pt>
                <c:pt idx="58">
                  <c:v>35.294117647058826</c:v>
                </c:pt>
                <c:pt idx="59">
                  <c:v>35.294117647058826</c:v>
                </c:pt>
                <c:pt idx="66">
                  <c:v>11.76470588235294</c:v>
                </c:pt>
                <c:pt idx="67">
                  <c:v>11.76470588235294</c:v>
                </c:pt>
                <c:pt idx="68">
                  <c:v>11.76470588235294</c:v>
                </c:pt>
                <c:pt idx="70">
                  <c:v>27.777777777777779</c:v>
                </c:pt>
                <c:pt idx="71">
                  <c:v>27.777777777777779</c:v>
                </c:pt>
                <c:pt idx="72">
                  <c:v>27.777777777777779</c:v>
                </c:pt>
                <c:pt idx="74">
                  <c:v>22.222222222222221</c:v>
                </c:pt>
                <c:pt idx="75">
                  <c:v>22.222222222222221</c:v>
                </c:pt>
                <c:pt idx="76">
                  <c:v>22.222222222222221</c:v>
                </c:pt>
                <c:pt idx="78">
                  <c:v>38.888888888888893</c:v>
                </c:pt>
                <c:pt idx="79">
                  <c:v>38.888888888888893</c:v>
                </c:pt>
                <c:pt idx="80">
                  <c:v>38.888888888888893</c:v>
                </c:pt>
                <c:pt idx="82">
                  <c:v>61.111111111111114</c:v>
                </c:pt>
                <c:pt idx="83">
                  <c:v>61.111111111111114</c:v>
                </c:pt>
                <c:pt idx="84">
                  <c:v>61.111111111111114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95">
                  <c:v>22.222222222222221</c:v>
                </c:pt>
                <c:pt idx="96">
                  <c:v>22.222222222222221</c:v>
                </c:pt>
                <c:pt idx="97">
                  <c:v>22.222222222222221</c:v>
                </c:pt>
                <c:pt idx="99">
                  <c:v>33.333333333333329</c:v>
                </c:pt>
                <c:pt idx="100">
                  <c:v>33.333333333333329</c:v>
                </c:pt>
                <c:pt idx="101">
                  <c:v>33.333333333333329</c:v>
                </c:pt>
                <c:pt idx="103">
                  <c:v>29.411764705882355</c:v>
                </c:pt>
                <c:pt idx="104">
                  <c:v>29.411764705882355</c:v>
                </c:pt>
                <c:pt idx="105">
                  <c:v>29.411764705882355</c:v>
                </c:pt>
                <c:pt idx="107">
                  <c:v>17.647058823529413</c:v>
                </c:pt>
                <c:pt idx="108">
                  <c:v>17.647058823529413</c:v>
                </c:pt>
                <c:pt idx="109">
                  <c:v>17.647058823529413</c:v>
                </c:pt>
                <c:pt idx="111">
                  <c:v>27.777777777777779</c:v>
                </c:pt>
                <c:pt idx="112">
                  <c:v>27.777777777777779</c:v>
                </c:pt>
                <c:pt idx="113">
                  <c:v>27.777777777777779</c:v>
                </c:pt>
                <c:pt idx="115">
                  <c:v>38.888888888888893</c:v>
                </c:pt>
                <c:pt idx="116">
                  <c:v>38.888888888888893</c:v>
                </c:pt>
                <c:pt idx="117">
                  <c:v>38.888888888888893</c:v>
                </c:pt>
                <c:pt idx="119">
                  <c:v>47.058823529411761</c:v>
                </c:pt>
                <c:pt idx="120">
                  <c:v>47.058823529411761</c:v>
                </c:pt>
                <c:pt idx="121">
                  <c:v>47.058823529411761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1B-403A-856B-323626331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8067887"/>
        <c:axId val="1338071631"/>
      </c:radarChart>
      <c:catAx>
        <c:axId val="1338067887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8071631"/>
        <c:crosses val="autoZero"/>
        <c:auto val="1"/>
        <c:lblAlgn val="ctr"/>
        <c:lblOffset val="100"/>
        <c:noMultiLvlLbl val="0"/>
      </c:catAx>
      <c:valAx>
        <c:axId val="1338071631"/>
        <c:scaling>
          <c:orientation val="minMax"/>
          <c:max val="100"/>
        </c:scaling>
        <c:delete val="1"/>
        <c:axPos val="l"/>
        <c:numFmt formatCode="0" sourceLinked="1"/>
        <c:majorTickMark val="none"/>
        <c:minorTickMark val="none"/>
        <c:tickLblPos val="nextTo"/>
        <c:crossAx val="1338067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1FC44-1007-0B4B-A7E5-A169E9A2B6BB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6460F8-722F-C046-A83E-8708881C3F61}">
      <dgm:prSet phldrT="[Text]"/>
      <dgm:spPr/>
      <dgm:t>
        <a:bodyPr/>
        <a:lstStyle/>
        <a:p>
          <a:r>
            <a:rPr lang="en-US" b="1" dirty="0"/>
            <a:t>Viana Dose </a:t>
          </a:r>
          <a:r>
            <a:rPr lang="en-US" b="1" dirty="0" err="1"/>
            <a:t>Padrão</a:t>
          </a:r>
          <a:r>
            <a:rPr lang="en-US" b="1" dirty="0"/>
            <a:t> e </a:t>
          </a:r>
          <a:r>
            <a:rPr lang="en-US" b="1" dirty="0" err="1"/>
            <a:t>Não</a:t>
          </a:r>
          <a:r>
            <a:rPr lang="en-US" b="1" dirty="0"/>
            <a:t> </a:t>
          </a:r>
          <a:r>
            <a:rPr lang="en-US" b="1" dirty="0" err="1"/>
            <a:t>Vacinados</a:t>
          </a:r>
          <a:endParaRPr lang="en-US" b="1" dirty="0"/>
        </a:p>
      </dgm:t>
    </dgm:pt>
    <dgm:pt modelId="{658DA8C2-D2B8-454D-BD05-294186324222}" type="parTrans" cxnId="{89A3C979-A088-3146-BDFB-8254C03FB0C7}">
      <dgm:prSet/>
      <dgm:spPr/>
      <dgm:t>
        <a:bodyPr/>
        <a:lstStyle/>
        <a:p>
          <a:endParaRPr lang="en-US"/>
        </a:p>
      </dgm:t>
    </dgm:pt>
    <dgm:pt modelId="{C1171D9D-F836-AA4C-8578-F9CFF6B86BBC}" type="sibTrans" cxnId="{89A3C979-A088-3146-BDFB-8254C03FB0C7}">
      <dgm:prSet/>
      <dgm:spPr/>
      <dgm:t>
        <a:bodyPr/>
        <a:lstStyle/>
        <a:p>
          <a:endParaRPr lang="en-US"/>
        </a:p>
      </dgm:t>
    </dgm:pt>
    <dgm:pt modelId="{76693915-F1D8-674E-9873-725116B0EEAE}">
      <dgm:prSet phldrT="[Text]"/>
      <dgm:spPr/>
      <dgm:t>
        <a:bodyPr/>
        <a:lstStyle/>
        <a:p>
          <a:r>
            <a:rPr lang="en-US" dirty="0" err="1"/>
            <a:t>Imunogenicidade</a:t>
          </a:r>
          <a:endParaRPr lang="en-US" dirty="0"/>
        </a:p>
      </dgm:t>
    </dgm:pt>
    <dgm:pt modelId="{C04D2864-E549-6F45-AA2A-25D4BD5A3C4D}" type="parTrans" cxnId="{19520C69-35DF-1945-A203-829D5689ECCC}">
      <dgm:prSet/>
      <dgm:spPr/>
      <dgm:t>
        <a:bodyPr/>
        <a:lstStyle/>
        <a:p>
          <a:endParaRPr lang="en-US"/>
        </a:p>
      </dgm:t>
    </dgm:pt>
    <dgm:pt modelId="{EE118914-1049-8244-B478-2B5A292351A5}" type="sibTrans" cxnId="{19520C69-35DF-1945-A203-829D5689ECCC}">
      <dgm:prSet/>
      <dgm:spPr/>
      <dgm:t>
        <a:bodyPr/>
        <a:lstStyle/>
        <a:p>
          <a:endParaRPr lang="en-US"/>
        </a:p>
      </dgm:t>
    </dgm:pt>
    <dgm:pt modelId="{95D52B68-86F9-C249-B44A-5AA4C2C9A05C}">
      <dgm:prSet phldrT="[Text]"/>
      <dgm:spPr/>
      <dgm:t>
        <a:bodyPr/>
        <a:lstStyle/>
        <a:p>
          <a:r>
            <a:rPr lang="en-US" dirty="0" err="1"/>
            <a:t>Segurança</a:t>
          </a:r>
          <a:endParaRPr lang="en-US" dirty="0"/>
        </a:p>
      </dgm:t>
    </dgm:pt>
    <dgm:pt modelId="{F36662F2-7A58-4242-98C4-1977426C999F}" type="parTrans" cxnId="{E21E5E56-3759-E54D-9087-C5B5A69F7CF6}">
      <dgm:prSet/>
      <dgm:spPr/>
      <dgm:t>
        <a:bodyPr/>
        <a:lstStyle/>
        <a:p>
          <a:endParaRPr lang="en-US"/>
        </a:p>
      </dgm:t>
    </dgm:pt>
    <dgm:pt modelId="{BA604BC6-97C6-EE4A-9F1E-4D1F9BFD5D25}" type="sibTrans" cxnId="{E21E5E56-3759-E54D-9087-C5B5A69F7CF6}">
      <dgm:prSet/>
      <dgm:spPr/>
      <dgm:t>
        <a:bodyPr/>
        <a:lstStyle/>
        <a:p>
          <a:endParaRPr lang="en-US"/>
        </a:p>
      </dgm:t>
    </dgm:pt>
    <dgm:pt modelId="{764395C7-6755-5548-B86E-A100C2009239}">
      <dgm:prSet phldrT="[Text]"/>
      <dgm:spPr/>
      <dgm:t>
        <a:bodyPr/>
        <a:lstStyle/>
        <a:p>
          <a:r>
            <a:rPr lang="en-US" dirty="0" err="1"/>
            <a:t>Efetividade</a:t>
          </a:r>
          <a:endParaRPr lang="en-US" dirty="0"/>
        </a:p>
      </dgm:t>
    </dgm:pt>
    <dgm:pt modelId="{B857D5A9-530C-EF43-8D45-D0ACCBD2F144}" type="parTrans" cxnId="{6D6FA81B-19F5-9844-8EFF-D525D11057AC}">
      <dgm:prSet/>
      <dgm:spPr/>
      <dgm:t>
        <a:bodyPr/>
        <a:lstStyle/>
        <a:p>
          <a:endParaRPr lang="en-US"/>
        </a:p>
      </dgm:t>
    </dgm:pt>
    <dgm:pt modelId="{1B16CC76-F069-E64B-BF8C-600573A3FE8C}" type="sibTrans" cxnId="{6D6FA81B-19F5-9844-8EFF-D525D11057AC}">
      <dgm:prSet/>
      <dgm:spPr/>
      <dgm:t>
        <a:bodyPr/>
        <a:lstStyle/>
        <a:p>
          <a:endParaRPr lang="en-US"/>
        </a:p>
      </dgm:t>
    </dgm:pt>
    <dgm:pt modelId="{F2F0E7AB-3073-6F4E-ABBC-FF63A1A1CC91}">
      <dgm:prSet phldrT="[Text]"/>
      <dgm:spPr/>
      <dgm:t>
        <a:bodyPr/>
        <a:lstStyle/>
        <a:p>
          <a:r>
            <a:rPr lang="en-US" dirty="0" err="1"/>
            <a:t>Segurança</a:t>
          </a:r>
          <a:endParaRPr lang="en-US" dirty="0"/>
        </a:p>
      </dgm:t>
    </dgm:pt>
    <dgm:pt modelId="{F64C00D5-4B7C-0642-82B3-BD491B7BD91F}" type="parTrans" cxnId="{2D813510-F0D7-414B-B01C-621F1C30468A}">
      <dgm:prSet/>
      <dgm:spPr/>
      <dgm:t>
        <a:bodyPr/>
        <a:lstStyle/>
        <a:p>
          <a:endParaRPr lang="en-US"/>
        </a:p>
      </dgm:t>
    </dgm:pt>
    <dgm:pt modelId="{3A0D406D-CA56-534E-BBED-EF32B2DB8E08}" type="sibTrans" cxnId="{2D813510-F0D7-414B-B01C-621F1C30468A}">
      <dgm:prSet/>
      <dgm:spPr/>
      <dgm:t>
        <a:bodyPr/>
        <a:lstStyle/>
        <a:p>
          <a:endParaRPr lang="en-US"/>
        </a:p>
      </dgm:t>
    </dgm:pt>
    <dgm:pt modelId="{5244A108-6667-4842-B0AF-7CABAA381A93}">
      <dgm:prSet phldrT="[Text]"/>
      <dgm:spPr/>
      <dgm:t>
        <a:bodyPr/>
        <a:lstStyle/>
        <a:p>
          <a:r>
            <a:rPr lang="en-US" b="1" dirty="0" err="1"/>
            <a:t>Trabalhadores</a:t>
          </a:r>
          <a:r>
            <a:rPr lang="en-US" b="1" dirty="0"/>
            <a:t> HUCAM-UFES/EBSERH</a:t>
          </a:r>
        </a:p>
      </dgm:t>
    </dgm:pt>
    <dgm:pt modelId="{15D12342-93B7-4E47-BCC2-7BC3C73C9D4B}" type="parTrans" cxnId="{27A650BB-41C6-5649-B5B5-B752D169FE4C}">
      <dgm:prSet/>
      <dgm:spPr/>
      <dgm:t>
        <a:bodyPr/>
        <a:lstStyle/>
        <a:p>
          <a:endParaRPr lang="en-US"/>
        </a:p>
      </dgm:t>
    </dgm:pt>
    <dgm:pt modelId="{7980A1F8-B9E5-4E40-A5F8-8928624BD3B8}" type="sibTrans" cxnId="{27A650BB-41C6-5649-B5B5-B752D169FE4C}">
      <dgm:prSet/>
      <dgm:spPr/>
      <dgm:t>
        <a:bodyPr/>
        <a:lstStyle/>
        <a:p>
          <a:endParaRPr lang="en-US"/>
        </a:p>
      </dgm:t>
    </dgm:pt>
    <dgm:pt modelId="{E1612D86-2EAC-7840-982A-5740A6378247}" type="pres">
      <dgm:prSet presAssocID="{2B61FC44-1007-0B4B-A7E5-A169E9A2B6BB}" presName="Name0" presStyleCnt="0">
        <dgm:presLayoutVars>
          <dgm:dir/>
          <dgm:animLvl val="lvl"/>
          <dgm:resizeHandles val="exact"/>
        </dgm:presLayoutVars>
      </dgm:prSet>
      <dgm:spPr/>
    </dgm:pt>
    <dgm:pt modelId="{A6C53596-7423-3B4F-885A-16CCFFC6EBFE}" type="pres">
      <dgm:prSet presAssocID="{4F6460F8-722F-C046-A83E-8708881C3F61}" presName="composite" presStyleCnt="0"/>
      <dgm:spPr/>
    </dgm:pt>
    <dgm:pt modelId="{8ACB1FE8-98EA-6D42-934C-6E0F4BBD6F5F}" type="pres">
      <dgm:prSet presAssocID="{4F6460F8-722F-C046-A83E-8708881C3F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60C85B6-B3E8-5A40-A40E-BA3708717156}" type="pres">
      <dgm:prSet presAssocID="{4F6460F8-722F-C046-A83E-8708881C3F61}" presName="desTx" presStyleLbl="alignAccFollowNode1" presStyleIdx="0" presStyleCnt="2">
        <dgm:presLayoutVars>
          <dgm:bulletEnabled val="1"/>
        </dgm:presLayoutVars>
      </dgm:prSet>
      <dgm:spPr/>
    </dgm:pt>
    <dgm:pt modelId="{1C85EAD8-5D73-9F4A-B74D-BE3D91AA87D5}" type="pres">
      <dgm:prSet presAssocID="{C1171D9D-F836-AA4C-8578-F9CFF6B86BBC}" presName="space" presStyleCnt="0"/>
      <dgm:spPr/>
    </dgm:pt>
    <dgm:pt modelId="{5A2CC7AF-B13D-8746-89DD-8B337BC914FC}" type="pres">
      <dgm:prSet presAssocID="{5244A108-6667-4842-B0AF-7CABAA381A93}" presName="composite" presStyleCnt="0"/>
      <dgm:spPr/>
    </dgm:pt>
    <dgm:pt modelId="{A6DBD5C6-B857-4140-BF7B-CD0321232C99}" type="pres">
      <dgm:prSet presAssocID="{5244A108-6667-4842-B0AF-7CABAA381A9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3C9EB47-5DF8-BC4E-8042-62F4BD5C65B1}" type="pres">
      <dgm:prSet presAssocID="{5244A108-6667-4842-B0AF-7CABAA381A9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D813510-F0D7-414B-B01C-621F1C30468A}" srcId="{4F6460F8-722F-C046-A83E-8708881C3F61}" destId="{F2F0E7AB-3073-6F4E-ABBC-FF63A1A1CC91}" srcOrd="1" destOrd="0" parTransId="{F64C00D5-4B7C-0642-82B3-BD491B7BD91F}" sibTransId="{3A0D406D-CA56-534E-BBED-EF32B2DB8E08}"/>
    <dgm:cxn modelId="{6D6FA81B-19F5-9844-8EFF-D525D11057AC}" srcId="{4F6460F8-722F-C046-A83E-8708881C3F61}" destId="{764395C7-6755-5548-B86E-A100C2009239}" srcOrd="0" destOrd="0" parTransId="{B857D5A9-530C-EF43-8D45-D0ACCBD2F144}" sibTransId="{1B16CC76-F069-E64B-BF8C-600573A3FE8C}"/>
    <dgm:cxn modelId="{1F70563D-F445-2D44-8384-51526536EA6C}" type="presOf" srcId="{76693915-F1D8-674E-9873-725116B0EEAE}" destId="{C3C9EB47-5DF8-BC4E-8042-62F4BD5C65B1}" srcOrd="0" destOrd="0" presId="urn:microsoft.com/office/officeart/2005/8/layout/hList1"/>
    <dgm:cxn modelId="{2E7F0340-8D5D-D04E-9CCD-B8A440820C0F}" type="presOf" srcId="{F2F0E7AB-3073-6F4E-ABBC-FF63A1A1CC91}" destId="{B60C85B6-B3E8-5A40-A40E-BA3708717156}" srcOrd="0" destOrd="1" presId="urn:microsoft.com/office/officeart/2005/8/layout/hList1"/>
    <dgm:cxn modelId="{19520C69-35DF-1945-A203-829D5689ECCC}" srcId="{5244A108-6667-4842-B0AF-7CABAA381A93}" destId="{76693915-F1D8-674E-9873-725116B0EEAE}" srcOrd="0" destOrd="0" parTransId="{C04D2864-E549-6F45-AA2A-25D4BD5A3C4D}" sibTransId="{EE118914-1049-8244-B478-2B5A292351A5}"/>
    <dgm:cxn modelId="{5F071B49-C090-DA4B-8594-013EC8B7BF18}" type="presOf" srcId="{764395C7-6755-5548-B86E-A100C2009239}" destId="{B60C85B6-B3E8-5A40-A40E-BA3708717156}" srcOrd="0" destOrd="0" presId="urn:microsoft.com/office/officeart/2005/8/layout/hList1"/>
    <dgm:cxn modelId="{23798169-60C6-1E45-A282-D0FEA36748C1}" type="presOf" srcId="{2B61FC44-1007-0B4B-A7E5-A169E9A2B6BB}" destId="{E1612D86-2EAC-7840-982A-5740A6378247}" srcOrd="0" destOrd="0" presId="urn:microsoft.com/office/officeart/2005/8/layout/hList1"/>
    <dgm:cxn modelId="{E21E5E56-3759-E54D-9087-C5B5A69F7CF6}" srcId="{5244A108-6667-4842-B0AF-7CABAA381A93}" destId="{95D52B68-86F9-C249-B44A-5AA4C2C9A05C}" srcOrd="1" destOrd="0" parTransId="{F36662F2-7A58-4242-98C4-1977426C999F}" sibTransId="{BA604BC6-97C6-EE4A-9F1E-4D1F9BFD5D25}"/>
    <dgm:cxn modelId="{4E4D9157-D7BE-7E4D-966E-8B8230D5AC79}" type="presOf" srcId="{95D52B68-86F9-C249-B44A-5AA4C2C9A05C}" destId="{C3C9EB47-5DF8-BC4E-8042-62F4BD5C65B1}" srcOrd="0" destOrd="1" presId="urn:microsoft.com/office/officeart/2005/8/layout/hList1"/>
    <dgm:cxn modelId="{89A3C979-A088-3146-BDFB-8254C03FB0C7}" srcId="{2B61FC44-1007-0B4B-A7E5-A169E9A2B6BB}" destId="{4F6460F8-722F-C046-A83E-8708881C3F61}" srcOrd="0" destOrd="0" parTransId="{658DA8C2-D2B8-454D-BD05-294186324222}" sibTransId="{C1171D9D-F836-AA4C-8578-F9CFF6B86BBC}"/>
    <dgm:cxn modelId="{A5370FA7-F047-4C49-82B5-26A7843DD9DD}" type="presOf" srcId="{5244A108-6667-4842-B0AF-7CABAA381A93}" destId="{A6DBD5C6-B857-4140-BF7B-CD0321232C99}" srcOrd="0" destOrd="0" presId="urn:microsoft.com/office/officeart/2005/8/layout/hList1"/>
    <dgm:cxn modelId="{27A650BB-41C6-5649-B5B5-B752D169FE4C}" srcId="{2B61FC44-1007-0B4B-A7E5-A169E9A2B6BB}" destId="{5244A108-6667-4842-B0AF-7CABAA381A93}" srcOrd="1" destOrd="0" parTransId="{15D12342-93B7-4E47-BCC2-7BC3C73C9D4B}" sibTransId="{7980A1F8-B9E5-4E40-A5F8-8928624BD3B8}"/>
    <dgm:cxn modelId="{A492FFF1-9AD3-F746-9C05-BDC9817D07D1}" type="presOf" srcId="{4F6460F8-722F-C046-A83E-8708881C3F61}" destId="{8ACB1FE8-98EA-6D42-934C-6E0F4BBD6F5F}" srcOrd="0" destOrd="0" presId="urn:microsoft.com/office/officeart/2005/8/layout/hList1"/>
    <dgm:cxn modelId="{A5A9185D-BE66-F942-B187-406F7C3BD48B}" type="presParOf" srcId="{E1612D86-2EAC-7840-982A-5740A6378247}" destId="{A6C53596-7423-3B4F-885A-16CCFFC6EBFE}" srcOrd="0" destOrd="0" presId="urn:microsoft.com/office/officeart/2005/8/layout/hList1"/>
    <dgm:cxn modelId="{F911516E-A4C7-7443-B9D6-11A7C5B87579}" type="presParOf" srcId="{A6C53596-7423-3B4F-885A-16CCFFC6EBFE}" destId="{8ACB1FE8-98EA-6D42-934C-6E0F4BBD6F5F}" srcOrd="0" destOrd="0" presId="urn:microsoft.com/office/officeart/2005/8/layout/hList1"/>
    <dgm:cxn modelId="{F84E7A5C-A65B-9C4F-9102-BC34F982A212}" type="presParOf" srcId="{A6C53596-7423-3B4F-885A-16CCFFC6EBFE}" destId="{B60C85B6-B3E8-5A40-A40E-BA3708717156}" srcOrd="1" destOrd="0" presId="urn:microsoft.com/office/officeart/2005/8/layout/hList1"/>
    <dgm:cxn modelId="{1671FDD6-C0BB-CA43-A609-A9F021B21AB9}" type="presParOf" srcId="{E1612D86-2EAC-7840-982A-5740A6378247}" destId="{1C85EAD8-5D73-9F4A-B74D-BE3D91AA87D5}" srcOrd="1" destOrd="0" presId="urn:microsoft.com/office/officeart/2005/8/layout/hList1"/>
    <dgm:cxn modelId="{20FFC408-9934-9840-B424-DBD3924C607B}" type="presParOf" srcId="{E1612D86-2EAC-7840-982A-5740A6378247}" destId="{5A2CC7AF-B13D-8746-89DD-8B337BC914FC}" srcOrd="2" destOrd="0" presId="urn:microsoft.com/office/officeart/2005/8/layout/hList1"/>
    <dgm:cxn modelId="{FC9F2788-73E3-3B47-B606-E5E4A45B3B2A}" type="presParOf" srcId="{5A2CC7AF-B13D-8746-89DD-8B337BC914FC}" destId="{A6DBD5C6-B857-4140-BF7B-CD0321232C99}" srcOrd="0" destOrd="0" presId="urn:microsoft.com/office/officeart/2005/8/layout/hList1"/>
    <dgm:cxn modelId="{2E0E0114-F969-FF4E-8219-10F46926B08B}" type="presParOf" srcId="{5A2CC7AF-B13D-8746-89DD-8B337BC914FC}" destId="{C3C9EB47-5DF8-BC4E-8042-62F4BD5C65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370F4-56B4-7F43-9662-FEB1612513B4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53602-B9CD-DF40-81D5-00AE8B4DA902}">
      <dgm:prSet phldrT="[Text]" custT="1"/>
      <dgm:spPr/>
      <dgm:t>
        <a:bodyPr/>
        <a:lstStyle/>
        <a:p>
          <a:r>
            <a:rPr lang="en-BR" sz="1600" dirty="0"/>
            <a:t>Convidados </a:t>
          </a:r>
        </a:p>
        <a:p>
          <a:r>
            <a:rPr lang="en-BR" sz="1600" dirty="0"/>
            <a:t>572 </a:t>
          </a:r>
          <a:endParaRPr lang="en-US" sz="1600" dirty="0"/>
        </a:p>
      </dgm:t>
    </dgm:pt>
    <dgm:pt modelId="{330E7D96-85C9-6343-AC89-167ED88A23F9}" type="parTrans" cxnId="{5F5EAFE3-B70F-3047-8AE9-D97806DFB7A9}">
      <dgm:prSet/>
      <dgm:spPr/>
      <dgm:t>
        <a:bodyPr/>
        <a:lstStyle/>
        <a:p>
          <a:endParaRPr lang="en-US"/>
        </a:p>
      </dgm:t>
    </dgm:pt>
    <dgm:pt modelId="{866E9E47-B038-534D-BC38-205DD60B866A}" type="sibTrans" cxnId="{5F5EAFE3-B70F-3047-8AE9-D97806DFB7A9}">
      <dgm:prSet/>
      <dgm:spPr/>
      <dgm:t>
        <a:bodyPr/>
        <a:lstStyle/>
        <a:p>
          <a:endParaRPr lang="en-US"/>
        </a:p>
      </dgm:t>
    </dgm:pt>
    <dgm:pt modelId="{FD75029C-A5A3-FD4F-B46B-8725468666DC}" type="asst">
      <dgm:prSet phldrT="[Text]" custT="1"/>
      <dgm:spPr/>
      <dgm:t>
        <a:bodyPr/>
        <a:lstStyle/>
        <a:p>
          <a:r>
            <a:rPr lang="en-US" sz="1600" dirty="0" err="1"/>
            <a:t>Excluídos</a:t>
          </a:r>
          <a:r>
            <a:rPr lang="en-US" sz="1600" dirty="0"/>
            <a:t> </a:t>
          </a:r>
        </a:p>
        <a:p>
          <a:r>
            <a:rPr lang="en-US" sz="1600" dirty="0"/>
            <a:t> 12</a:t>
          </a:r>
        </a:p>
      </dgm:t>
    </dgm:pt>
    <dgm:pt modelId="{6F24C3AF-C927-5349-AF9E-995177FBEF79}" type="parTrans" cxnId="{F04C3655-4A89-B849-A289-14F86BF887DB}">
      <dgm:prSet/>
      <dgm:spPr/>
      <dgm:t>
        <a:bodyPr/>
        <a:lstStyle/>
        <a:p>
          <a:endParaRPr lang="en-US"/>
        </a:p>
      </dgm:t>
    </dgm:pt>
    <dgm:pt modelId="{900E410A-628F-984B-8492-3ABFDB151264}" type="sibTrans" cxnId="{F04C3655-4A89-B849-A289-14F86BF887DB}">
      <dgm:prSet/>
      <dgm:spPr/>
      <dgm:t>
        <a:bodyPr/>
        <a:lstStyle/>
        <a:p>
          <a:endParaRPr lang="en-US"/>
        </a:p>
      </dgm:t>
    </dgm:pt>
    <dgm:pt modelId="{8C429FD6-3A5A-D743-8FFF-7DB98E3F7E94}">
      <dgm:prSet phldrT="[Text]" custT="1"/>
      <dgm:spPr/>
      <dgm:t>
        <a:bodyPr/>
        <a:lstStyle/>
        <a:p>
          <a:r>
            <a:rPr lang="en-US" sz="1600" dirty="0" err="1"/>
            <a:t>Subamostra</a:t>
          </a:r>
          <a:endParaRPr lang="en-US" sz="1600" dirty="0"/>
        </a:p>
        <a:p>
          <a:r>
            <a:rPr lang="en-US" sz="1600" dirty="0"/>
            <a:t>558</a:t>
          </a:r>
        </a:p>
      </dgm:t>
    </dgm:pt>
    <dgm:pt modelId="{B2C28B60-99BA-F048-A494-53431E18C7B3}" type="parTrans" cxnId="{5E88CF03-9AF9-0C40-BD19-2E24A01917E9}">
      <dgm:prSet/>
      <dgm:spPr/>
      <dgm:t>
        <a:bodyPr/>
        <a:lstStyle/>
        <a:p>
          <a:endParaRPr lang="en-US"/>
        </a:p>
      </dgm:t>
    </dgm:pt>
    <dgm:pt modelId="{4685B16F-1452-D543-A6C7-EE70EDBDECF2}" type="sibTrans" cxnId="{5E88CF03-9AF9-0C40-BD19-2E24A01917E9}">
      <dgm:prSet/>
      <dgm:spPr/>
      <dgm:t>
        <a:bodyPr/>
        <a:lstStyle/>
        <a:p>
          <a:endParaRPr lang="en-US"/>
        </a:p>
      </dgm:t>
    </dgm:pt>
    <dgm:pt modelId="{B6619803-CFBA-1E45-B809-6337CDD959B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BR" sz="1800" dirty="0"/>
            <a:t>Anticorpos Neutralizantes </a:t>
          </a:r>
          <a:r>
            <a:rPr lang="en-BR" sz="1800" b="1" dirty="0"/>
            <a:t>Positivo</a:t>
          </a:r>
        </a:p>
        <a:p>
          <a:r>
            <a:rPr lang="en-BR" sz="1800" dirty="0"/>
            <a:t>319 </a:t>
          </a:r>
          <a:endParaRPr lang="en-US" sz="1800" dirty="0"/>
        </a:p>
      </dgm:t>
    </dgm:pt>
    <dgm:pt modelId="{20BD0BEE-1A98-184D-9507-8E47BB94ED70}" type="parTrans" cxnId="{76D7AEBF-CC01-A347-AD91-A0A56F8E0BBF}">
      <dgm:prSet/>
      <dgm:spPr/>
      <dgm:t>
        <a:bodyPr/>
        <a:lstStyle/>
        <a:p>
          <a:endParaRPr lang="en-US"/>
        </a:p>
      </dgm:t>
    </dgm:pt>
    <dgm:pt modelId="{83652D56-C18A-A543-8FDC-6000BA9F39FE}" type="sibTrans" cxnId="{76D7AEBF-CC01-A347-AD91-A0A56F8E0BBF}">
      <dgm:prSet/>
      <dgm:spPr/>
      <dgm:t>
        <a:bodyPr/>
        <a:lstStyle/>
        <a:p>
          <a:endParaRPr lang="en-US"/>
        </a:p>
      </dgm:t>
    </dgm:pt>
    <dgm:pt modelId="{AACD2A99-77B4-C842-94CA-A608F2925CD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BR" sz="1800" dirty="0"/>
            <a:t>Anticorpos Neutralizantes </a:t>
          </a:r>
          <a:r>
            <a:rPr lang="en-BR" sz="1800" b="1" dirty="0"/>
            <a:t>Negativo</a:t>
          </a:r>
        </a:p>
        <a:p>
          <a:r>
            <a:rPr lang="en-BR" sz="1800" dirty="0"/>
            <a:t>239 </a:t>
          </a:r>
          <a:endParaRPr lang="en-US" sz="1800" dirty="0"/>
        </a:p>
      </dgm:t>
    </dgm:pt>
    <dgm:pt modelId="{B380B0C5-AFB8-F74F-8F74-7EDF8A9F1B0F}" type="parTrans" cxnId="{6EFC73C1-554F-604A-BCD8-AD4EE641DE49}">
      <dgm:prSet/>
      <dgm:spPr/>
      <dgm:t>
        <a:bodyPr/>
        <a:lstStyle/>
        <a:p>
          <a:endParaRPr lang="en-US"/>
        </a:p>
      </dgm:t>
    </dgm:pt>
    <dgm:pt modelId="{ADF9031F-02EC-934B-A10B-2BC5C3402D0F}" type="sibTrans" cxnId="{6EFC73C1-554F-604A-BCD8-AD4EE641DE49}">
      <dgm:prSet/>
      <dgm:spPr/>
      <dgm:t>
        <a:bodyPr/>
        <a:lstStyle/>
        <a:p>
          <a:endParaRPr lang="en-US"/>
        </a:p>
      </dgm:t>
    </dgm:pt>
    <dgm:pt modelId="{BC930DFD-03DB-D747-93DB-0D756F46990D}">
      <dgm:prSet phldrT="[Text]"/>
      <dgm:spPr>
        <a:solidFill>
          <a:srgbClr val="00B050"/>
        </a:solidFill>
      </dgm:spPr>
      <dgm:t>
        <a:bodyPr/>
        <a:lstStyle/>
        <a:p>
          <a:r>
            <a:rPr lang="en-BR" dirty="0"/>
            <a:t>Analisados</a:t>
          </a:r>
        </a:p>
        <a:p>
          <a:r>
            <a:rPr lang="en-BR" dirty="0"/>
            <a:t>293</a:t>
          </a:r>
          <a:endParaRPr lang="en-US" dirty="0"/>
        </a:p>
      </dgm:t>
    </dgm:pt>
    <dgm:pt modelId="{81497681-85E2-9A45-B6A3-19F1AD818A70}" type="parTrans" cxnId="{4DCFB92D-CDAC-F940-A778-64848E54D38D}">
      <dgm:prSet/>
      <dgm:spPr/>
      <dgm:t>
        <a:bodyPr/>
        <a:lstStyle/>
        <a:p>
          <a:endParaRPr lang="en-US"/>
        </a:p>
      </dgm:t>
    </dgm:pt>
    <dgm:pt modelId="{AA6EA585-3CC7-9245-B408-913D486EDECB}" type="sibTrans" cxnId="{4DCFB92D-CDAC-F940-A778-64848E54D38D}">
      <dgm:prSet/>
      <dgm:spPr/>
      <dgm:t>
        <a:bodyPr/>
        <a:lstStyle/>
        <a:p>
          <a:endParaRPr lang="en-US"/>
        </a:p>
      </dgm:t>
    </dgm:pt>
    <dgm:pt modelId="{1870C8D4-FA5E-B24E-A94A-A9C1EDD2020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/>
            <a:t>Analisados</a:t>
          </a:r>
          <a:r>
            <a:rPr lang="en-US" dirty="0"/>
            <a:t> </a:t>
          </a:r>
        </a:p>
        <a:p>
          <a:r>
            <a:rPr lang="en-US" dirty="0"/>
            <a:t>206</a:t>
          </a:r>
        </a:p>
      </dgm:t>
    </dgm:pt>
    <dgm:pt modelId="{30971AD5-0BC8-264A-B054-74C04CF31A44}" type="parTrans" cxnId="{56983232-870B-DD42-919C-A47657946570}">
      <dgm:prSet/>
      <dgm:spPr/>
      <dgm:t>
        <a:bodyPr/>
        <a:lstStyle/>
        <a:p>
          <a:endParaRPr lang="en-US"/>
        </a:p>
      </dgm:t>
    </dgm:pt>
    <dgm:pt modelId="{EF4B9CE7-4E5D-8B41-B950-D3955EC8F022}" type="sibTrans" cxnId="{56983232-870B-DD42-919C-A47657946570}">
      <dgm:prSet/>
      <dgm:spPr/>
      <dgm:t>
        <a:bodyPr/>
        <a:lstStyle/>
        <a:p>
          <a:endParaRPr lang="en-US"/>
        </a:p>
      </dgm:t>
    </dgm:pt>
    <dgm:pt modelId="{A51725FC-DDCD-2B4B-B7E8-0FCB06E2AD09}" type="pres">
      <dgm:prSet presAssocID="{541370F4-56B4-7F43-9662-FEB1612513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6D490E-BF44-624B-9AD0-EC67ECE4D063}" type="pres">
      <dgm:prSet presAssocID="{AAA53602-B9CD-DF40-81D5-00AE8B4DA902}" presName="hierRoot1" presStyleCnt="0">
        <dgm:presLayoutVars>
          <dgm:hierBranch val="init"/>
        </dgm:presLayoutVars>
      </dgm:prSet>
      <dgm:spPr/>
    </dgm:pt>
    <dgm:pt modelId="{55078B16-BB47-5747-81DC-88E8974A642A}" type="pres">
      <dgm:prSet presAssocID="{AAA53602-B9CD-DF40-81D5-00AE8B4DA902}" presName="rootComposite1" presStyleCnt="0"/>
      <dgm:spPr/>
    </dgm:pt>
    <dgm:pt modelId="{1B0C2CDA-5355-E94A-B1C2-626F3110FC28}" type="pres">
      <dgm:prSet presAssocID="{AAA53602-B9CD-DF40-81D5-00AE8B4DA902}" presName="rootText1" presStyleLbl="node0" presStyleIdx="0" presStyleCnt="1">
        <dgm:presLayoutVars>
          <dgm:chPref val="3"/>
        </dgm:presLayoutVars>
      </dgm:prSet>
      <dgm:spPr/>
    </dgm:pt>
    <dgm:pt modelId="{10C45321-ECF4-3843-ADF0-20047155E863}" type="pres">
      <dgm:prSet presAssocID="{AAA53602-B9CD-DF40-81D5-00AE8B4DA902}" presName="rootConnector1" presStyleLbl="node1" presStyleIdx="0" presStyleCnt="0"/>
      <dgm:spPr/>
    </dgm:pt>
    <dgm:pt modelId="{82992F3A-FCE5-DF4D-AD5B-C9D2BE68F7C9}" type="pres">
      <dgm:prSet presAssocID="{AAA53602-B9CD-DF40-81D5-00AE8B4DA902}" presName="hierChild2" presStyleCnt="0"/>
      <dgm:spPr/>
    </dgm:pt>
    <dgm:pt modelId="{B1814100-37B3-2446-9E1A-571BBBC99F3B}" type="pres">
      <dgm:prSet presAssocID="{B2C28B60-99BA-F048-A494-53431E18C7B3}" presName="Name37" presStyleLbl="parChTrans1D2" presStyleIdx="0" presStyleCnt="2"/>
      <dgm:spPr/>
    </dgm:pt>
    <dgm:pt modelId="{903C7772-5E07-1743-9C85-B70D6072D524}" type="pres">
      <dgm:prSet presAssocID="{8C429FD6-3A5A-D743-8FFF-7DB98E3F7E94}" presName="hierRoot2" presStyleCnt="0">
        <dgm:presLayoutVars>
          <dgm:hierBranch val="init"/>
        </dgm:presLayoutVars>
      </dgm:prSet>
      <dgm:spPr/>
    </dgm:pt>
    <dgm:pt modelId="{DC12F0FE-E087-4943-9ED9-3C824A1490A1}" type="pres">
      <dgm:prSet presAssocID="{8C429FD6-3A5A-D743-8FFF-7DB98E3F7E94}" presName="rootComposite" presStyleCnt="0"/>
      <dgm:spPr/>
    </dgm:pt>
    <dgm:pt modelId="{66BF5BD2-C6A9-6449-8B24-F1E22814BDE5}" type="pres">
      <dgm:prSet presAssocID="{8C429FD6-3A5A-D743-8FFF-7DB98E3F7E94}" presName="rootText" presStyleLbl="node2" presStyleIdx="0" presStyleCnt="1">
        <dgm:presLayoutVars>
          <dgm:chPref val="3"/>
        </dgm:presLayoutVars>
      </dgm:prSet>
      <dgm:spPr/>
    </dgm:pt>
    <dgm:pt modelId="{0962F50C-8E8B-7F4D-AF0C-75ED7D08F520}" type="pres">
      <dgm:prSet presAssocID="{8C429FD6-3A5A-D743-8FFF-7DB98E3F7E94}" presName="rootConnector" presStyleLbl="node2" presStyleIdx="0" presStyleCnt="1"/>
      <dgm:spPr/>
    </dgm:pt>
    <dgm:pt modelId="{AAACC944-252F-0A44-B6D4-A9EFE9F09388}" type="pres">
      <dgm:prSet presAssocID="{8C429FD6-3A5A-D743-8FFF-7DB98E3F7E94}" presName="hierChild4" presStyleCnt="0"/>
      <dgm:spPr/>
    </dgm:pt>
    <dgm:pt modelId="{7BD61CCB-AD77-7940-94E3-F491FDDFAC1F}" type="pres">
      <dgm:prSet presAssocID="{20BD0BEE-1A98-184D-9507-8E47BB94ED70}" presName="Name37" presStyleLbl="parChTrans1D3" presStyleIdx="0" presStyleCnt="2"/>
      <dgm:spPr/>
    </dgm:pt>
    <dgm:pt modelId="{9B955FFC-969C-AF4A-9C06-129DA3DA49E9}" type="pres">
      <dgm:prSet presAssocID="{B6619803-CFBA-1E45-B809-6337CDD959B3}" presName="hierRoot2" presStyleCnt="0">
        <dgm:presLayoutVars>
          <dgm:hierBranch val="init"/>
        </dgm:presLayoutVars>
      </dgm:prSet>
      <dgm:spPr/>
    </dgm:pt>
    <dgm:pt modelId="{11E9A558-4FDE-B443-BBF4-660465412982}" type="pres">
      <dgm:prSet presAssocID="{B6619803-CFBA-1E45-B809-6337CDD959B3}" presName="rootComposite" presStyleCnt="0"/>
      <dgm:spPr/>
    </dgm:pt>
    <dgm:pt modelId="{ED3BF4EF-6C85-E845-9784-52F7724E6A03}" type="pres">
      <dgm:prSet presAssocID="{B6619803-CFBA-1E45-B809-6337CDD959B3}" presName="rootText" presStyleLbl="node3" presStyleIdx="0" presStyleCnt="2" custScaleX="169446">
        <dgm:presLayoutVars>
          <dgm:chPref val="3"/>
        </dgm:presLayoutVars>
      </dgm:prSet>
      <dgm:spPr/>
    </dgm:pt>
    <dgm:pt modelId="{79129884-5B9F-FF40-B892-83E8034B1CA1}" type="pres">
      <dgm:prSet presAssocID="{B6619803-CFBA-1E45-B809-6337CDD959B3}" presName="rootConnector" presStyleLbl="node3" presStyleIdx="0" presStyleCnt="2"/>
      <dgm:spPr/>
    </dgm:pt>
    <dgm:pt modelId="{05CA41B6-F52F-0A40-875F-1CEED083ADE7}" type="pres">
      <dgm:prSet presAssocID="{B6619803-CFBA-1E45-B809-6337CDD959B3}" presName="hierChild4" presStyleCnt="0"/>
      <dgm:spPr/>
    </dgm:pt>
    <dgm:pt modelId="{78598F48-0DE0-CA4C-8F70-5A65C8FE5A6F}" type="pres">
      <dgm:prSet presAssocID="{81497681-85E2-9A45-B6A3-19F1AD818A70}" presName="Name37" presStyleLbl="parChTrans1D4" presStyleIdx="0" presStyleCnt="2"/>
      <dgm:spPr/>
    </dgm:pt>
    <dgm:pt modelId="{510E2CF6-9A12-934C-8B3E-F61EBCE3DA06}" type="pres">
      <dgm:prSet presAssocID="{BC930DFD-03DB-D747-93DB-0D756F46990D}" presName="hierRoot2" presStyleCnt="0">
        <dgm:presLayoutVars>
          <dgm:hierBranch val="init"/>
        </dgm:presLayoutVars>
      </dgm:prSet>
      <dgm:spPr/>
    </dgm:pt>
    <dgm:pt modelId="{86A33CF0-3504-9546-9F69-5F7D43EE2DBC}" type="pres">
      <dgm:prSet presAssocID="{BC930DFD-03DB-D747-93DB-0D756F46990D}" presName="rootComposite" presStyleCnt="0"/>
      <dgm:spPr/>
    </dgm:pt>
    <dgm:pt modelId="{E4AC2D63-1874-1B4E-B2C4-013C892D8964}" type="pres">
      <dgm:prSet presAssocID="{BC930DFD-03DB-D747-93DB-0D756F46990D}" presName="rootText" presStyleLbl="node4" presStyleIdx="0" presStyleCnt="2">
        <dgm:presLayoutVars>
          <dgm:chPref val="3"/>
        </dgm:presLayoutVars>
      </dgm:prSet>
      <dgm:spPr/>
    </dgm:pt>
    <dgm:pt modelId="{D50999BD-FECD-124E-A582-88F5CFA39BE5}" type="pres">
      <dgm:prSet presAssocID="{BC930DFD-03DB-D747-93DB-0D756F46990D}" presName="rootConnector" presStyleLbl="node4" presStyleIdx="0" presStyleCnt="2"/>
      <dgm:spPr/>
    </dgm:pt>
    <dgm:pt modelId="{11CB64D7-017F-B348-9244-65428E1F163A}" type="pres">
      <dgm:prSet presAssocID="{BC930DFD-03DB-D747-93DB-0D756F46990D}" presName="hierChild4" presStyleCnt="0"/>
      <dgm:spPr/>
    </dgm:pt>
    <dgm:pt modelId="{297EB555-4BE6-3346-8234-8D5DF2486A92}" type="pres">
      <dgm:prSet presAssocID="{BC930DFD-03DB-D747-93DB-0D756F46990D}" presName="hierChild5" presStyleCnt="0"/>
      <dgm:spPr/>
    </dgm:pt>
    <dgm:pt modelId="{649BEEB9-6263-BC43-9BA5-BA7E96D61AD4}" type="pres">
      <dgm:prSet presAssocID="{B6619803-CFBA-1E45-B809-6337CDD959B3}" presName="hierChild5" presStyleCnt="0"/>
      <dgm:spPr/>
    </dgm:pt>
    <dgm:pt modelId="{01A524CD-0D4D-1643-8B2D-C4C8BB8F74A6}" type="pres">
      <dgm:prSet presAssocID="{B380B0C5-AFB8-F74F-8F74-7EDF8A9F1B0F}" presName="Name37" presStyleLbl="parChTrans1D3" presStyleIdx="1" presStyleCnt="2"/>
      <dgm:spPr/>
    </dgm:pt>
    <dgm:pt modelId="{206AD69B-632F-0440-B89D-C653B0EDB754}" type="pres">
      <dgm:prSet presAssocID="{AACD2A99-77B4-C842-94CA-A608F2925CDF}" presName="hierRoot2" presStyleCnt="0">
        <dgm:presLayoutVars>
          <dgm:hierBranch val="init"/>
        </dgm:presLayoutVars>
      </dgm:prSet>
      <dgm:spPr/>
    </dgm:pt>
    <dgm:pt modelId="{784D3B79-3726-4B4B-B39A-F682B0DFE35A}" type="pres">
      <dgm:prSet presAssocID="{AACD2A99-77B4-C842-94CA-A608F2925CDF}" presName="rootComposite" presStyleCnt="0"/>
      <dgm:spPr/>
    </dgm:pt>
    <dgm:pt modelId="{E9D8F426-04E0-F040-937B-B5516A524BB8}" type="pres">
      <dgm:prSet presAssocID="{AACD2A99-77B4-C842-94CA-A608F2925CDF}" presName="rootText" presStyleLbl="node3" presStyleIdx="1" presStyleCnt="2" custScaleX="170209">
        <dgm:presLayoutVars>
          <dgm:chPref val="3"/>
        </dgm:presLayoutVars>
      </dgm:prSet>
      <dgm:spPr/>
    </dgm:pt>
    <dgm:pt modelId="{773F0255-6216-E444-AF28-D33500D933F0}" type="pres">
      <dgm:prSet presAssocID="{AACD2A99-77B4-C842-94CA-A608F2925CDF}" presName="rootConnector" presStyleLbl="node3" presStyleIdx="1" presStyleCnt="2"/>
      <dgm:spPr/>
    </dgm:pt>
    <dgm:pt modelId="{EFB2796C-8EB3-8B44-A26E-12F52501F178}" type="pres">
      <dgm:prSet presAssocID="{AACD2A99-77B4-C842-94CA-A608F2925CDF}" presName="hierChild4" presStyleCnt="0"/>
      <dgm:spPr/>
    </dgm:pt>
    <dgm:pt modelId="{17532BCF-3099-D343-B2F3-433678EC9D73}" type="pres">
      <dgm:prSet presAssocID="{30971AD5-0BC8-264A-B054-74C04CF31A44}" presName="Name37" presStyleLbl="parChTrans1D4" presStyleIdx="1" presStyleCnt="2"/>
      <dgm:spPr/>
    </dgm:pt>
    <dgm:pt modelId="{C09E82F7-8828-3540-B10F-BCEAC79BD058}" type="pres">
      <dgm:prSet presAssocID="{1870C8D4-FA5E-B24E-A94A-A9C1EDD20200}" presName="hierRoot2" presStyleCnt="0">
        <dgm:presLayoutVars>
          <dgm:hierBranch val="init"/>
        </dgm:presLayoutVars>
      </dgm:prSet>
      <dgm:spPr/>
    </dgm:pt>
    <dgm:pt modelId="{DC10B2E9-0098-A848-A710-8F338229D40E}" type="pres">
      <dgm:prSet presAssocID="{1870C8D4-FA5E-B24E-A94A-A9C1EDD20200}" presName="rootComposite" presStyleCnt="0"/>
      <dgm:spPr/>
    </dgm:pt>
    <dgm:pt modelId="{13048401-093F-A446-9CFC-82975619424F}" type="pres">
      <dgm:prSet presAssocID="{1870C8D4-FA5E-B24E-A94A-A9C1EDD20200}" presName="rootText" presStyleLbl="node4" presStyleIdx="1" presStyleCnt="2">
        <dgm:presLayoutVars>
          <dgm:chPref val="3"/>
        </dgm:presLayoutVars>
      </dgm:prSet>
      <dgm:spPr/>
    </dgm:pt>
    <dgm:pt modelId="{927BE115-3F29-C348-B761-809D562A95C4}" type="pres">
      <dgm:prSet presAssocID="{1870C8D4-FA5E-B24E-A94A-A9C1EDD20200}" presName="rootConnector" presStyleLbl="node4" presStyleIdx="1" presStyleCnt="2"/>
      <dgm:spPr/>
    </dgm:pt>
    <dgm:pt modelId="{1633DA93-6656-7B41-A6C3-D10499EC40EA}" type="pres">
      <dgm:prSet presAssocID="{1870C8D4-FA5E-B24E-A94A-A9C1EDD20200}" presName="hierChild4" presStyleCnt="0"/>
      <dgm:spPr/>
    </dgm:pt>
    <dgm:pt modelId="{38EAD7FA-ACF9-964D-8B76-FD5215494BB6}" type="pres">
      <dgm:prSet presAssocID="{1870C8D4-FA5E-B24E-A94A-A9C1EDD20200}" presName="hierChild5" presStyleCnt="0"/>
      <dgm:spPr/>
    </dgm:pt>
    <dgm:pt modelId="{0A6FCF73-B54A-304A-95E9-E0EF57D6C531}" type="pres">
      <dgm:prSet presAssocID="{AACD2A99-77B4-C842-94CA-A608F2925CDF}" presName="hierChild5" presStyleCnt="0"/>
      <dgm:spPr/>
    </dgm:pt>
    <dgm:pt modelId="{7231126A-A1C8-7144-83A6-AF750FB103A3}" type="pres">
      <dgm:prSet presAssocID="{8C429FD6-3A5A-D743-8FFF-7DB98E3F7E94}" presName="hierChild5" presStyleCnt="0"/>
      <dgm:spPr/>
    </dgm:pt>
    <dgm:pt modelId="{119ABE0F-D1DA-834B-B979-4C041ACFB50D}" type="pres">
      <dgm:prSet presAssocID="{AAA53602-B9CD-DF40-81D5-00AE8B4DA902}" presName="hierChild3" presStyleCnt="0"/>
      <dgm:spPr/>
    </dgm:pt>
    <dgm:pt modelId="{3E6447BE-41FE-0E46-BFFC-3A9FD22596E5}" type="pres">
      <dgm:prSet presAssocID="{6F24C3AF-C927-5349-AF9E-995177FBEF79}" presName="Name111" presStyleLbl="parChTrans1D2" presStyleIdx="1" presStyleCnt="2"/>
      <dgm:spPr/>
    </dgm:pt>
    <dgm:pt modelId="{EF906C94-4013-9E40-B6B1-517839EBA5C1}" type="pres">
      <dgm:prSet presAssocID="{FD75029C-A5A3-FD4F-B46B-8725468666DC}" presName="hierRoot3" presStyleCnt="0">
        <dgm:presLayoutVars>
          <dgm:hierBranch val="init"/>
        </dgm:presLayoutVars>
      </dgm:prSet>
      <dgm:spPr/>
    </dgm:pt>
    <dgm:pt modelId="{CA0AA473-55F2-CB42-AD3A-4E22C13527CC}" type="pres">
      <dgm:prSet presAssocID="{FD75029C-A5A3-FD4F-B46B-8725468666DC}" presName="rootComposite3" presStyleCnt="0"/>
      <dgm:spPr/>
    </dgm:pt>
    <dgm:pt modelId="{22850C6B-EE9A-034C-95F0-319CC5380DB2}" type="pres">
      <dgm:prSet presAssocID="{FD75029C-A5A3-FD4F-B46B-8725468666DC}" presName="rootText3" presStyleLbl="asst1" presStyleIdx="0" presStyleCnt="1">
        <dgm:presLayoutVars>
          <dgm:chPref val="3"/>
        </dgm:presLayoutVars>
      </dgm:prSet>
      <dgm:spPr/>
    </dgm:pt>
    <dgm:pt modelId="{F978CB6B-E1D2-274D-BBF2-D67529EA9403}" type="pres">
      <dgm:prSet presAssocID="{FD75029C-A5A3-FD4F-B46B-8725468666DC}" presName="rootConnector3" presStyleLbl="asst1" presStyleIdx="0" presStyleCnt="1"/>
      <dgm:spPr/>
    </dgm:pt>
    <dgm:pt modelId="{1E5C9F88-DE78-3C47-9114-6DD8B18C1BDC}" type="pres">
      <dgm:prSet presAssocID="{FD75029C-A5A3-FD4F-B46B-8725468666DC}" presName="hierChild6" presStyleCnt="0"/>
      <dgm:spPr/>
    </dgm:pt>
    <dgm:pt modelId="{6C85AA3B-03D0-7A4B-8E72-F839924729A2}" type="pres">
      <dgm:prSet presAssocID="{FD75029C-A5A3-FD4F-B46B-8725468666DC}" presName="hierChild7" presStyleCnt="0"/>
      <dgm:spPr/>
    </dgm:pt>
  </dgm:ptLst>
  <dgm:cxnLst>
    <dgm:cxn modelId="{5E88CF03-9AF9-0C40-BD19-2E24A01917E9}" srcId="{AAA53602-B9CD-DF40-81D5-00AE8B4DA902}" destId="{8C429FD6-3A5A-D743-8FFF-7DB98E3F7E94}" srcOrd="1" destOrd="0" parTransId="{B2C28B60-99BA-F048-A494-53431E18C7B3}" sibTransId="{4685B16F-1452-D543-A6C7-EE70EDBDECF2}"/>
    <dgm:cxn modelId="{BE088B0F-59D2-0344-8B76-52B1E142C15B}" type="presOf" srcId="{B6619803-CFBA-1E45-B809-6337CDD959B3}" destId="{ED3BF4EF-6C85-E845-9784-52F7724E6A03}" srcOrd="0" destOrd="0" presId="urn:microsoft.com/office/officeart/2005/8/layout/orgChart1"/>
    <dgm:cxn modelId="{9CD2DD19-7C8B-7040-BB3B-90F0F21FA212}" type="presOf" srcId="{B6619803-CFBA-1E45-B809-6337CDD959B3}" destId="{79129884-5B9F-FF40-B892-83E8034B1CA1}" srcOrd="1" destOrd="0" presId="urn:microsoft.com/office/officeart/2005/8/layout/orgChart1"/>
    <dgm:cxn modelId="{76EEEE19-B812-704A-B3F3-C64FF9A5A462}" type="presOf" srcId="{FD75029C-A5A3-FD4F-B46B-8725468666DC}" destId="{F978CB6B-E1D2-274D-BBF2-D67529EA9403}" srcOrd="1" destOrd="0" presId="urn:microsoft.com/office/officeart/2005/8/layout/orgChart1"/>
    <dgm:cxn modelId="{62F59120-CB16-A74E-B83A-AB60BC2ECEE2}" type="presOf" srcId="{FD75029C-A5A3-FD4F-B46B-8725468666DC}" destId="{22850C6B-EE9A-034C-95F0-319CC5380DB2}" srcOrd="0" destOrd="0" presId="urn:microsoft.com/office/officeart/2005/8/layout/orgChart1"/>
    <dgm:cxn modelId="{53579924-0B58-C941-9DC5-A950939AED74}" type="presOf" srcId="{AACD2A99-77B4-C842-94CA-A608F2925CDF}" destId="{773F0255-6216-E444-AF28-D33500D933F0}" srcOrd="1" destOrd="0" presId="urn:microsoft.com/office/officeart/2005/8/layout/orgChart1"/>
    <dgm:cxn modelId="{4DCFB92D-CDAC-F940-A778-64848E54D38D}" srcId="{B6619803-CFBA-1E45-B809-6337CDD959B3}" destId="{BC930DFD-03DB-D747-93DB-0D756F46990D}" srcOrd="0" destOrd="0" parTransId="{81497681-85E2-9A45-B6A3-19F1AD818A70}" sibTransId="{AA6EA585-3CC7-9245-B408-913D486EDECB}"/>
    <dgm:cxn modelId="{A8817430-E623-4A4F-8865-9516C452E4CD}" type="presOf" srcId="{BC930DFD-03DB-D747-93DB-0D756F46990D}" destId="{E4AC2D63-1874-1B4E-B2C4-013C892D8964}" srcOrd="0" destOrd="0" presId="urn:microsoft.com/office/officeart/2005/8/layout/orgChart1"/>
    <dgm:cxn modelId="{56983232-870B-DD42-919C-A47657946570}" srcId="{AACD2A99-77B4-C842-94CA-A608F2925CDF}" destId="{1870C8D4-FA5E-B24E-A94A-A9C1EDD20200}" srcOrd="0" destOrd="0" parTransId="{30971AD5-0BC8-264A-B054-74C04CF31A44}" sibTransId="{EF4B9CE7-4E5D-8B41-B950-D3955EC8F022}"/>
    <dgm:cxn modelId="{AD64E540-980F-E249-A906-9A2E7A75D99D}" type="presOf" srcId="{541370F4-56B4-7F43-9662-FEB1612513B4}" destId="{A51725FC-DDCD-2B4B-B7E8-0FCB06E2AD09}" srcOrd="0" destOrd="0" presId="urn:microsoft.com/office/officeart/2005/8/layout/orgChart1"/>
    <dgm:cxn modelId="{8ED03E44-45B4-FC48-973A-D54E4860CDF9}" type="presOf" srcId="{6F24C3AF-C927-5349-AF9E-995177FBEF79}" destId="{3E6447BE-41FE-0E46-BFFC-3A9FD22596E5}" srcOrd="0" destOrd="0" presId="urn:microsoft.com/office/officeart/2005/8/layout/orgChart1"/>
    <dgm:cxn modelId="{7F6DDB49-8AF3-994A-B2C7-1C91C5811513}" type="presOf" srcId="{BC930DFD-03DB-D747-93DB-0D756F46990D}" destId="{D50999BD-FECD-124E-A582-88F5CFA39BE5}" srcOrd="1" destOrd="0" presId="urn:microsoft.com/office/officeart/2005/8/layout/orgChart1"/>
    <dgm:cxn modelId="{0BBAAA74-2FD9-DA4C-98D4-4E4B1D7EF0DC}" type="presOf" srcId="{AACD2A99-77B4-C842-94CA-A608F2925CDF}" destId="{E9D8F426-04E0-F040-937B-B5516A524BB8}" srcOrd="0" destOrd="0" presId="urn:microsoft.com/office/officeart/2005/8/layout/orgChart1"/>
    <dgm:cxn modelId="{F04C3655-4A89-B849-A289-14F86BF887DB}" srcId="{AAA53602-B9CD-DF40-81D5-00AE8B4DA902}" destId="{FD75029C-A5A3-FD4F-B46B-8725468666DC}" srcOrd="0" destOrd="0" parTransId="{6F24C3AF-C927-5349-AF9E-995177FBEF79}" sibTransId="{900E410A-628F-984B-8492-3ABFDB151264}"/>
    <dgm:cxn modelId="{D39BC475-9CAF-274C-8393-7E25F0559ECB}" type="presOf" srcId="{AAA53602-B9CD-DF40-81D5-00AE8B4DA902}" destId="{1B0C2CDA-5355-E94A-B1C2-626F3110FC28}" srcOrd="0" destOrd="0" presId="urn:microsoft.com/office/officeart/2005/8/layout/orgChart1"/>
    <dgm:cxn modelId="{830DC181-3C67-7440-A727-F8C57CEB6DB3}" type="presOf" srcId="{1870C8D4-FA5E-B24E-A94A-A9C1EDD20200}" destId="{927BE115-3F29-C348-B761-809D562A95C4}" srcOrd="1" destOrd="0" presId="urn:microsoft.com/office/officeart/2005/8/layout/orgChart1"/>
    <dgm:cxn modelId="{2262369D-7879-2E4D-B2A4-2AB4EE209497}" type="presOf" srcId="{81497681-85E2-9A45-B6A3-19F1AD818A70}" destId="{78598F48-0DE0-CA4C-8F70-5A65C8FE5A6F}" srcOrd="0" destOrd="0" presId="urn:microsoft.com/office/officeart/2005/8/layout/orgChart1"/>
    <dgm:cxn modelId="{98F43CA7-F21C-1F46-BEDF-E9DB1E34B3D8}" type="presOf" srcId="{8C429FD6-3A5A-D743-8FFF-7DB98E3F7E94}" destId="{0962F50C-8E8B-7F4D-AF0C-75ED7D08F520}" srcOrd="1" destOrd="0" presId="urn:microsoft.com/office/officeart/2005/8/layout/orgChart1"/>
    <dgm:cxn modelId="{EE182BA9-3E80-8E44-87C3-973982012009}" type="presOf" srcId="{30971AD5-0BC8-264A-B054-74C04CF31A44}" destId="{17532BCF-3099-D343-B2F3-433678EC9D73}" srcOrd="0" destOrd="0" presId="urn:microsoft.com/office/officeart/2005/8/layout/orgChart1"/>
    <dgm:cxn modelId="{1605BEAB-EF4B-C14C-8988-DACD1BDF33AF}" type="presOf" srcId="{B2C28B60-99BA-F048-A494-53431E18C7B3}" destId="{B1814100-37B3-2446-9E1A-571BBBC99F3B}" srcOrd="0" destOrd="0" presId="urn:microsoft.com/office/officeart/2005/8/layout/orgChart1"/>
    <dgm:cxn modelId="{EAE887AD-DB26-6848-8659-F3D09C999C5E}" type="presOf" srcId="{20BD0BEE-1A98-184D-9507-8E47BB94ED70}" destId="{7BD61CCB-AD77-7940-94E3-F491FDDFAC1F}" srcOrd="0" destOrd="0" presId="urn:microsoft.com/office/officeart/2005/8/layout/orgChart1"/>
    <dgm:cxn modelId="{7AC46FB3-1195-8D4E-80AC-AA122C3129BB}" type="presOf" srcId="{B380B0C5-AFB8-F74F-8F74-7EDF8A9F1B0F}" destId="{01A524CD-0D4D-1643-8B2D-C4C8BB8F74A6}" srcOrd="0" destOrd="0" presId="urn:microsoft.com/office/officeart/2005/8/layout/orgChart1"/>
    <dgm:cxn modelId="{76D7AEBF-CC01-A347-AD91-A0A56F8E0BBF}" srcId="{8C429FD6-3A5A-D743-8FFF-7DB98E3F7E94}" destId="{B6619803-CFBA-1E45-B809-6337CDD959B3}" srcOrd="0" destOrd="0" parTransId="{20BD0BEE-1A98-184D-9507-8E47BB94ED70}" sibTransId="{83652D56-C18A-A543-8FDC-6000BA9F39FE}"/>
    <dgm:cxn modelId="{C0204DC1-1E14-7342-A606-CDBDF27D67C4}" type="presOf" srcId="{1870C8D4-FA5E-B24E-A94A-A9C1EDD20200}" destId="{13048401-093F-A446-9CFC-82975619424F}" srcOrd="0" destOrd="0" presId="urn:microsoft.com/office/officeart/2005/8/layout/orgChart1"/>
    <dgm:cxn modelId="{6EFC73C1-554F-604A-BCD8-AD4EE641DE49}" srcId="{8C429FD6-3A5A-D743-8FFF-7DB98E3F7E94}" destId="{AACD2A99-77B4-C842-94CA-A608F2925CDF}" srcOrd="1" destOrd="0" parTransId="{B380B0C5-AFB8-F74F-8F74-7EDF8A9F1B0F}" sibTransId="{ADF9031F-02EC-934B-A10B-2BC5C3402D0F}"/>
    <dgm:cxn modelId="{5F5EAFE3-B70F-3047-8AE9-D97806DFB7A9}" srcId="{541370F4-56B4-7F43-9662-FEB1612513B4}" destId="{AAA53602-B9CD-DF40-81D5-00AE8B4DA902}" srcOrd="0" destOrd="0" parTransId="{330E7D96-85C9-6343-AC89-167ED88A23F9}" sibTransId="{866E9E47-B038-534D-BC38-205DD60B866A}"/>
    <dgm:cxn modelId="{7C72A6ED-0DF4-ED4A-9790-C9E6B72A8E85}" type="presOf" srcId="{AAA53602-B9CD-DF40-81D5-00AE8B4DA902}" destId="{10C45321-ECF4-3843-ADF0-20047155E863}" srcOrd="1" destOrd="0" presId="urn:microsoft.com/office/officeart/2005/8/layout/orgChart1"/>
    <dgm:cxn modelId="{E3F016F5-965C-2045-AA69-533D4D5C5139}" type="presOf" srcId="{8C429FD6-3A5A-D743-8FFF-7DB98E3F7E94}" destId="{66BF5BD2-C6A9-6449-8B24-F1E22814BDE5}" srcOrd="0" destOrd="0" presId="urn:microsoft.com/office/officeart/2005/8/layout/orgChart1"/>
    <dgm:cxn modelId="{A0370EE8-399A-2840-9209-5348FB0AB4DE}" type="presParOf" srcId="{A51725FC-DDCD-2B4B-B7E8-0FCB06E2AD09}" destId="{DE6D490E-BF44-624B-9AD0-EC67ECE4D063}" srcOrd="0" destOrd="0" presId="urn:microsoft.com/office/officeart/2005/8/layout/orgChart1"/>
    <dgm:cxn modelId="{94856099-0209-8340-9A72-22721451D99C}" type="presParOf" srcId="{DE6D490E-BF44-624B-9AD0-EC67ECE4D063}" destId="{55078B16-BB47-5747-81DC-88E8974A642A}" srcOrd="0" destOrd="0" presId="urn:microsoft.com/office/officeart/2005/8/layout/orgChart1"/>
    <dgm:cxn modelId="{9AA3ACA1-7B8C-A249-AF7D-83BA8AD7C4BD}" type="presParOf" srcId="{55078B16-BB47-5747-81DC-88E8974A642A}" destId="{1B0C2CDA-5355-E94A-B1C2-626F3110FC28}" srcOrd="0" destOrd="0" presId="urn:microsoft.com/office/officeart/2005/8/layout/orgChart1"/>
    <dgm:cxn modelId="{8C397D4A-E6D2-0742-871A-4F7B1DED6CE8}" type="presParOf" srcId="{55078B16-BB47-5747-81DC-88E8974A642A}" destId="{10C45321-ECF4-3843-ADF0-20047155E863}" srcOrd="1" destOrd="0" presId="urn:microsoft.com/office/officeart/2005/8/layout/orgChart1"/>
    <dgm:cxn modelId="{7DA4E12D-8994-3A43-B0AB-97E0E970592C}" type="presParOf" srcId="{DE6D490E-BF44-624B-9AD0-EC67ECE4D063}" destId="{82992F3A-FCE5-DF4D-AD5B-C9D2BE68F7C9}" srcOrd="1" destOrd="0" presId="urn:microsoft.com/office/officeart/2005/8/layout/orgChart1"/>
    <dgm:cxn modelId="{06B9DC14-E45B-664A-BAE3-4EC4F45B9339}" type="presParOf" srcId="{82992F3A-FCE5-DF4D-AD5B-C9D2BE68F7C9}" destId="{B1814100-37B3-2446-9E1A-571BBBC99F3B}" srcOrd="0" destOrd="0" presId="urn:microsoft.com/office/officeart/2005/8/layout/orgChart1"/>
    <dgm:cxn modelId="{C83986A2-3D74-BB4F-9E13-BF4B89C83426}" type="presParOf" srcId="{82992F3A-FCE5-DF4D-AD5B-C9D2BE68F7C9}" destId="{903C7772-5E07-1743-9C85-B70D6072D524}" srcOrd="1" destOrd="0" presId="urn:microsoft.com/office/officeart/2005/8/layout/orgChart1"/>
    <dgm:cxn modelId="{6FCFD7B6-DCC4-5740-841A-81C66BDCFD85}" type="presParOf" srcId="{903C7772-5E07-1743-9C85-B70D6072D524}" destId="{DC12F0FE-E087-4943-9ED9-3C824A1490A1}" srcOrd="0" destOrd="0" presId="urn:microsoft.com/office/officeart/2005/8/layout/orgChart1"/>
    <dgm:cxn modelId="{14CDC7ED-8DE4-9C49-879C-E1FF3B3E8900}" type="presParOf" srcId="{DC12F0FE-E087-4943-9ED9-3C824A1490A1}" destId="{66BF5BD2-C6A9-6449-8B24-F1E22814BDE5}" srcOrd="0" destOrd="0" presId="urn:microsoft.com/office/officeart/2005/8/layout/orgChart1"/>
    <dgm:cxn modelId="{48E93619-3262-7F4F-85A3-6D547F7DFA53}" type="presParOf" srcId="{DC12F0FE-E087-4943-9ED9-3C824A1490A1}" destId="{0962F50C-8E8B-7F4D-AF0C-75ED7D08F520}" srcOrd="1" destOrd="0" presId="urn:microsoft.com/office/officeart/2005/8/layout/orgChart1"/>
    <dgm:cxn modelId="{F4F19353-B1E3-904F-A807-B5C4A55318FD}" type="presParOf" srcId="{903C7772-5E07-1743-9C85-B70D6072D524}" destId="{AAACC944-252F-0A44-B6D4-A9EFE9F09388}" srcOrd="1" destOrd="0" presId="urn:microsoft.com/office/officeart/2005/8/layout/orgChart1"/>
    <dgm:cxn modelId="{14429B16-26F2-2049-A996-9B9F89AEC495}" type="presParOf" srcId="{AAACC944-252F-0A44-B6D4-A9EFE9F09388}" destId="{7BD61CCB-AD77-7940-94E3-F491FDDFAC1F}" srcOrd="0" destOrd="0" presId="urn:microsoft.com/office/officeart/2005/8/layout/orgChart1"/>
    <dgm:cxn modelId="{6F5D12BF-A1D1-B54A-89E9-1447865FD417}" type="presParOf" srcId="{AAACC944-252F-0A44-B6D4-A9EFE9F09388}" destId="{9B955FFC-969C-AF4A-9C06-129DA3DA49E9}" srcOrd="1" destOrd="0" presId="urn:microsoft.com/office/officeart/2005/8/layout/orgChart1"/>
    <dgm:cxn modelId="{1CC63A1C-217B-1145-934D-C5DA135D3DCE}" type="presParOf" srcId="{9B955FFC-969C-AF4A-9C06-129DA3DA49E9}" destId="{11E9A558-4FDE-B443-BBF4-660465412982}" srcOrd="0" destOrd="0" presId="urn:microsoft.com/office/officeart/2005/8/layout/orgChart1"/>
    <dgm:cxn modelId="{7A6FB9BE-F030-3F4E-B8BF-6233701D2312}" type="presParOf" srcId="{11E9A558-4FDE-B443-BBF4-660465412982}" destId="{ED3BF4EF-6C85-E845-9784-52F7724E6A03}" srcOrd="0" destOrd="0" presId="urn:microsoft.com/office/officeart/2005/8/layout/orgChart1"/>
    <dgm:cxn modelId="{FAF1B00B-2DD7-C448-869A-DBAFC7BBF605}" type="presParOf" srcId="{11E9A558-4FDE-B443-BBF4-660465412982}" destId="{79129884-5B9F-FF40-B892-83E8034B1CA1}" srcOrd="1" destOrd="0" presId="urn:microsoft.com/office/officeart/2005/8/layout/orgChart1"/>
    <dgm:cxn modelId="{9D8299D7-4C49-5746-B3BA-C4CB34CEAB18}" type="presParOf" srcId="{9B955FFC-969C-AF4A-9C06-129DA3DA49E9}" destId="{05CA41B6-F52F-0A40-875F-1CEED083ADE7}" srcOrd="1" destOrd="0" presId="urn:microsoft.com/office/officeart/2005/8/layout/orgChart1"/>
    <dgm:cxn modelId="{5CEADC31-08FD-8B44-9789-8661862E4CB6}" type="presParOf" srcId="{05CA41B6-F52F-0A40-875F-1CEED083ADE7}" destId="{78598F48-0DE0-CA4C-8F70-5A65C8FE5A6F}" srcOrd="0" destOrd="0" presId="urn:microsoft.com/office/officeart/2005/8/layout/orgChart1"/>
    <dgm:cxn modelId="{4D8A50DC-7DE6-3B4E-BBEF-3FA4085360BB}" type="presParOf" srcId="{05CA41B6-F52F-0A40-875F-1CEED083ADE7}" destId="{510E2CF6-9A12-934C-8B3E-F61EBCE3DA06}" srcOrd="1" destOrd="0" presId="urn:microsoft.com/office/officeart/2005/8/layout/orgChart1"/>
    <dgm:cxn modelId="{FA1C9D9D-8350-6B4F-9727-99A8BC59FC28}" type="presParOf" srcId="{510E2CF6-9A12-934C-8B3E-F61EBCE3DA06}" destId="{86A33CF0-3504-9546-9F69-5F7D43EE2DBC}" srcOrd="0" destOrd="0" presId="urn:microsoft.com/office/officeart/2005/8/layout/orgChart1"/>
    <dgm:cxn modelId="{4FD76F8D-A387-1945-BF35-E06D803A765E}" type="presParOf" srcId="{86A33CF0-3504-9546-9F69-5F7D43EE2DBC}" destId="{E4AC2D63-1874-1B4E-B2C4-013C892D8964}" srcOrd="0" destOrd="0" presId="urn:microsoft.com/office/officeart/2005/8/layout/orgChart1"/>
    <dgm:cxn modelId="{68C409A7-FE36-4649-8813-32DC37E740EC}" type="presParOf" srcId="{86A33CF0-3504-9546-9F69-5F7D43EE2DBC}" destId="{D50999BD-FECD-124E-A582-88F5CFA39BE5}" srcOrd="1" destOrd="0" presId="urn:microsoft.com/office/officeart/2005/8/layout/orgChart1"/>
    <dgm:cxn modelId="{38504BBD-C804-204C-8F9A-1F15C4E67ACC}" type="presParOf" srcId="{510E2CF6-9A12-934C-8B3E-F61EBCE3DA06}" destId="{11CB64D7-017F-B348-9244-65428E1F163A}" srcOrd="1" destOrd="0" presId="urn:microsoft.com/office/officeart/2005/8/layout/orgChart1"/>
    <dgm:cxn modelId="{96A47530-06AE-3A48-9660-25AD1C1A7C50}" type="presParOf" srcId="{510E2CF6-9A12-934C-8B3E-F61EBCE3DA06}" destId="{297EB555-4BE6-3346-8234-8D5DF2486A92}" srcOrd="2" destOrd="0" presId="urn:microsoft.com/office/officeart/2005/8/layout/orgChart1"/>
    <dgm:cxn modelId="{254B430A-60C0-5344-A62A-CB898DCA3FDA}" type="presParOf" srcId="{9B955FFC-969C-AF4A-9C06-129DA3DA49E9}" destId="{649BEEB9-6263-BC43-9BA5-BA7E96D61AD4}" srcOrd="2" destOrd="0" presId="urn:microsoft.com/office/officeart/2005/8/layout/orgChart1"/>
    <dgm:cxn modelId="{6273A6DB-31D3-4849-88B0-36D53C601961}" type="presParOf" srcId="{AAACC944-252F-0A44-B6D4-A9EFE9F09388}" destId="{01A524CD-0D4D-1643-8B2D-C4C8BB8F74A6}" srcOrd="2" destOrd="0" presId="urn:microsoft.com/office/officeart/2005/8/layout/orgChart1"/>
    <dgm:cxn modelId="{BBEC13EC-876B-BD43-9D6A-FE9D83A5D98F}" type="presParOf" srcId="{AAACC944-252F-0A44-B6D4-A9EFE9F09388}" destId="{206AD69B-632F-0440-B89D-C653B0EDB754}" srcOrd="3" destOrd="0" presId="urn:microsoft.com/office/officeart/2005/8/layout/orgChart1"/>
    <dgm:cxn modelId="{CEED9937-1D9B-D149-A57D-E216B33DA4E0}" type="presParOf" srcId="{206AD69B-632F-0440-B89D-C653B0EDB754}" destId="{784D3B79-3726-4B4B-B39A-F682B0DFE35A}" srcOrd="0" destOrd="0" presId="urn:microsoft.com/office/officeart/2005/8/layout/orgChart1"/>
    <dgm:cxn modelId="{A4BE5030-6622-0E4F-8ADB-DE630A4BF5AD}" type="presParOf" srcId="{784D3B79-3726-4B4B-B39A-F682B0DFE35A}" destId="{E9D8F426-04E0-F040-937B-B5516A524BB8}" srcOrd="0" destOrd="0" presId="urn:microsoft.com/office/officeart/2005/8/layout/orgChart1"/>
    <dgm:cxn modelId="{5ED5416D-D7D6-9048-B21D-560D7D3A572F}" type="presParOf" srcId="{784D3B79-3726-4B4B-B39A-F682B0DFE35A}" destId="{773F0255-6216-E444-AF28-D33500D933F0}" srcOrd="1" destOrd="0" presId="urn:microsoft.com/office/officeart/2005/8/layout/orgChart1"/>
    <dgm:cxn modelId="{AED15B37-9AD8-894F-8E49-1858FA2E8099}" type="presParOf" srcId="{206AD69B-632F-0440-B89D-C653B0EDB754}" destId="{EFB2796C-8EB3-8B44-A26E-12F52501F178}" srcOrd="1" destOrd="0" presId="urn:microsoft.com/office/officeart/2005/8/layout/orgChart1"/>
    <dgm:cxn modelId="{2F91FC97-E675-DE46-A5BD-65D2BA659378}" type="presParOf" srcId="{EFB2796C-8EB3-8B44-A26E-12F52501F178}" destId="{17532BCF-3099-D343-B2F3-433678EC9D73}" srcOrd="0" destOrd="0" presId="urn:microsoft.com/office/officeart/2005/8/layout/orgChart1"/>
    <dgm:cxn modelId="{2B571B42-79B5-3941-934C-2998C4B31294}" type="presParOf" srcId="{EFB2796C-8EB3-8B44-A26E-12F52501F178}" destId="{C09E82F7-8828-3540-B10F-BCEAC79BD058}" srcOrd="1" destOrd="0" presId="urn:microsoft.com/office/officeart/2005/8/layout/orgChart1"/>
    <dgm:cxn modelId="{C057366C-A6D1-B847-81DB-FA896515A6EB}" type="presParOf" srcId="{C09E82F7-8828-3540-B10F-BCEAC79BD058}" destId="{DC10B2E9-0098-A848-A710-8F338229D40E}" srcOrd="0" destOrd="0" presId="urn:microsoft.com/office/officeart/2005/8/layout/orgChart1"/>
    <dgm:cxn modelId="{ED60BF21-D61A-0245-8BCF-4288C25D01CB}" type="presParOf" srcId="{DC10B2E9-0098-A848-A710-8F338229D40E}" destId="{13048401-093F-A446-9CFC-82975619424F}" srcOrd="0" destOrd="0" presId="urn:microsoft.com/office/officeart/2005/8/layout/orgChart1"/>
    <dgm:cxn modelId="{578F69C4-2D79-D94F-ADF6-A37D35165823}" type="presParOf" srcId="{DC10B2E9-0098-A848-A710-8F338229D40E}" destId="{927BE115-3F29-C348-B761-809D562A95C4}" srcOrd="1" destOrd="0" presId="urn:microsoft.com/office/officeart/2005/8/layout/orgChart1"/>
    <dgm:cxn modelId="{E0878161-D471-D243-8DE1-02B08BA6369A}" type="presParOf" srcId="{C09E82F7-8828-3540-B10F-BCEAC79BD058}" destId="{1633DA93-6656-7B41-A6C3-D10499EC40EA}" srcOrd="1" destOrd="0" presId="urn:microsoft.com/office/officeart/2005/8/layout/orgChart1"/>
    <dgm:cxn modelId="{D39DB774-949C-8C4D-A3D5-1BE9A7C79448}" type="presParOf" srcId="{C09E82F7-8828-3540-B10F-BCEAC79BD058}" destId="{38EAD7FA-ACF9-964D-8B76-FD5215494BB6}" srcOrd="2" destOrd="0" presId="urn:microsoft.com/office/officeart/2005/8/layout/orgChart1"/>
    <dgm:cxn modelId="{CF097089-8911-5F4E-B9DE-7E9BF7213A18}" type="presParOf" srcId="{206AD69B-632F-0440-B89D-C653B0EDB754}" destId="{0A6FCF73-B54A-304A-95E9-E0EF57D6C531}" srcOrd="2" destOrd="0" presId="urn:microsoft.com/office/officeart/2005/8/layout/orgChart1"/>
    <dgm:cxn modelId="{D0C27FAA-CE49-4B45-B755-3C73DB62A813}" type="presParOf" srcId="{903C7772-5E07-1743-9C85-B70D6072D524}" destId="{7231126A-A1C8-7144-83A6-AF750FB103A3}" srcOrd="2" destOrd="0" presId="urn:microsoft.com/office/officeart/2005/8/layout/orgChart1"/>
    <dgm:cxn modelId="{384E1F50-133F-DB4C-8A91-604208D485C5}" type="presParOf" srcId="{DE6D490E-BF44-624B-9AD0-EC67ECE4D063}" destId="{119ABE0F-D1DA-834B-B979-4C041ACFB50D}" srcOrd="2" destOrd="0" presId="urn:microsoft.com/office/officeart/2005/8/layout/orgChart1"/>
    <dgm:cxn modelId="{5DE50066-4366-F64E-A83F-EF81DFCCAFC9}" type="presParOf" srcId="{119ABE0F-D1DA-834B-B979-4C041ACFB50D}" destId="{3E6447BE-41FE-0E46-BFFC-3A9FD22596E5}" srcOrd="0" destOrd="0" presId="urn:microsoft.com/office/officeart/2005/8/layout/orgChart1"/>
    <dgm:cxn modelId="{9077AECE-23FC-6049-803D-CD916B0EA7EB}" type="presParOf" srcId="{119ABE0F-D1DA-834B-B979-4C041ACFB50D}" destId="{EF906C94-4013-9E40-B6B1-517839EBA5C1}" srcOrd="1" destOrd="0" presId="urn:microsoft.com/office/officeart/2005/8/layout/orgChart1"/>
    <dgm:cxn modelId="{0DAEF4DD-D32B-D149-B4C9-FA73D7AA68DA}" type="presParOf" srcId="{EF906C94-4013-9E40-B6B1-517839EBA5C1}" destId="{CA0AA473-55F2-CB42-AD3A-4E22C13527CC}" srcOrd="0" destOrd="0" presId="urn:microsoft.com/office/officeart/2005/8/layout/orgChart1"/>
    <dgm:cxn modelId="{4F5CB479-B81F-6C48-8ACE-910D5627DB75}" type="presParOf" srcId="{CA0AA473-55F2-CB42-AD3A-4E22C13527CC}" destId="{22850C6B-EE9A-034C-95F0-319CC5380DB2}" srcOrd="0" destOrd="0" presId="urn:microsoft.com/office/officeart/2005/8/layout/orgChart1"/>
    <dgm:cxn modelId="{C034590D-53AE-534D-8DAF-029E1112AC54}" type="presParOf" srcId="{CA0AA473-55F2-CB42-AD3A-4E22C13527CC}" destId="{F978CB6B-E1D2-274D-BBF2-D67529EA9403}" srcOrd="1" destOrd="0" presId="urn:microsoft.com/office/officeart/2005/8/layout/orgChart1"/>
    <dgm:cxn modelId="{93730999-6F04-994F-BA22-60D03B207216}" type="presParOf" srcId="{EF906C94-4013-9E40-B6B1-517839EBA5C1}" destId="{1E5C9F88-DE78-3C47-9114-6DD8B18C1BDC}" srcOrd="1" destOrd="0" presId="urn:microsoft.com/office/officeart/2005/8/layout/orgChart1"/>
    <dgm:cxn modelId="{A54F194C-791A-0545-BD15-985819647865}" type="presParOf" srcId="{EF906C94-4013-9E40-B6B1-517839EBA5C1}" destId="{6C85AA3B-03D0-7A4B-8E72-F839924729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B1FE8-98EA-6D42-934C-6E0F4BBD6F5F}">
      <dsp:nvSpPr>
        <dsp:cNvPr id="0" name=""/>
        <dsp:cNvSpPr/>
      </dsp:nvSpPr>
      <dsp:spPr>
        <a:xfrm>
          <a:off x="40" y="7649"/>
          <a:ext cx="3863373" cy="1057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Viana Dose </a:t>
          </a:r>
          <a:r>
            <a:rPr lang="en-US" sz="2900" b="1" kern="1200" dirty="0" err="1"/>
            <a:t>Padrão</a:t>
          </a:r>
          <a:r>
            <a:rPr lang="en-US" sz="2900" b="1" kern="1200" dirty="0"/>
            <a:t> e </a:t>
          </a:r>
          <a:r>
            <a:rPr lang="en-US" sz="2900" b="1" kern="1200" dirty="0" err="1"/>
            <a:t>Não</a:t>
          </a:r>
          <a:r>
            <a:rPr lang="en-US" sz="2900" b="1" kern="1200" dirty="0"/>
            <a:t> </a:t>
          </a:r>
          <a:r>
            <a:rPr lang="en-US" sz="2900" b="1" kern="1200" dirty="0" err="1"/>
            <a:t>Vacinados</a:t>
          </a:r>
          <a:endParaRPr lang="en-US" sz="2900" b="1" kern="1200" dirty="0"/>
        </a:p>
      </dsp:txBody>
      <dsp:txXfrm>
        <a:off x="40" y="7649"/>
        <a:ext cx="3863373" cy="1057121"/>
      </dsp:txXfrm>
    </dsp:sp>
    <dsp:sp modelId="{B60C85B6-B3E8-5A40-A40E-BA3708717156}">
      <dsp:nvSpPr>
        <dsp:cNvPr id="0" name=""/>
        <dsp:cNvSpPr/>
      </dsp:nvSpPr>
      <dsp:spPr>
        <a:xfrm>
          <a:off x="40" y="1064771"/>
          <a:ext cx="3863373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/>
            <a:t>Efetividade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/>
            <a:t>Segurança</a:t>
          </a:r>
          <a:endParaRPr lang="en-US" sz="2900" kern="1200" dirty="0"/>
        </a:p>
      </dsp:txBody>
      <dsp:txXfrm>
        <a:off x="40" y="1064771"/>
        <a:ext cx="3863373" cy="1273680"/>
      </dsp:txXfrm>
    </dsp:sp>
    <dsp:sp modelId="{A6DBD5C6-B857-4140-BF7B-CD0321232C99}">
      <dsp:nvSpPr>
        <dsp:cNvPr id="0" name=""/>
        <dsp:cNvSpPr/>
      </dsp:nvSpPr>
      <dsp:spPr>
        <a:xfrm>
          <a:off x="4404286" y="7649"/>
          <a:ext cx="3863373" cy="10571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/>
            <a:t>Trabalhadores</a:t>
          </a:r>
          <a:r>
            <a:rPr lang="en-US" sz="2900" b="1" kern="1200" dirty="0"/>
            <a:t> HUCAM-UFES/EBSERH</a:t>
          </a:r>
        </a:p>
      </dsp:txBody>
      <dsp:txXfrm>
        <a:off x="4404286" y="7649"/>
        <a:ext cx="3863373" cy="1057121"/>
      </dsp:txXfrm>
    </dsp:sp>
    <dsp:sp modelId="{C3C9EB47-5DF8-BC4E-8042-62F4BD5C65B1}">
      <dsp:nvSpPr>
        <dsp:cNvPr id="0" name=""/>
        <dsp:cNvSpPr/>
      </dsp:nvSpPr>
      <dsp:spPr>
        <a:xfrm>
          <a:off x="4404286" y="1064771"/>
          <a:ext cx="3863373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/>
            <a:t>Imunogenicidade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/>
            <a:t>Segurança</a:t>
          </a:r>
          <a:endParaRPr lang="en-US" sz="2900" kern="1200" dirty="0"/>
        </a:p>
      </dsp:txBody>
      <dsp:txXfrm>
        <a:off x="4404286" y="1064771"/>
        <a:ext cx="3863373" cy="127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447BE-41FE-0E46-BFFC-3A9FD22596E5}">
      <dsp:nvSpPr>
        <dsp:cNvPr id="0" name=""/>
        <dsp:cNvSpPr/>
      </dsp:nvSpPr>
      <dsp:spPr>
        <a:xfrm>
          <a:off x="5218981" y="873171"/>
          <a:ext cx="182426" cy="799199"/>
        </a:xfrm>
        <a:custGeom>
          <a:avLst/>
          <a:gdLst/>
          <a:ahLst/>
          <a:cxnLst/>
          <a:rect l="0" t="0" r="0" b="0"/>
          <a:pathLst>
            <a:path>
              <a:moveTo>
                <a:pt x="182426" y="0"/>
              </a:moveTo>
              <a:lnTo>
                <a:pt x="182426" y="799199"/>
              </a:lnTo>
              <a:lnTo>
                <a:pt x="0" y="7991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32BCF-3099-D343-B2F3-433678EC9D73}">
      <dsp:nvSpPr>
        <dsp:cNvPr id="0" name=""/>
        <dsp:cNvSpPr/>
      </dsp:nvSpPr>
      <dsp:spPr>
        <a:xfrm>
          <a:off x="5872925" y="4573814"/>
          <a:ext cx="443579" cy="799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199"/>
              </a:lnTo>
              <a:lnTo>
                <a:pt x="443579" y="7991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524CD-0D4D-1643-8B2D-C4C8BB8F74A6}">
      <dsp:nvSpPr>
        <dsp:cNvPr id="0" name=""/>
        <dsp:cNvSpPr/>
      </dsp:nvSpPr>
      <dsp:spPr>
        <a:xfrm>
          <a:off x="5401407" y="3340266"/>
          <a:ext cx="1654396" cy="364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26"/>
              </a:lnTo>
              <a:lnTo>
                <a:pt x="1654396" y="182426"/>
              </a:lnTo>
              <a:lnTo>
                <a:pt x="1654396" y="3648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98F48-0DE0-CA4C-8F70-5A65C8FE5A6F}">
      <dsp:nvSpPr>
        <dsp:cNvPr id="0" name=""/>
        <dsp:cNvSpPr/>
      </dsp:nvSpPr>
      <dsp:spPr>
        <a:xfrm>
          <a:off x="2562807" y="4573814"/>
          <a:ext cx="441590" cy="799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199"/>
              </a:lnTo>
              <a:lnTo>
                <a:pt x="441590" y="7991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61CCB-AD77-7940-94E3-F491FDDFAC1F}">
      <dsp:nvSpPr>
        <dsp:cNvPr id="0" name=""/>
        <dsp:cNvSpPr/>
      </dsp:nvSpPr>
      <dsp:spPr>
        <a:xfrm>
          <a:off x="3740383" y="3340266"/>
          <a:ext cx="1661024" cy="364852"/>
        </a:xfrm>
        <a:custGeom>
          <a:avLst/>
          <a:gdLst/>
          <a:ahLst/>
          <a:cxnLst/>
          <a:rect l="0" t="0" r="0" b="0"/>
          <a:pathLst>
            <a:path>
              <a:moveTo>
                <a:pt x="1661024" y="0"/>
              </a:moveTo>
              <a:lnTo>
                <a:pt x="1661024" y="182426"/>
              </a:lnTo>
              <a:lnTo>
                <a:pt x="0" y="182426"/>
              </a:lnTo>
              <a:lnTo>
                <a:pt x="0" y="3648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14100-37B3-2446-9E1A-571BBBC99F3B}">
      <dsp:nvSpPr>
        <dsp:cNvPr id="0" name=""/>
        <dsp:cNvSpPr/>
      </dsp:nvSpPr>
      <dsp:spPr>
        <a:xfrm>
          <a:off x="5355687" y="873171"/>
          <a:ext cx="91440" cy="1598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83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C2CDA-5355-E94A-B1C2-626F3110FC28}">
      <dsp:nvSpPr>
        <dsp:cNvPr id="0" name=""/>
        <dsp:cNvSpPr/>
      </dsp:nvSpPr>
      <dsp:spPr>
        <a:xfrm>
          <a:off x="4532711" y="4475"/>
          <a:ext cx="1737391" cy="868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R" sz="1600" kern="1200" dirty="0"/>
            <a:t>Convidados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R" sz="1600" kern="1200" dirty="0"/>
            <a:t>572 </a:t>
          </a:r>
          <a:endParaRPr lang="en-US" sz="1600" kern="1200" dirty="0"/>
        </a:p>
      </dsp:txBody>
      <dsp:txXfrm>
        <a:off x="4532711" y="4475"/>
        <a:ext cx="1737391" cy="868695"/>
      </dsp:txXfrm>
    </dsp:sp>
    <dsp:sp modelId="{66BF5BD2-C6A9-6449-8B24-F1E22814BDE5}">
      <dsp:nvSpPr>
        <dsp:cNvPr id="0" name=""/>
        <dsp:cNvSpPr/>
      </dsp:nvSpPr>
      <dsp:spPr>
        <a:xfrm>
          <a:off x="4532711" y="2471571"/>
          <a:ext cx="1737391" cy="868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Subamostra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558</a:t>
          </a:r>
        </a:p>
      </dsp:txBody>
      <dsp:txXfrm>
        <a:off x="4532711" y="2471571"/>
        <a:ext cx="1737391" cy="868695"/>
      </dsp:txXfrm>
    </dsp:sp>
    <dsp:sp modelId="{ED3BF4EF-6C85-E845-9784-52F7724E6A03}">
      <dsp:nvSpPr>
        <dsp:cNvPr id="0" name=""/>
        <dsp:cNvSpPr/>
      </dsp:nvSpPr>
      <dsp:spPr>
        <a:xfrm>
          <a:off x="2268413" y="3705118"/>
          <a:ext cx="2943939" cy="86869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R" sz="1800" kern="1200" dirty="0"/>
            <a:t>Anticorpos Neutralizantes </a:t>
          </a:r>
          <a:r>
            <a:rPr lang="en-BR" sz="1800" b="1" kern="1200" dirty="0"/>
            <a:t>Positivo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R" sz="1800" kern="1200" dirty="0"/>
            <a:t>319 </a:t>
          </a:r>
          <a:endParaRPr lang="en-US" sz="1800" kern="1200" dirty="0"/>
        </a:p>
      </dsp:txBody>
      <dsp:txXfrm>
        <a:off x="2268413" y="3705118"/>
        <a:ext cx="2943939" cy="868695"/>
      </dsp:txXfrm>
    </dsp:sp>
    <dsp:sp modelId="{E4AC2D63-1874-1B4E-B2C4-013C892D8964}">
      <dsp:nvSpPr>
        <dsp:cNvPr id="0" name=""/>
        <dsp:cNvSpPr/>
      </dsp:nvSpPr>
      <dsp:spPr>
        <a:xfrm>
          <a:off x="3004398" y="4938666"/>
          <a:ext cx="1737391" cy="86869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R" sz="2500" kern="1200" dirty="0"/>
            <a:t>Analisados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R" sz="2500" kern="1200" dirty="0"/>
            <a:t>293</a:t>
          </a:r>
          <a:endParaRPr lang="en-US" sz="2500" kern="1200" dirty="0"/>
        </a:p>
      </dsp:txBody>
      <dsp:txXfrm>
        <a:off x="3004398" y="4938666"/>
        <a:ext cx="1737391" cy="868695"/>
      </dsp:txXfrm>
    </dsp:sp>
    <dsp:sp modelId="{E9D8F426-04E0-F040-937B-B5516A524BB8}">
      <dsp:nvSpPr>
        <dsp:cNvPr id="0" name=""/>
        <dsp:cNvSpPr/>
      </dsp:nvSpPr>
      <dsp:spPr>
        <a:xfrm>
          <a:off x="5577205" y="3705118"/>
          <a:ext cx="2957196" cy="868695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R" sz="1800" kern="1200" dirty="0"/>
            <a:t>Anticorpos Neutralizantes </a:t>
          </a:r>
          <a:r>
            <a:rPr lang="en-BR" sz="1800" b="1" kern="1200" dirty="0"/>
            <a:t>Negativo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R" sz="1800" kern="1200" dirty="0"/>
            <a:t>239 </a:t>
          </a:r>
          <a:endParaRPr lang="en-US" sz="1800" kern="1200" dirty="0"/>
        </a:p>
      </dsp:txBody>
      <dsp:txXfrm>
        <a:off x="5577205" y="3705118"/>
        <a:ext cx="2957196" cy="868695"/>
      </dsp:txXfrm>
    </dsp:sp>
    <dsp:sp modelId="{13048401-093F-A446-9CFC-82975619424F}">
      <dsp:nvSpPr>
        <dsp:cNvPr id="0" name=""/>
        <dsp:cNvSpPr/>
      </dsp:nvSpPr>
      <dsp:spPr>
        <a:xfrm>
          <a:off x="6316504" y="4938666"/>
          <a:ext cx="1737391" cy="868695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Analisados</a:t>
          </a:r>
          <a:r>
            <a:rPr lang="en-US" sz="2500" kern="1200" dirty="0"/>
            <a:t>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206</a:t>
          </a:r>
        </a:p>
      </dsp:txBody>
      <dsp:txXfrm>
        <a:off x="6316504" y="4938666"/>
        <a:ext cx="1737391" cy="868695"/>
      </dsp:txXfrm>
    </dsp:sp>
    <dsp:sp modelId="{22850C6B-EE9A-034C-95F0-319CC5380DB2}">
      <dsp:nvSpPr>
        <dsp:cNvPr id="0" name=""/>
        <dsp:cNvSpPr/>
      </dsp:nvSpPr>
      <dsp:spPr>
        <a:xfrm>
          <a:off x="3481590" y="1238023"/>
          <a:ext cx="1737391" cy="868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Excluídos</a:t>
          </a:r>
          <a:r>
            <a:rPr lang="en-US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12</a:t>
          </a:r>
        </a:p>
      </dsp:txBody>
      <dsp:txXfrm>
        <a:off x="3481590" y="1238023"/>
        <a:ext cx="1737391" cy="86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31A8C-E63F-467D-8BD7-201524066893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4FD23-3206-44E0-8B4A-696C8C5E93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0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specific objectives of this report were to assess the safety and humoral and cellular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immunogenicity of a single-dose and two-dose schedule in adults older than 55 years.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hAdOx1 nCoV-19 was administered as a single-dose or two-dose regimen (28 days apart) at either the low dose (2·2×1010 virus particles) or the standard dose (3·5–6·5 × 1010 virus particles)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a multiplex immunoassay that detected total IgG against RBD and trimeric spike protein, we observed that participants who received the prime vaccination of standard-dose ChAdOx1 nCoV-19 had similar anti-spike antibody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day 28 after their prime vaccination as those who received a low dose (p=0·12 adjusted for age; figure 4; appendix p 12).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28 days after the boost vaccination, similar antibody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seen across all two-dose groups, regardless of age or vaccine dose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were higher than for those who did not receive a boost vaccination (appendix p 13).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each age group, no significant differences were seen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neutralisation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low-dose and standard-dose vaccine recipients at the same timepoint (18–55 years p=0·33, 56–69 years p=0·12, ≥70 years p=0·62; figure 5;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Neutralising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achieved by 14 days after the boost vaccination in 208 (&gt;99%) of 209 recipients of a boost vaccination. </a:t>
            </a:r>
            <a:endParaRPr lang="en-US" dirty="0"/>
          </a:p>
          <a:p>
            <a:endParaRPr lang="en-US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61E-764D-4F53-BFE3-7D4FFEABD24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820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1727D-7C98-904E-8CFB-978C71DC51D9}" type="slidenum">
              <a:rPr lang="en-BR" smtClean="0"/>
              <a:t>23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548415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12d7cdb1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12d7cdb1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06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received two standard doses, vaccine efficacy was 62·1% (95% CI 41·0–75·7; 27 [0·6%] of 4440 in the ChAdOx1 nCoV-19 group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 [1·6%] of 4455 in the control group) and in participants who received a low dose followed by a standard dose, efficacy was 90·0% (67·4–97·0; three [0·2%] of 1367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[2·2%] of 1374;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pinteraction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=0·010). Overall vaccine efficacy across both groups was 70·4% (95·8% CI 54·8–80·6; 30 [0·5%] of 5807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101 [1·7%] of 5829). </a:t>
            </a:r>
            <a:endParaRPr lang="en-US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61E-764D-4F53-BFE3-7D4FFEABD24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77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número de casos observados na população será avaliado como uma taxa em que o numerador será dado pelo número de casos com os desfechos de confirmação de caso, hospitalização e óbito e o denominador o número de pessoas consideradas protegidas pela intervenção de meia-dose ponderado pelo tempo de proteção.</a:t>
            </a:r>
            <a:r>
              <a:rPr lang="en-BR" dirty="0">
                <a:effectLst/>
              </a:rPr>
              <a:t> 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razão de morbidade padronizada por idade (com intervalos de 95% de confiança) será uma aproximação da efetividade da vacinação com meia dose.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Padrão</a:t>
            </a:r>
            <a:r>
              <a:rPr lang="en-US" dirty="0"/>
              <a:t> com </a:t>
            </a:r>
            <a:r>
              <a:rPr lang="en-US" dirty="0" err="1"/>
              <a:t>comorbidade</a:t>
            </a:r>
            <a:r>
              <a:rPr lang="en-US" dirty="0"/>
              <a:t> 6.073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Padrão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comorbidade</a:t>
            </a:r>
            <a:r>
              <a:rPr lang="en-US" dirty="0"/>
              <a:t> 6.574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Meia</a:t>
            </a:r>
            <a:r>
              <a:rPr lang="en-US" dirty="0"/>
              <a:t> Dose 19.583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61E-764D-4F53-BFE3-7D4FFEABD24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933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eventos adversos após a vacina serão monitorados por meio das notificações registradas no sistema e-SUS notifica. </a:t>
            </a:r>
            <a:endParaRPr lang="en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Também será realizado busca ativa de eventos adversos pós-vacina (EAVP) e eventos adversos de interesse especial (EAIE). Os participantes serão motivados a informar eventos adversos por diferentes ferramentas de comunicação:</a:t>
            </a:r>
            <a:endParaRPr lang="en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será disponibilizado um telefone celular e 0800 para o participante se comunicar e receber orientações, em caso de eventos adversos;</a:t>
            </a:r>
            <a:endParaRPr lang="en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questionário eletrônico será enviado 7 e 30 dias após a primeira e segunda dose, bem como ao final de 12 meses de seguimento (anexo III do Projeto Viana). </a:t>
            </a:r>
            <a:endParaRPr lang="en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Busca ativa de todos os casos notificados, reportados na plataforma digital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www.vianavacinada.saude.es.gov.br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informados pelos telefones disponibilizados.</a:t>
            </a:r>
            <a:endParaRPr lang="en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Registro e notificação dos casos que buscarem atendimento na rede SUS, UBS,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UPAs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Busca ativa de informações que chegarem ao SAC Fiocruz pelo 0800.021.0310 e Disque intoxicações 0800.722.6001.</a:t>
            </a:r>
            <a:endParaRPr lang="en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Busca ativa de rumores que cheguem ao CIEVS (27-3636-8202 ou plantão 99849-1613)</a:t>
            </a:r>
            <a:endParaRPr lang="en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Diário de eventos adversos entregue aos participantes da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subamostra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imunogenicidade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Vigilância de todos os óbitos dos residentes do município de Viana .</a:t>
            </a:r>
            <a:endParaRPr lang="en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LABC] óbitos de 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residentes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município, certo?</a:t>
            </a:r>
            <a:endParaRPr lang="en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61E-764D-4F53-BFE3-7D4FFEABD24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84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6B614-F948-C040-B356-C6C7C72C2500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751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tamanho</a:t>
            </a:r>
            <a:r>
              <a:rPr lang="en-US" dirty="0"/>
              <a:t> da </a:t>
            </a:r>
            <a:r>
              <a:rPr lang="en-US" dirty="0" err="1"/>
              <a:t>subamostra</a:t>
            </a:r>
            <a:r>
              <a:rPr lang="en-US" dirty="0"/>
              <a:t> </a:t>
            </a:r>
            <a:r>
              <a:rPr lang="en-US" dirty="0" err="1"/>
              <a:t>considerou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diferença</a:t>
            </a:r>
            <a:r>
              <a:rPr lang="en-US" dirty="0"/>
              <a:t> de 10 </a:t>
            </a:r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err="1"/>
              <a:t>percentuais</a:t>
            </a:r>
            <a:r>
              <a:rPr lang="en-US" dirty="0"/>
              <a:t> </a:t>
            </a:r>
            <a:r>
              <a:rPr lang="en-US" dirty="0" err="1"/>
              <a:t>acima</a:t>
            </a:r>
            <a:r>
              <a:rPr lang="en-US" dirty="0"/>
              <a:t> da </a:t>
            </a:r>
            <a:r>
              <a:rPr lang="en-US" dirty="0" err="1"/>
              <a:t>proporção</a:t>
            </a:r>
            <a:r>
              <a:rPr lang="en-US" dirty="0"/>
              <a:t> de 50% de </a:t>
            </a:r>
            <a:r>
              <a:rPr lang="en-US" dirty="0" err="1"/>
              <a:t>soroconversão</a:t>
            </a:r>
            <a:r>
              <a:rPr lang="en-US" dirty="0"/>
              <a:t> (</a:t>
            </a:r>
            <a:r>
              <a:rPr lang="en-US" dirty="0" err="1"/>
              <a:t>definida</a:t>
            </a:r>
            <a:r>
              <a:rPr lang="en-US" dirty="0"/>
              <a:t> </a:t>
            </a:r>
            <a:r>
              <a:rPr lang="en-US" dirty="0" err="1"/>
              <a:t>arbitrariamente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correlatos</a:t>
            </a:r>
            <a:r>
              <a:rPr lang="en-US" dirty="0"/>
              <a:t> </a:t>
            </a:r>
            <a:r>
              <a:rPr lang="en-US" dirty="0" err="1"/>
              <a:t>sorológicos</a:t>
            </a:r>
            <a:r>
              <a:rPr lang="en-US" dirty="0"/>
              <a:t> de </a:t>
            </a:r>
            <a:r>
              <a:rPr lang="en-US" dirty="0" err="1"/>
              <a:t>proteção</a:t>
            </a:r>
            <a:r>
              <a:rPr lang="en-US" dirty="0"/>
              <a:t>). Com </a:t>
            </a:r>
            <a:r>
              <a:rPr lang="en-US" dirty="0" err="1"/>
              <a:t>nível</a:t>
            </a:r>
            <a:r>
              <a:rPr lang="en-US" dirty="0"/>
              <a:t> de </a:t>
            </a:r>
            <a:r>
              <a:rPr lang="en-US" dirty="0" err="1"/>
              <a:t>significância</a:t>
            </a:r>
            <a:r>
              <a:rPr lang="en-US" dirty="0"/>
              <a:t> de 5% e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estatístico</a:t>
            </a:r>
            <a:r>
              <a:rPr lang="en-US" dirty="0"/>
              <a:t> de 80%, </a:t>
            </a:r>
            <a:r>
              <a:rPr lang="en-US" dirty="0" err="1"/>
              <a:t>seriam</a:t>
            </a:r>
            <a:r>
              <a:rPr lang="en-US" dirty="0"/>
              <a:t> </a:t>
            </a:r>
            <a:r>
              <a:rPr lang="en-US" dirty="0" err="1"/>
              <a:t>necessários</a:t>
            </a:r>
            <a:r>
              <a:rPr lang="en-US" dirty="0"/>
              <a:t> 194 </a:t>
            </a:r>
            <a:r>
              <a:rPr lang="en-US" dirty="0" err="1"/>
              <a:t>participantes</a:t>
            </a:r>
            <a:r>
              <a:rPr lang="en-US" dirty="0"/>
              <a:t>. </a:t>
            </a:r>
            <a:r>
              <a:rPr lang="en-US" dirty="0" err="1"/>
              <a:t>Considerando</a:t>
            </a:r>
            <a:r>
              <a:rPr lang="en-US" dirty="0"/>
              <a:t> a </a:t>
            </a:r>
            <a:r>
              <a:rPr lang="en-US" dirty="0" err="1"/>
              <a:t>estratificação</a:t>
            </a:r>
            <a:r>
              <a:rPr lang="en-US" dirty="0"/>
              <a:t> por </a:t>
            </a:r>
            <a:r>
              <a:rPr lang="en-US" dirty="0" err="1"/>
              <a:t>sexo</a:t>
            </a:r>
            <a:r>
              <a:rPr lang="en-US" dirty="0"/>
              <a:t> e por </a:t>
            </a:r>
            <a:r>
              <a:rPr lang="en-US" dirty="0" err="1"/>
              <a:t>idade</a:t>
            </a:r>
            <a:r>
              <a:rPr lang="en-US" dirty="0"/>
              <a:t>, </a:t>
            </a:r>
            <a:r>
              <a:rPr lang="en-US" dirty="0" err="1"/>
              <a:t>participantes</a:t>
            </a:r>
            <a:r>
              <a:rPr lang="en-US" dirty="0"/>
              <a:t> </a:t>
            </a:r>
            <a:r>
              <a:rPr lang="en-US" dirty="0" err="1"/>
              <a:t>soropositivos</a:t>
            </a:r>
            <a:r>
              <a:rPr lang="en-US" dirty="0"/>
              <a:t> antes da </a:t>
            </a:r>
            <a:r>
              <a:rPr lang="en-US" dirty="0" err="1"/>
              <a:t>vacinação</a:t>
            </a:r>
            <a:r>
              <a:rPr lang="en-US" dirty="0"/>
              <a:t> que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serão</a:t>
            </a:r>
            <a:r>
              <a:rPr lang="en-US" dirty="0"/>
              <a:t> </a:t>
            </a:r>
            <a:r>
              <a:rPr lang="en-US" dirty="0" err="1"/>
              <a:t>contabilizados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soroconversão</a:t>
            </a:r>
            <a:r>
              <a:rPr lang="en-US" dirty="0"/>
              <a:t>, e </a:t>
            </a:r>
            <a:r>
              <a:rPr lang="en-US" dirty="0" err="1"/>
              <a:t>perdas</a:t>
            </a:r>
            <a:r>
              <a:rPr lang="en-US" dirty="0"/>
              <a:t> de </a:t>
            </a:r>
            <a:r>
              <a:rPr lang="en-US" dirty="0" err="1"/>
              <a:t>acompanhamento</a:t>
            </a:r>
            <a:r>
              <a:rPr lang="en-US" dirty="0"/>
              <a:t>, a </a:t>
            </a:r>
            <a:r>
              <a:rPr lang="en-US" dirty="0" err="1"/>
              <a:t>amostra</a:t>
            </a:r>
            <a:r>
              <a:rPr lang="en-US" dirty="0"/>
              <a:t> total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ampliada</a:t>
            </a:r>
            <a:r>
              <a:rPr lang="en-US" dirty="0"/>
              <a:t> para 600.</a:t>
            </a:r>
          </a:p>
          <a:p>
            <a:endParaRPr lang="en-US" dirty="0"/>
          </a:p>
          <a:p>
            <a:r>
              <a:rPr lang="en-US" dirty="0"/>
              <a:t>Com 194 </a:t>
            </a:r>
            <a:r>
              <a:rPr lang="en-US" dirty="0" err="1"/>
              <a:t>participantes</a:t>
            </a:r>
            <a:r>
              <a:rPr lang="en-US" dirty="0"/>
              <a:t>, o </a:t>
            </a:r>
            <a:r>
              <a:rPr lang="en-US" dirty="0" err="1"/>
              <a:t>estudo</a:t>
            </a:r>
            <a:r>
              <a:rPr lang="en-US" dirty="0"/>
              <a:t> </a:t>
            </a:r>
            <a:r>
              <a:rPr lang="en-US" dirty="0" err="1"/>
              <a:t>terá</a:t>
            </a:r>
            <a:r>
              <a:rPr lang="en-US" dirty="0"/>
              <a:t> 80% de </a:t>
            </a:r>
            <a:r>
              <a:rPr lang="en-US" dirty="0" err="1"/>
              <a:t>poder</a:t>
            </a:r>
            <a:r>
              <a:rPr lang="en-US" dirty="0"/>
              <a:t> para </a:t>
            </a:r>
            <a:r>
              <a:rPr lang="en-US" dirty="0" err="1"/>
              <a:t>detectar</a:t>
            </a:r>
            <a:r>
              <a:rPr lang="en-US" dirty="0"/>
              <a:t> com </a:t>
            </a:r>
            <a:r>
              <a:rPr lang="en-US" dirty="0" err="1"/>
              <a:t>nível</a:t>
            </a:r>
            <a:r>
              <a:rPr lang="en-US" dirty="0"/>
              <a:t> de </a:t>
            </a:r>
            <a:r>
              <a:rPr lang="en-US" dirty="0" err="1"/>
              <a:t>significância</a:t>
            </a:r>
            <a:r>
              <a:rPr lang="en-US" dirty="0"/>
              <a:t> de 5%, </a:t>
            </a:r>
            <a:r>
              <a:rPr lang="en-US" dirty="0" err="1"/>
              <a:t>diferenças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médias</a:t>
            </a:r>
            <a:r>
              <a:rPr lang="en-US" dirty="0"/>
              <a:t> </a:t>
            </a:r>
            <a:r>
              <a:rPr lang="en-US" dirty="0" err="1"/>
              <a:t>geométricas</a:t>
            </a:r>
            <a:r>
              <a:rPr lang="en-US" dirty="0"/>
              <a:t> dos </a:t>
            </a:r>
            <a:r>
              <a:rPr lang="en-US" dirty="0" err="1"/>
              <a:t>títulos</a:t>
            </a:r>
            <a:r>
              <a:rPr lang="en-US" dirty="0"/>
              <a:t> de </a:t>
            </a:r>
            <a:r>
              <a:rPr lang="en-US" dirty="0" err="1"/>
              <a:t>anticorpos</a:t>
            </a:r>
            <a:r>
              <a:rPr lang="en-US" dirty="0"/>
              <a:t> de </a:t>
            </a:r>
            <a:r>
              <a:rPr lang="en-US" dirty="0" err="1"/>
              <a:t>até</a:t>
            </a:r>
            <a:r>
              <a:rPr lang="en-US" dirty="0"/>
              <a:t> 100% (</a:t>
            </a:r>
            <a:r>
              <a:rPr lang="en-US" dirty="0" err="1"/>
              <a:t>razão</a:t>
            </a:r>
            <a:r>
              <a:rPr lang="en-US" dirty="0"/>
              <a:t> &gt;2), </a:t>
            </a:r>
            <a:r>
              <a:rPr lang="en-US" dirty="0" err="1"/>
              <a:t>considerando</a:t>
            </a:r>
            <a:r>
              <a:rPr lang="en-US" dirty="0"/>
              <a:t> o </a:t>
            </a:r>
            <a:r>
              <a:rPr lang="en-US" dirty="0" err="1"/>
              <a:t>nível</a:t>
            </a:r>
            <a:r>
              <a:rPr lang="en-US" dirty="0"/>
              <a:t> </a:t>
            </a:r>
            <a:r>
              <a:rPr lang="en-US" dirty="0" err="1"/>
              <a:t>médio</a:t>
            </a:r>
            <a:r>
              <a:rPr lang="en-US" dirty="0"/>
              <a:t> de IgG de 3,35AU/mL e </a:t>
            </a:r>
            <a:r>
              <a:rPr lang="en-US" dirty="0" err="1"/>
              <a:t>desvio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 de 2,73 AU/mL </a:t>
            </a:r>
            <a:r>
              <a:rPr lang="en-US" dirty="0" err="1"/>
              <a:t>observado</a:t>
            </a:r>
            <a:r>
              <a:rPr lang="en-US" dirty="0"/>
              <a:t> no </a:t>
            </a:r>
            <a:r>
              <a:rPr lang="en-US" dirty="0" err="1"/>
              <a:t>grupo</a:t>
            </a:r>
            <a:r>
              <a:rPr lang="en-US" dirty="0"/>
              <a:t> de </a:t>
            </a:r>
            <a:r>
              <a:rPr lang="en-US" dirty="0" err="1"/>
              <a:t>referencia</a:t>
            </a:r>
            <a:r>
              <a:rPr lang="en-US" dirty="0"/>
              <a:t> (dados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publicados</a:t>
            </a:r>
            <a:r>
              <a:rPr lang="en-US" dirty="0"/>
              <a:t>).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cálculos</a:t>
            </a:r>
            <a:r>
              <a:rPr lang="en-US" dirty="0"/>
              <a:t> de </a:t>
            </a:r>
            <a:r>
              <a:rPr lang="en-US" dirty="0" err="1"/>
              <a:t>tamanho</a:t>
            </a:r>
            <a:r>
              <a:rPr lang="en-US" dirty="0"/>
              <a:t> </a:t>
            </a:r>
            <a:r>
              <a:rPr lang="en-US" dirty="0" err="1"/>
              <a:t>amostral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realizados</a:t>
            </a:r>
            <a:r>
              <a:rPr lang="en-US" dirty="0"/>
              <a:t> com o </a:t>
            </a:r>
            <a:r>
              <a:rPr lang="en-US" dirty="0" err="1"/>
              <a:t>aplicativo</a:t>
            </a:r>
            <a:r>
              <a:rPr lang="en-US" dirty="0"/>
              <a:t> WINPEPI (Abramson, J.H.  WINPEPI updated: computer programs for epidemiologists, and their teaching potential. Epidemiologic Perspectives &amp; Innovations  2011, 8:1).</a:t>
            </a:r>
          </a:p>
          <a:p>
            <a:endParaRPr lang="en-US" dirty="0"/>
          </a:p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61E-764D-4F53-BFE3-7D4FFEABD24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503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4FD23-3206-44E0-8B4A-696C8C5E931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48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R" dirty="0"/>
              <a:t>26 do braço positivo e 33 do braço negativo não compareceram para coleta.</a:t>
            </a:r>
          </a:p>
          <a:p>
            <a:r>
              <a:rPr lang="en-BR" dirty="0"/>
              <a:t>Unidades Arbritárias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2361E-764D-4F53-BFE3-7D4FFEABD24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076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585" indent="-423323">
              <a:buSzPts val="1400"/>
              <a:buFontTx/>
              <a:buChar char="-"/>
            </a:pPr>
            <a:r>
              <a:rPr lang="pt-BR" dirty="0"/>
              <a:t>taxa em que o numerador será o número de casos confirmados (D2 + 14) e o denominador é o número de pessoas consideradas protegidas pela intervenção de meia-dose ou dose padrão, ponderado pelo tempo de proteção (Soma de tempos após imunização com esquema completo)</a:t>
            </a:r>
          </a:p>
          <a:p>
            <a:pPr marL="609585" indent="-423323">
              <a:buSzPts val="1400"/>
              <a:buFontTx/>
              <a:buChar char="-"/>
            </a:pPr>
            <a:r>
              <a:rPr lang="pt-BR" dirty="0"/>
              <a:t>O tamanho do efeito é uma estimativa aproximada comparado ao número de casos em não vacinados a partir de janeiro de 2021. Não vacinados = até D1 +14</a:t>
            </a:r>
          </a:p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4FD23-3206-44E0-8B4A-696C8C5E931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57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5C6B-DF4F-44EC-AFE4-B4AC502EF89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78B-C45A-4FAA-BF2A-25A5306C0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82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5C6B-DF4F-44EC-AFE4-B4AC502EF89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78B-C45A-4FAA-BF2A-25A5306C0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76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5C6B-DF4F-44EC-AFE4-B4AC502EF89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78B-C45A-4FAA-BF2A-25A5306C0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086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60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5C6B-DF4F-44EC-AFE4-B4AC502EF89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78B-C45A-4FAA-BF2A-25A5306C0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95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5C6B-DF4F-44EC-AFE4-B4AC502EF89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78B-C45A-4FAA-BF2A-25A5306C0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44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5C6B-DF4F-44EC-AFE4-B4AC502EF89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78B-C45A-4FAA-BF2A-25A5306C0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5C6B-DF4F-44EC-AFE4-B4AC502EF89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78B-C45A-4FAA-BF2A-25A5306C0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53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5C6B-DF4F-44EC-AFE4-B4AC502EF89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78B-C45A-4FAA-BF2A-25A5306C0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92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5C6B-DF4F-44EC-AFE4-B4AC502EF89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78B-C45A-4FAA-BF2A-25A5306C0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47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5C6B-DF4F-44EC-AFE4-B4AC502EF89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78B-C45A-4FAA-BF2A-25A5306C0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90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5C6B-DF4F-44EC-AFE4-B4AC502EF89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B278B-C45A-4FAA-BF2A-25A5306C0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3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E5C6B-DF4F-44EC-AFE4-B4AC502EF89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B278B-C45A-4FAA-BF2A-25A5306C0A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4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anavacinada.saude.es.gov.b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18" Type="http://schemas.openxmlformats.org/officeDocument/2006/relationships/chart" Target="../charts/chart1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17" Type="http://schemas.openxmlformats.org/officeDocument/2006/relationships/chart" Target="../charts/chart16.xml"/><Relationship Id="rId2" Type="http://schemas.openxmlformats.org/officeDocument/2006/relationships/chart" Target="../charts/chart1.xml"/><Relationship Id="rId16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anavacinada.saude.es.gov.br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B9A3DC-1F1C-467A-AE3F-72793DB2E4C0}"/>
              </a:ext>
            </a:extLst>
          </p:cNvPr>
          <p:cNvSpPr txBox="1"/>
          <p:nvPr/>
        </p:nvSpPr>
        <p:spPr>
          <a:xfrm>
            <a:off x="3551720" y="3720756"/>
            <a:ext cx="249587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dirty="0" err="1">
                <a:solidFill>
                  <a:schemeClr val="accent1"/>
                </a:solidFill>
              </a:rPr>
              <a:t>Projeto</a:t>
            </a:r>
            <a:r>
              <a:rPr lang="en-US" sz="3300" dirty="0">
                <a:solidFill>
                  <a:schemeClr val="accent1"/>
                </a:solidFill>
              </a:rPr>
              <a:t> V</a:t>
            </a:r>
            <a:r>
              <a:rPr lang="en-US" sz="3300" dirty="0">
                <a:solidFill>
                  <a:srgbClr val="0070C0"/>
                </a:solidFill>
              </a:rPr>
              <a:t>iana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3A651F-37D1-45A9-AB2C-6BB69EEE961C}"/>
              </a:ext>
            </a:extLst>
          </p:cNvPr>
          <p:cNvSpPr txBox="1"/>
          <p:nvPr/>
        </p:nvSpPr>
        <p:spPr>
          <a:xfrm>
            <a:off x="428166" y="2086311"/>
            <a:ext cx="878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EFETIVIDADE, SEGURANÇA E IMUNOGENICIDADE DA MEIA DOSE </a:t>
            </a:r>
          </a:p>
          <a:p>
            <a:pPr algn="ctr"/>
            <a:r>
              <a:rPr lang="pt-BR" sz="2400" b="1" dirty="0"/>
              <a:t>DA VACINA ChAdOx1 nCoV-19 (AZD1222) para COVID-19</a:t>
            </a:r>
          </a:p>
        </p:txBody>
      </p:sp>
      <p:pic>
        <p:nvPicPr>
          <p:cNvPr id="1036" name="Picture 12" descr="Fiocruz Minas - YouTube">
            <a:extLst>
              <a:ext uri="{FF2B5EF4-FFF2-40B4-BE49-F238E27FC236}">
                <a16:creationId xmlns:a16="http://schemas.microsoft.com/office/drawing/2014/main" id="{F3815670-D441-4DE6-86A4-EB4D50BE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73" y="5188784"/>
            <a:ext cx="1355285" cy="13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iversidade Federal do Espírito Santo – Wikipédia, a enciclopédia livre">
            <a:extLst>
              <a:ext uri="{FF2B5EF4-FFF2-40B4-BE49-F238E27FC236}">
                <a16:creationId xmlns:a16="http://schemas.microsoft.com/office/drawing/2014/main" id="{A7249D5D-437C-438B-AC6F-45046FBC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33" y="5226825"/>
            <a:ext cx="95751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rogramas de Saúde Pública e Epidemiologia | ENSP/Fiocruz | RETS - Rede  Internacional de Educação de Técnicos em Saúde">
            <a:extLst>
              <a:ext uri="{FF2B5EF4-FFF2-40B4-BE49-F238E27FC236}">
                <a16:creationId xmlns:a16="http://schemas.microsoft.com/office/drawing/2014/main" id="{85778811-01EB-4546-940E-0687449C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71" y="5305619"/>
            <a:ext cx="1520591" cy="12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Banca contratada para novo processo seletivo Sesa ES">
            <a:extLst>
              <a:ext uri="{FF2B5EF4-FFF2-40B4-BE49-F238E27FC236}">
                <a16:creationId xmlns:a16="http://schemas.microsoft.com/office/drawing/2014/main" id="{DA952E14-A279-48D8-9C23-AE9553A2EA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64" y="410241"/>
            <a:ext cx="2403413" cy="124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86A711E-A581-4E45-80F1-E49ACF2A3E7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8620" r="7758" b="12931"/>
          <a:stretch/>
        </p:blipFill>
        <p:spPr bwMode="auto">
          <a:xfrm>
            <a:off x="428166" y="5200786"/>
            <a:ext cx="1619039" cy="1355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Organização Pan-americana de Saúde (OPAS) | Coronavírus">
            <a:extLst>
              <a:ext uri="{FF2B5EF4-FFF2-40B4-BE49-F238E27FC236}">
                <a16:creationId xmlns:a16="http://schemas.microsoft.com/office/drawing/2014/main" id="{0577D470-27EB-496B-A405-240E3D161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35" y="5158845"/>
            <a:ext cx="2090499" cy="147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xto">
            <a:extLst>
              <a:ext uri="{FF2B5EF4-FFF2-40B4-BE49-F238E27FC236}">
                <a16:creationId xmlns:a16="http://schemas.microsoft.com/office/drawing/2014/main" id="{1C06091E-A72C-48A0-8CA7-A525AD86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97" y="5399613"/>
            <a:ext cx="1141995" cy="10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ubimmidia Igreja de Nossa Senhora da Conceição - Viana ES | Nossa senhora  da conceição, Igreja, Lugares">
            <a:extLst>
              <a:ext uri="{FF2B5EF4-FFF2-40B4-BE49-F238E27FC236}">
                <a16:creationId xmlns:a16="http://schemas.microsoft.com/office/drawing/2014/main" id="{3F00113F-AD06-43E3-A731-90C3EDA45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391" y="530810"/>
            <a:ext cx="2090499" cy="26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viana.es.gov.br/site/tema/viana/img/menu_viana.png">
            <a:extLst>
              <a:ext uri="{FF2B5EF4-FFF2-40B4-BE49-F238E27FC236}">
                <a16:creationId xmlns:a16="http://schemas.microsoft.com/office/drawing/2014/main" id="{4B065350-C598-784D-ABDC-EE3D7301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72" y="132638"/>
            <a:ext cx="1391686" cy="11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3233F607-6A40-734C-BB28-178E3267AA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3742" y="649234"/>
            <a:ext cx="1974837" cy="8281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310D47-BD36-6247-B0B1-7DE6505E9A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8654" y="5233878"/>
            <a:ext cx="1899865" cy="14285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AA5B0F-4B51-0642-8846-0A6F3107EDC5}"/>
              </a:ext>
            </a:extLst>
          </p:cNvPr>
          <p:cNvSpPr/>
          <p:nvPr/>
        </p:nvSpPr>
        <p:spPr>
          <a:xfrm>
            <a:off x="2047205" y="2960403"/>
            <a:ext cx="5426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ClinicalTrials.gov</a:t>
            </a:r>
            <a:r>
              <a:rPr lang="en-US" i="1" dirty="0">
                <a:solidFill>
                  <a:srgbClr val="000000"/>
                </a:solidFill>
                <a:latin typeface="Source Sans Pro" panose="020B0503030403020204" pitchFamily="34" charset="0"/>
              </a:rPr>
              <a:t> identifier (NCT number): </a:t>
            </a:r>
            <a:r>
              <a:rPr lang="en-US" b="1" i="1" dirty="0">
                <a:solidFill>
                  <a:srgbClr val="000000"/>
                </a:solidFill>
                <a:latin typeface="Source Sans Pro" panose="020B0503030403020204" pitchFamily="34" charset="0"/>
              </a:rPr>
              <a:t>NCT05059106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58032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4CCAF-E8D6-4A86-9218-53006546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</a:t>
            </a:r>
            <a:br>
              <a:rPr lang="pt-BR" dirty="0"/>
            </a:br>
            <a:r>
              <a:rPr lang="pt-BR" dirty="0"/>
              <a:t>Medidas de Desfechos: </a:t>
            </a:r>
            <a:r>
              <a:rPr lang="pt-BR" dirty="0" err="1"/>
              <a:t>Imunogenicidade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612B07-F8D3-45CD-8D59-1D4D7253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Desfechos secundários de </a:t>
            </a:r>
            <a:r>
              <a:rPr lang="pt-BR" dirty="0" err="1"/>
              <a:t>imunogenicidade</a:t>
            </a:r>
            <a:endParaRPr lang="pt-BR" dirty="0"/>
          </a:p>
          <a:p>
            <a:pPr lvl="1"/>
            <a:r>
              <a:rPr lang="pt-BR" dirty="0"/>
              <a:t>Resposta imune humoral</a:t>
            </a:r>
          </a:p>
          <a:p>
            <a:pPr lvl="2"/>
            <a:r>
              <a:rPr lang="pt-BR" dirty="0"/>
              <a:t>neutralização viral (pesquisa de anticorpos neutralizantes), </a:t>
            </a:r>
          </a:p>
          <a:p>
            <a:pPr lvl="2"/>
            <a:r>
              <a:rPr lang="pt-BR" dirty="0"/>
              <a:t>ensaio sorológico por </a:t>
            </a:r>
            <a:r>
              <a:rPr lang="pt-BR" dirty="0" err="1"/>
              <a:t>quimioluminescência</a:t>
            </a:r>
            <a:r>
              <a:rPr lang="pt-BR" dirty="0"/>
              <a:t>, </a:t>
            </a:r>
          </a:p>
          <a:p>
            <a:pPr lvl="2"/>
            <a:r>
              <a:rPr lang="pt-BR" dirty="0"/>
              <a:t>determinação do perfil de </a:t>
            </a:r>
            <a:r>
              <a:rPr lang="pt-BR" dirty="0" err="1"/>
              <a:t>IgM</a:t>
            </a:r>
            <a:r>
              <a:rPr lang="pt-BR" dirty="0"/>
              <a:t> e </a:t>
            </a:r>
            <a:r>
              <a:rPr lang="pt-BR" dirty="0" err="1"/>
              <a:t>IgG</a:t>
            </a:r>
            <a:r>
              <a:rPr lang="pt-BR" dirty="0"/>
              <a:t> específicos, </a:t>
            </a:r>
          </a:p>
          <a:p>
            <a:pPr lvl="2"/>
            <a:r>
              <a:rPr lang="pt-BR" dirty="0"/>
              <a:t>dosagem de fatores solúveis sistêmicos (</a:t>
            </a:r>
            <a:r>
              <a:rPr lang="pt-BR" dirty="0" err="1"/>
              <a:t>quimiocinas</a:t>
            </a:r>
            <a:r>
              <a:rPr lang="pt-BR" dirty="0"/>
              <a:t>, citocinas e fatores de crescimento) </a:t>
            </a:r>
          </a:p>
          <a:p>
            <a:pPr lvl="1"/>
            <a:r>
              <a:rPr lang="pt-BR" dirty="0"/>
              <a:t>Resposta imune celular </a:t>
            </a:r>
          </a:p>
          <a:p>
            <a:pPr lvl="2"/>
            <a:r>
              <a:rPr lang="pt-BR" dirty="0"/>
              <a:t>dosagem de fatores solúveis sistêmicos (</a:t>
            </a:r>
            <a:r>
              <a:rPr lang="pt-BR" dirty="0" err="1"/>
              <a:t>quimiocinas</a:t>
            </a:r>
            <a:r>
              <a:rPr lang="pt-BR" dirty="0"/>
              <a:t>, citocinas e fatores de crescimento)</a:t>
            </a:r>
          </a:p>
          <a:p>
            <a:pPr lvl="2"/>
            <a:r>
              <a:rPr lang="pt-BR" dirty="0"/>
              <a:t>estimulação antígeno-específica de células mononucleares do sangue periférico in vitro</a:t>
            </a:r>
          </a:p>
          <a:p>
            <a:pPr lvl="2"/>
            <a:r>
              <a:rPr lang="pt-BR" dirty="0"/>
              <a:t>investigação de Linfócitos T e B de memória e de citocinas intracitoplasmáticas. </a:t>
            </a:r>
          </a:p>
        </p:txBody>
      </p:sp>
    </p:spTree>
    <p:extLst>
      <p:ext uri="{BB962C8B-B14F-4D97-AF65-F5344CB8AC3E}">
        <p14:creationId xmlns:p14="http://schemas.microsoft.com/office/powerpoint/2010/main" val="420170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4CCAF-E8D6-4A86-9218-53006546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</a:t>
            </a:r>
            <a:br>
              <a:rPr lang="pt-BR" dirty="0"/>
            </a:br>
            <a:r>
              <a:rPr lang="pt-BR" dirty="0"/>
              <a:t>Medidas de Desfechos: Segurança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612B07-F8D3-45CD-8D59-1D4D7253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Notificações registradas no sistema e-SUS notifica. </a:t>
            </a:r>
            <a:endParaRPr lang="en-BR" dirty="0"/>
          </a:p>
          <a:p>
            <a:r>
              <a:rPr lang="pt-BR" dirty="0"/>
              <a:t>busca ativa de eventos adversos pós-vacina (EAVP) e eventos adversos de interesse especial (EAIE). </a:t>
            </a:r>
            <a:endParaRPr lang="en-BR" dirty="0"/>
          </a:p>
          <a:p>
            <a:pPr lvl="0"/>
            <a:r>
              <a:rPr lang="pt-BR" dirty="0"/>
              <a:t>telefone celular e 0800</a:t>
            </a:r>
            <a:endParaRPr lang="en-BR" dirty="0"/>
          </a:p>
          <a:p>
            <a:pPr lvl="0"/>
            <a:r>
              <a:rPr lang="pt-BR" dirty="0"/>
              <a:t>questionário eletrônico será enviado 7 e 30 dias após a primeira e segunda dose, bem como ao final de 12 meses de seguimento  (</a:t>
            </a:r>
            <a:r>
              <a:rPr lang="pt-BR" dirty="0">
                <a:hlinkClick r:id="rId3"/>
              </a:rPr>
              <a:t>www.vianavacinada.saude.es.gov.br</a:t>
            </a:r>
            <a:r>
              <a:rPr lang="pt-BR" dirty="0"/>
              <a:t>)</a:t>
            </a:r>
          </a:p>
          <a:p>
            <a:pPr lvl="0"/>
            <a:r>
              <a:rPr lang="pt-BR" dirty="0"/>
              <a:t>Busca ativa SAC Fiocruz pelo 0800.021.0310 e Disque intoxicações 0800.722.6001.</a:t>
            </a:r>
            <a:endParaRPr lang="en-BR" dirty="0"/>
          </a:p>
          <a:p>
            <a:pPr lvl="0"/>
            <a:r>
              <a:rPr lang="pt-BR" dirty="0"/>
              <a:t>Busca ativa de rumores que cheguem ao CIEVS (27-3636-8202 ou plantão 99849-1613)</a:t>
            </a:r>
            <a:endParaRPr lang="en-BR" dirty="0"/>
          </a:p>
          <a:p>
            <a:pPr lvl="0"/>
            <a:r>
              <a:rPr lang="pt-BR" dirty="0"/>
              <a:t>Diário de eventos adversos nos participantes da </a:t>
            </a:r>
            <a:r>
              <a:rPr lang="pt-BR" dirty="0" err="1"/>
              <a:t>subamostra</a:t>
            </a:r>
            <a:r>
              <a:rPr lang="pt-BR" dirty="0"/>
              <a:t> de </a:t>
            </a:r>
            <a:r>
              <a:rPr lang="pt-BR" dirty="0" err="1"/>
              <a:t>imunogenicidade</a:t>
            </a:r>
            <a:r>
              <a:rPr lang="pt-BR" dirty="0"/>
              <a:t>.</a:t>
            </a:r>
            <a:endParaRPr lang="en-BR" dirty="0"/>
          </a:p>
          <a:p>
            <a:pPr lvl="0"/>
            <a:r>
              <a:rPr lang="pt-BR" dirty="0"/>
              <a:t>Vigilância de todos os óbitos dos residentes do município de Viana</a:t>
            </a:r>
            <a:r>
              <a:rPr lang="pt-BR" sz="1600" dirty="0"/>
              <a:t> </a:t>
            </a:r>
            <a:r>
              <a:rPr lang="pt-BR" dirty="0"/>
              <a:t>.</a:t>
            </a:r>
            <a:endParaRPr lang="en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74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E4DA293-1935-7141-9975-1DFFF180DB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00519" y="627529"/>
            <a:ext cx="8677834" cy="643665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020526E-AE2A-CD4E-B197-17DC489F4D94}"/>
              </a:ext>
            </a:extLst>
          </p:cNvPr>
          <p:cNvSpPr txBox="1">
            <a:spLocks/>
          </p:cNvSpPr>
          <p:nvPr/>
        </p:nvSpPr>
        <p:spPr>
          <a:xfrm>
            <a:off x="838200" y="-3159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BR" sz="5400" dirty="0"/>
              <a:t>EFETIVIDADE: </a:t>
            </a:r>
            <a:r>
              <a:rPr lang="en-US" sz="5400" dirty="0"/>
              <a:t>C</a:t>
            </a:r>
            <a:r>
              <a:rPr lang="en-BR" sz="5400" dirty="0"/>
              <a:t>oleta em 4 momentos</a:t>
            </a:r>
          </a:p>
        </p:txBody>
      </p:sp>
    </p:spTree>
    <p:extLst>
      <p:ext uri="{BB962C8B-B14F-4D97-AF65-F5344CB8AC3E}">
        <p14:creationId xmlns:p14="http://schemas.microsoft.com/office/powerpoint/2010/main" val="323238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382A-6224-1040-940D-0EA317E0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BR" dirty="0"/>
              <a:t>EFICÁCIA </a:t>
            </a:r>
            <a:r>
              <a:rPr lang="en-BR" sz="3200" dirty="0"/>
              <a:t>(coleta de amostras biológicas em 7 momentos)</a:t>
            </a:r>
            <a:endParaRPr lang="en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98012-FA96-DA46-BDA0-518F24718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31702-21A6-2742-B56F-C7C55FB74E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72988" y="950259"/>
            <a:ext cx="8982262" cy="59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6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4CCAF-E8D6-4A86-9218-53006546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</a:t>
            </a:r>
            <a:br>
              <a:rPr lang="pt-BR" dirty="0"/>
            </a:br>
            <a:r>
              <a:rPr lang="pt-BR" dirty="0"/>
              <a:t>Critérios de inclusão e exclusão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612B07-F8D3-45CD-8D59-1D4D7253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b="1" dirty="0"/>
              <a:t>Critérios de inclusão	</a:t>
            </a:r>
          </a:p>
          <a:p>
            <a:pPr marL="0" indent="0">
              <a:buNone/>
            </a:pPr>
            <a:r>
              <a:rPr lang="pt-BR" dirty="0"/>
              <a:t>	- Idade compreendida entre 18 e 49 anos;</a:t>
            </a:r>
          </a:p>
          <a:p>
            <a:pPr marL="0" indent="0">
              <a:buNone/>
            </a:pPr>
            <a:r>
              <a:rPr lang="pt-BR" dirty="0"/>
              <a:t>	- Assinatura de TCLE.</a:t>
            </a:r>
          </a:p>
          <a:p>
            <a:pPr marL="0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marL="0" indent="0">
              <a:buNone/>
            </a:pPr>
            <a:r>
              <a:rPr lang="pt-BR" b="1" dirty="0"/>
              <a:t>Critérios de exclusão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	- Gestantes;</a:t>
            </a:r>
          </a:p>
          <a:p>
            <a:pPr marL="0" indent="0">
              <a:buNone/>
            </a:pPr>
            <a:r>
              <a:rPr lang="pt-BR" dirty="0"/>
              <a:t>	- História de reação adversa grave a qualquer vacina previamente administrada;</a:t>
            </a:r>
          </a:p>
          <a:p>
            <a:pPr marL="0" indent="0">
              <a:buNone/>
            </a:pPr>
            <a:r>
              <a:rPr lang="pt-BR" dirty="0"/>
              <a:t>	- Ter recebido outra vacina nos últimos 14 dias;</a:t>
            </a:r>
          </a:p>
          <a:p>
            <a:pPr marL="0" indent="0">
              <a:buNone/>
            </a:pPr>
            <a:r>
              <a:rPr lang="pt-BR" dirty="0"/>
              <a:t>	- Pertencer a grupo de risco prioritário para vacinação, conforme recomendações do PNI;</a:t>
            </a:r>
          </a:p>
          <a:p>
            <a:pPr marL="0" indent="0">
              <a:buNone/>
            </a:pPr>
            <a:r>
              <a:rPr lang="pt-BR" dirty="0"/>
              <a:t>	- Apresentar sintomas gripais;</a:t>
            </a:r>
          </a:p>
          <a:p>
            <a:pPr marL="0" indent="0">
              <a:buNone/>
            </a:pPr>
            <a:r>
              <a:rPr lang="pt-BR" dirty="0"/>
              <a:t>	- Ter recebido previamente e em qualquer momento, qualquer vacina para COVID-19;</a:t>
            </a:r>
          </a:p>
          <a:p>
            <a:pPr marL="0" indent="0">
              <a:buNone/>
            </a:pPr>
            <a:r>
              <a:rPr lang="pt-BR" dirty="0"/>
              <a:t>	- Diagnóstico recente de COVID-19 com início dos sintomas 28 dias antes da vacinação.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537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4CCAF-E8D6-4A86-9218-53006546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</a:t>
            </a:r>
            <a:br>
              <a:rPr lang="pt-BR" dirty="0"/>
            </a:br>
            <a:r>
              <a:rPr lang="pt-BR" dirty="0"/>
              <a:t>Cálculo amostral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612B07-F8D3-45CD-8D59-1D4D7253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população inteira de indivíduos elegíveis, entre 18-49 anos. Considerando a população elegível (meta 80% de cobertura):</a:t>
            </a:r>
          </a:p>
          <a:p>
            <a:pPr lvl="1"/>
            <a:r>
              <a:rPr lang="pt-BR" dirty="0"/>
              <a:t>29.637 pessoas (47% do sexo feminino e 53% do masculino)</a:t>
            </a:r>
          </a:p>
          <a:p>
            <a:pPr lvl="1"/>
            <a:r>
              <a:rPr lang="pt-BR" dirty="0"/>
              <a:t>2.900 destas pessoas devem residir no meio rural. </a:t>
            </a:r>
          </a:p>
          <a:p>
            <a:pPr lvl="1"/>
            <a:endParaRPr lang="pt-BR" dirty="0"/>
          </a:p>
          <a:p>
            <a:r>
              <a:rPr lang="pt-BR" dirty="0" err="1"/>
              <a:t>Subamostra</a:t>
            </a:r>
            <a:r>
              <a:rPr lang="pt-BR" dirty="0"/>
              <a:t> para estudo de </a:t>
            </a:r>
            <a:r>
              <a:rPr lang="pt-BR" dirty="0" err="1"/>
              <a:t>imunogenicidade</a:t>
            </a:r>
            <a:endParaRPr lang="pt-BR" dirty="0"/>
          </a:p>
          <a:p>
            <a:pPr lvl="1"/>
            <a:r>
              <a:rPr lang="pt-BR" dirty="0"/>
              <a:t>600 indivíduos, distribuídos  nas faixas etárias</a:t>
            </a:r>
          </a:p>
          <a:p>
            <a:pPr lvl="2"/>
            <a:r>
              <a:rPr lang="pt-BR" dirty="0"/>
              <a:t>Mínimo 285</a:t>
            </a:r>
          </a:p>
          <a:p>
            <a:pPr lvl="2"/>
            <a:r>
              <a:rPr lang="pt-BR" dirty="0"/>
              <a:t>perdas de até 30-40%</a:t>
            </a:r>
          </a:p>
          <a:p>
            <a:pPr lvl="2"/>
            <a:r>
              <a:rPr lang="pt-BR" dirty="0"/>
              <a:t>poder de estudo de 90% (erro alfa de 5%)</a:t>
            </a:r>
          </a:p>
          <a:p>
            <a:pPr lvl="2"/>
            <a:r>
              <a:rPr lang="pt-BR" dirty="0"/>
              <a:t>Diferença relevante se 10 pontos acima da 50% de </a:t>
            </a:r>
            <a:r>
              <a:rPr lang="pt-BR" dirty="0" err="1"/>
              <a:t>soroconversão</a:t>
            </a:r>
            <a:r>
              <a:rPr lang="pt-BR" dirty="0"/>
              <a:t> (definida arbitrariamente na falta de correlatos sorológicos de proteção)</a:t>
            </a:r>
          </a:p>
          <a:p>
            <a:pPr lvl="2"/>
            <a:r>
              <a:rPr lang="pt-BR" dirty="0"/>
              <a:t>Diferenças nas médias geométricas dos títulos de anticorpos de 100% (razão &gt; 2)</a:t>
            </a:r>
          </a:p>
          <a:p>
            <a:pPr lvl="2"/>
            <a:r>
              <a:rPr lang="en-US" dirty="0" err="1"/>
              <a:t>nível</a:t>
            </a:r>
            <a:r>
              <a:rPr lang="en-US" dirty="0"/>
              <a:t> </a:t>
            </a:r>
            <a:r>
              <a:rPr lang="en-US" dirty="0" err="1"/>
              <a:t>médio</a:t>
            </a:r>
            <a:r>
              <a:rPr lang="en-US" dirty="0"/>
              <a:t> de IgG de 3,35AU/mL e </a:t>
            </a:r>
            <a:r>
              <a:rPr lang="en-US" dirty="0" err="1"/>
              <a:t>desvio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 de 2,73 AU/m</a:t>
            </a:r>
            <a:endParaRPr lang="pt-B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A464C0-2846-004F-9348-F217E0AD4C1D}"/>
              </a:ext>
            </a:extLst>
          </p:cNvPr>
          <p:cNvSpPr/>
          <p:nvPr/>
        </p:nvSpPr>
        <p:spPr>
          <a:xfrm>
            <a:off x="403860" y="6176963"/>
            <a:ext cx="11384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Aplicativo</a:t>
            </a:r>
            <a:r>
              <a:rPr lang="en-US" dirty="0"/>
              <a:t> WINPEPI (Abramson, J.H.  WINPEPI updated: computer programs for epidemiologists, and their teaching potential. Epidemiologic Perspectives &amp; Innovations  2011, 8:1).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45544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6DC7-ECB8-5849-B4CB-3E648683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805"/>
          </a:xfrm>
        </p:spPr>
        <p:txBody>
          <a:bodyPr>
            <a:normAutofit fontScale="90000"/>
          </a:bodyPr>
          <a:lstStyle/>
          <a:p>
            <a:r>
              <a:rPr lang="en-BR" dirty="0"/>
              <a:t>FLOWCHART - Effectiveness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3BFCD-4C0E-5B45-B565-7EF539F49B63}"/>
              </a:ext>
            </a:extLst>
          </p:cNvPr>
          <p:cNvSpPr txBox="1"/>
          <p:nvPr/>
        </p:nvSpPr>
        <p:spPr>
          <a:xfrm>
            <a:off x="4699591" y="1148316"/>
            <a:ext cx="23391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/>
              <a:t>Viana Population </a:t>
            </a:r>
          </a:p>
          <a:p>
            <a:pPr lvl="0" algn="ctr"/>
            <a:r>
              <a:rPr lang="en-US" dirty="0"/>
              <a:t>(18-49 y)</a:t>
            </a:r>
          </a:p>
          <a:p>
            <a:pPr lvl="0" algn="ctr"/>
            <a:r>
              <a:rPr lang="en-US" dirty="0"/>
              <a:t>N= 33,502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72514-1FA3-EB44-A1B7-660E130B1477}"/>
              </a:ext>
            </a:extLst>
          </p:cNvPr>
          <p:cNvSpPr txBox="1"/>
          <p:nvPr/>
        </p:nvSpPr>
        <p:spPr>
          <a:xfrm>
            <a:off x="4699591" y="2703413"/>
            <a:ext cx="23391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/>
              <a:t>Study population</a:t>
            </a:r>
          </a:p>
          <a:p>
            <a:pPr lvl="0" algn="ctr"/>
            <a:r>
              <a:rPr lang="en-US" dirty="0"/>
              <a:t>N= 29,598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5ACDB-36AD-4C40-A44A-4CE34E194F2C}"/>
              </a:ext>
            </a:extLst>
          </p:cNvPr>
          <p:cNvSpPr txBox="1"/>
          <p:nvPr/>
        </p:nvSpPr>
        <p:spPr>
          <a:xfrm>
            <a:off x="6321402" y="4175511"/>
            <a:ext cx="23391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/>
              <a:t>Full dose</a:t>
            </a:r>
          </a:p>
          <a:p>
            <a:pPr lvl="0" algn="ctr"/>
            <a:r>
              <a:rPr lang="en-US" dirty="0"/>
              <a:t>N= 8,913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A1EC4-F253-B246-A5DA-7D4D690FD31C}"/>
              </a:ext>
            </a:extLst>
          </p:cNvPr>
          <p:cNvSpPr txBox="1"/>
          <p:nvPr/>
        </p:nvSpPr>
        <p:spPr>
          <a:xfrm>
            <a:off x="3343739" y="4175511"/>
            <a:ext cx="23391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/>
              <a:t>Half Dose</a:t>
            </a:r>
          </a:p>
          <a:p>
            <a:pPr lvl="0" algn="ctr"/>
            <a:r>
              <a:rPr lang="en-US" dirty="0"/>
              <a:t>N=20,685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41A96-EDF7-EB40-9099-B9313F1C9D3B}"/>
              </a:ext>
            </a:extLst>
          </p:cNvPr>
          <p:cNvSpPr txBox="1"/>
          <p:nvPr/>
        </p:nvSpPr>
        <p:spPr>
          <a:xfrm>
            <a:off x="7953096" y="1919889"/>
            <a:ext cx="32174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BR" dirty="0"/>
              <a:t>Received Pfizer (N=3,021)</a:t>
            </a:r>
          </a:p>
          <a:p>
            <a:r>
              <a:rPr lang="en-BR" dirty="0"/>
              <a:t>Received Coronavac (N=883)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F0C511-511A-7148-9B02-D3A3EB33039C}"/>
              </a:ext>
            </a:extLst>
          </p:cNvPr>
          <p:cNvSpPr txBox="1"/>
          <p:nvPr/>
        </p:nvSpPr>
        <p:spPr>
          <a:xfrm>
            <a:off x="9250688" y="4323943"/>
            <a:ext cx="252097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BR" sz="1600" dirty="0"/>
              <a:t>Excluded: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</a:rPr>
              <a:t>No information of 2</a:t>
            </a:r>
            <a:r>
              <a:rPr lang="en-US" sz="1600" spc="-1" baseline="30000" dirty="0">
                <a:solidFill>
                  <a:srgbClr val="000000"/>
                </a:solidFill>
              </a:rPr>
              <a:t>nd</a:t>
            </a:r>
            <a:r>
              <a:rPr lang="en-US" sz="1600" spc="-1" dirty="0">
                <a:solidFill>
                  <a:srgbClr val="000000"/>
                </a:solidFill>
              </a:rPr>
              <a:t> dose:  N=1,704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</a:rPr>
              <a:t>COVID prior to second dose + 15 days (N=508)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</a:rPr>
              <a:t>2</a:t>
            </a:r>
            <a:r>
              <a:rPr lang="en-US" sz="1600" spc="-1" baseline="30000" dirty="0">
                <a:solidFill>
                  <a:srgbClr val="000000"/>
                </a:solidFill>
              </a:rPr>
              <a:t>nd</a:t>
            </a:r>
            <a:r>
              <a:rPr lang="en-US" sz="1600" spc="-1" dirty="0">
                <a:solidFill>
                  <a:srgbClr val="000000"/>
                </a:solidFill>
              </a:rPr>
              <a:t> dose with other vaccine (N=179)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1" dirty="0" err="1">
                <a:solidFill>
                  <a:srgbClr val="000000"/>
                </a:solidFill>
              </a:rPr>
              <a:t>Pregnance</a:t>
            </a:r>
            <a:r>
              <a:rPr lang="en-US" sz="1600" spc="-1" dirty="0">
                <a:solidFill>
                  <a:srgbClr val="000000"/>
                </a:solidFill>
              </a:rPr>
              <a:t> (N=40)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spc="-1" dirty="0">
                <a:solidFill>
                  <a:srgbClr val="000000"/>
                </a:solidFill>
              </a:rPr>
              <a:t>Linkage failure (N=80)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ED3CFB-D9A6-B745-8039-051DD0E18B17}"/>
              </a:ext>
            </a:extLst>
          </p:cNvPr>
          <p:cNvSpPr txBox="1"/>
          <p:nvPr/>
        </p:nvSpPr>
        <p:spPr>
          <a:xfrm>
            <a:off x="276603" y="3831501"/>
            <a:ext cx="249734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BR" sz="1600" dirty="0"/>
              <a:t>Excluded: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BR" sz="1600" spc="-1" dirty="0">
                <a:solidFill>
                  <a:srgbClr val="000000"/>
                </a:solidFill>
              </a:rPr>
              <a:t>Age &lt;18 or older&gt; 49 (N=195)</a:t>
            </a:r>
            <a:endParaRPr lang="pt-BR" sz="1600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BR" sz="1600" spc="-1" dirty="0">
                <a:solidFill>
                  <a:srgbClr val="000000"/>
                </a:solidFill>
              </a:rPr>
              <a:t>No information of 2nd dose (n=2,781)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BR" sz="1600" spc="-1" dirty="0">
                <a:solidFill>
                  <a:srgbClr val="000000"/>
                </a:solidFill>
              </a:rPr>
              <a:t>COVID-19 prior to second dose +15 days: 1,042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BR" sz="1600" spc="-1" dirty="0">
                <a:solidFill>
                  <a:srgbClr val="000000"/>
                </a:solidFill>
              </a:rPr>
              <a:t>Pregnance (N=45)</a:t>
            </a: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BR" sz="1600" spc="-1" dirty="0">
                <a:solidFill>
                  <a:srgbClr val="000000"/>
                </a:solidFill>
              </a:rPr>
              <a:t>Linkage failure (N= 52)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1C9A0E-D85A-4545-9488-61FC1FCA06F7}"/>
              </a:ext>
            </a:extLst>
          </p:cNvPr>
          <p:cNvSpPr txBox="1"/>
          <p:nvPr/>
        </p:nvSpPr>
        <p:spPr>
          <a:xfrm>
            <a:off x="3343739" y="5655374"/>
            <a:ext cx="23391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/>
              <a:t>Analyzed</a:t>
            </a:r>
          </a:p>
          <a:p>
            <a:pPr lvl="0" algn="ctr"/>
            <a:r>
              <a:rPr lang="en-US" dirty="0"/>
              <a:t>N=16,570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487A39-CC93-8649-AB50-66A0ACC99C5A}"/>
              </a:ext>
            </a:extLst>
          </p:cNvPr>
          <p:cNvSpPr txBox="1"/>
          <p:nvPr/>
        </p:nvSpPr>
        <p:spPr>
          <a:xfrm>
            <a:off x="6363932" y="5625873"/>
            <a:ext cx="23391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/>
              <a:t>Analyzed</a:t>
            </a:r>
          </a:p>
          <a:p>
            <a:pPr lvl="0" algn="ctr"/>
            <a:r>
              <a:rPr lang="en-US" dirty="0"/>
              <a:t>N=6,402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2C222CC1-7FD2-D142-8D68-23B099FC8D97}"/>
              </a:ext>
            </a:extLst>
          </p:cNvPr>
          <p:cNvSpPr/>
          <p:nvPr/>
        </p:nvSpPr>
        <p:spPr>
          <a:xfrm>
            <a:off x="754920" y="1584720"/>
            <a:ext cx="37584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BR" sz="2000" b="1" strike="noStrike" spc="-1" dirty="0">
                <a:solidFill>
                  <a:srgbClr val="000000"/>
                </a:solidFill>
                <a:latin typeface="Calibri"/>
              </a:rPr>
              <a:t>32 ± 8.7</a:t>
            </a:r>
            <a:r>
              <a:rPr lang="en-BR" sz="2000" b="1" spc="-1" dirty="0">
                <a:solidFill>
                  <a:srgbClr val="000000"/>
                </a:solidFill>
                <a:latin typeface="Calibri"/>
              </a:rPr>
              <a:t> years old</a:t>
            </a:r>
            <a:endParaRPr lang="pt-BR" sz="20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BR" sz="2000" b="1" strike="noStrike" spc="-1" dirty="0">
                <a:solidFill>
                  <a:srgbClr val="000000"/>
                </a:solidFill>
                <a:latin typeface="Calibri"/>
              </a:rPr>
              <a:t>53% </a:t>
            </a:r>
            <a:r>
              <a:rPr lang="en-BR" sz="2000" b="1" spc="-1" dirty="0">
                <a:solidFill>
                  <a:srgbClr val="000000"/>
                </a:solidFill>
                <a:latin typeface="Calibri"/>
              </a:rPr>
              <a:t>Men</a:t>
            </a:r>
            <a:endParaRPr lang="pt-BR" sz="2000" b="1" strike="noStrike" spc="-1" dirty="0">
              <a:latin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942F69-C9FC-FF4C-9199-BE763F4EEEBA}"/>
              </a:ext>
            </a:extLst>
          </p:cNvPr>
          <p:cNvCxnSpPr>
            <a:stCxn id="5" idx="2"/>
          </p:cNvCxnSpPr>
          <p:nvPr/>
        </p:nvCxnSpPr>
        <p:spPr>
          <a:xfrm>
            <a:off x="5869172" y="2071646"/>
            <a:ext cx="0" cy="63176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2CB1C7-435D-C741-978A-C2F4449A437C}"/>
              </a:ext>
            </a:extLst>
          </p:cNvPr>
          <p:cNvCxnSpPr>
            <a:stCxn id="6" idx="2"/>
          </p:cNvCxnSpPr>
          <p:nvPr/>
        </p:nvCxnSpPr>
        <p:spPr>
          <a:xfrm>
            <a:off x="5869172" y="3349744"/>
            <a:ext cx="0" cy="329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F7D6EC-FE17-9440-B47A-3B7B8F10012D}"/>
              </a:ext>
            </a:extLst>
          </p:cNvPr>
          <p:cNvCxnSpPr/>
          <p:nvPr/>
        </p:nvCxnSpPr>
        <p:spPr>
          <a:xfrm>
            <a:off x="4513320" y="3678865"/>
            <a:ext cx="2989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4D16A8-557B-F043-A205-DB826BB3E441}"/>
              </a:ext>
            </a:extLst>
          </p:cNvPr>
          <p:cNvCxnSpPr>
            <a:endCxn id="8" idx="0"/>
          </p:cNvCxnSpPr>
          <p:nvPr/>
        </p:nvCxnSpPr>
        <p:spPr>
          <a:xfrm>
            <a:off x="4513320" y="3678865"/>
            <a:ext cx="0" cy="49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AC4EAF7-3C81-9247-90E9-AFB6B6028995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7490983" y="3678865"/>
            <a:ext cx="11362" cy="49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CDF250-CCC4-B441-BE44-640BA8172565}"/>
              </a:ext>
            </a:extLst>
          </p:cNvPr>
          <p:cNvCxnSpPr>
            <a:stCxn id="8" idx="2"/>
            <a:endCxn id="14" idx="0"/>
          </p:cNvCxnSpPr>
          <p:nvPr/>
        </p:nvCxnSpPr>
        <p:spPr>
          <a:xfrm>
            <a:off x="4513320" y="4821842"/>
            <a:ext cx="0" cy="833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5815EA-7FA0-0D48-83B2-815CDFBF15E3}"/>
              </a:ext>
            </a:extLst>
          </p:cNvPr>
          <p:cNvCxnSpPr>
            <a:stCxn id="7" idx="2"/>
          </p:cNvCxnSpPr>
          <p:nvPr/>
        </p:nvCxnSpPr>
        <p:spPr>
          <a:xfrm>
            <a:off x="7490983" y="4821842"/>
            <a:ext cx="0" cy="833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618292-0F73-2742-A36A-30C30FE711DA}"/>
              </a:ext>
            </a:extLst>
          </p:cNvPr>
          <p:cNvCxnSpPr/>
          <p:nvPr/>
        </p:nvCxnSpPr>
        <p:spPr>
          <a:xfrm>
            <a:off x="5869172" y="2291152"/>
            <a:ext cx="20839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4CF292-EA62-A247-AE76-1098DAAA3DA0}"/>
              </a:ext>
            </a:extLst>
          </p:cNvPr>
          <p:cNvCxnSpPr/>
          <p:nvPr/>
        </p:nvCxnSpPr>
        <p:spPr>
          <a:xfrm flipH="1">
            <a:off x="2790295" y="5167423"/>
            <a:ext cx="1723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F3C90F7-A465-5B4C-A948-919EF57731BD}"/>
              </a:ext>
            </a:extLst>
          </p:cNvPr>
          <p:cNvSpPr txBox="1"/>
          <p:nvPr/>
        </p:nvSpPr>
        <p:spPr>
          <a:xfrm>
            <a:off x="2317898" y="1786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97BAA2E-F2FD-D447-A34C-FF78C787D3BB}"/>
              </a:ext>
            </a:extLst>
          </p:cNvPr>
          <p:cNvCxnSpPr/>
          <p:nvPr/>
        </p:nvCxnSpPr>
        <p:spPr>
          <a:xfrm flipH="1">
            <a:off x="7502344" y="5170967"/>
            <a:ext cx="1723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539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6DC7-ECB8-5849-B4CB-3E648683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805"/>
          </a:xfrm>
        </p:spPr>
        <p:txBody>
          <a:bodyPr>
            <a:normAutofit fontScale="90000"/>
          </a:bodyPr>
          <a:lstStyle/>
          <a:p>
            <a:r>
              <a:rPr lang="en-BR" dirty="0"/>
              <a:t>FLOWCHART – Immunogenicity Subsample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3BFCD-4C0E-5B45-B565-7EF539F49B63}"/>
              </a:ext>
            </a:extLst>
          </p:cNvPr>
          <p:cNvSpPr txBox="1"/>
          <p:nvPr/>
        </p:nvSpPr>
        <p:spPr>
          <a:xfrm>
            <a:off x="7229431" y="1639122"/>
            <a:ext cx="23391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/>
              <a:t>Viana Project</a:t>
            </a:r>
          </a:p>
          <a:p>
            <a:pPr lvl="0" algn="ctr"/>
            <a:r>
              <a:rPr lang="en-US" dirty="0"/>
              <a:t>N=20,685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72514-1FA3-EB44-A1B7-660E130B1477}"/>
              </a:ext>
            </a:extLst>
          </p:cNvPr>
          <p:cNvSpPr txBox="1"/>
          <p:nvPr/>
        </p:nvSpPr>
        <p:spPr>
          <a:xfrm>
            <a:off x="7212572" y="2871053"/>
            <a:ext cx="23391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/>
              <a:t>Immunogenicity Subsample</a:t>
            </a:r>
          </a:p>
          <a:p>
            <a:pPr lvl="0" algn="ctr"/>
            <a:r>
              <a:rPr lang="en-US" b="1" dirty="0"/>
              <a:t>Half Dose (N=558)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5ACDB-36AD-4C40-A44A-4CE34E194F2C}"/>
              </a:ext>
            </a:extLst>
          </p:cNvPr>
          <p:cNvSpPr txBox="1"/>
          <p:nvPr/>
        </p:nvSpPr>
        <p:spPr>
          <a:xfrm>
            <a:off x="8851242" y="4724151"/>
            <a:ext cx="23391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/>
              <a:t>Baseline Seronegative</a:t>
            </a:r>
          </a:p>
          <a:p>
            <a:pPr lvl="0" algn="ctr"/>
            <a:r>
              <a:rPr lang="en-US" dirty="0"/>
              <a:t>N= 239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A1EC4-F253-B246-A5DA-7D4D690FD31C}"/>
              </a:ext>
            </a:extLst>
          </p:cNvPr>
          <p:cNvSpPr txBox="1"/>
          <p:nvPr/>
        </p:nvSpPr>
        <p:spPr>
          <a:xfrm>
            <a:off x="5873579" y="4724151"/>
            <a:ext cx="23391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/>
              <a:t>Baseline Seropositive</a:t>
            </a:r>
          </a:p>
          <a:p>
            <a:pPr lvl="0" algn="ctr"/>
            <a:r>
              <a:rPr lang="en-US" dirty="0"/>
              <a:t>N=319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942F69-C9FC-FF4C-9199-BE763F4EEEBA}"/>
              </a:ext>
            </a:extLst>
          </p:cNvPr>
          <p:cNvCxnSpPr>
            <a:cxnSpLocks/>
          </p:cNvCxnSpPr>
          <p:nvPr/>
        </p:nvCxnSpPr>
        <p:spPr>
          <a:xfrm>
            <a:off x="8399012" y="2343287"/>
            <a:ext cx="0" cy="50659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2CB1C7-435D-C741-978A-C2F4449A437C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8382153" y="3794383"/>
            <a:ext cx="0" cy="52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F7D6EC-FE17-9440-B47A-3B7B8F10012D}"/>
              </a:ext>
            </a:extLst>
          </p:cNvPr>
          <p:cNvCxnSpPr/>
          <p:nvPr/>
        </p:nvCxnSpPr>
        <p:spPr>
          <a:xfrm>
            <a:off x="7043160" y="4227505"/>
            <a:ext cx="2989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4D16A8-557B-F043-A205-DB826BB3E441}"/>
              </a:ext>
            </a:extLst>
          </p:cNvPr>
          <p:cNvCxnSpPr>
            <a:endCxn id="8" idx="0"/>
          </p:cNvCxnSpPr>
          <p:nvPr/>
        </p:nvCxnSpPr>
        <p:spPr>
          <a:xfrm>
            <a:off x="7043160" y="4227505"/>
            <a:ext cx="0" cy="49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AC4EAF7-3C81-9247-90E9-AFB6B6028995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0020823" y="4227505"/>
            <a:ext cx="11362" cy="49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F3C90F7-A465-5B4C-A948-919EF57731BD}"/>
              </a:ext>
            </a:extLst>
          </p:cNvPr>
          <p:cNvSpPr txBox="1"/>
          <p:nvPr/>
        </p:nvSpPr>
        <p:spPr>
          <a:xfrm>
            <a:off x="2317898" y="2334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R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3CABA9-3729-9D4A-81DB-34B750C9E586}"/>
              </a:ext>
            </a:extLst>
          </p:cNvPr>
          <p:cNvCxnSpPr>
            <a:cxnSpLocks/>
          </p:cNvCxnSpPr>
          <p:nvPr/>
        </p:nvCxnSpPr>
        <p:spPr>
          <a:xfrm>
            <a:off x="8399012" y="3794383"/>
            <a:ext cx="0" cy="43312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6FF4E4A-60BE-894A-B79B-252260AC7792}"/>
              </a:ext>
            </a:extLst>
          </p:cNvPr>
          <p:cNvSpPr txBox="1"/>
          <p:nvPr/>
        </p:nvSpPr>
        <p:spPr>
          <a:xfrm>
            <a:off x="1018958" y="1427258"/>
            <a:ext cx="336058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/>
              <a:t>External Group of comparison</a:t>
            </a:r>
          </a:p>
          <a:p>
            <a:pPr lvl="0" algn="ctr"/>
            <a:r>
              <a:rPr lang="en-US" dirty="0"/>
              <a:t>Health Workers</a:t>
            </a:r>
          </a:p>
          <a:p>
            <a:pPr lvl="0" algn="ctr"/>
            <a:r>
              <a:rPr lang="en-US" dirty="0"/>
              <a:t>N= 215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FA7606-91E9-A64D-B81E-AAABAF44A4AE}"/>
              </a:ext>
            </a:extLst>
          </p:cNvPr>
          <p:cNvSpPr txBox="1"/>
          <p:nvPr/>
        </p:nvSpPr>
        <p:spPr>
          <a:xfrm>
            <a:off x="1512812" y="2840573"/>
            <a:ext cx="233916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/>
              <a:t>Immunogenicity Subsample</a:t>
            </a:r>
          </a:p>
          <a:p>
            <a:pPr lvl="0" algn="ctr"/>
            <a:r>
              <a:rPr lang="en-US" b="1" dirty="0"/>
              <a:t>Full Dose (N=154)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E2779E-17C4-1641-B97F-AABAF9B7BB67}"/>
              </a:ext>
            </a:extLst>
          </p:cNvPr>
          <p:cNvSpPr txBox="1"/>
          <p:nvPr/>
        </p:nvSpPr>
        <p:spPr>
          <a:xfrm>
            <a:off x="3151482" y="4693671"/>
            <a:ext cx="23391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/>
              <a:t>Baseline Seronegative</a:t>
            </a:r>
          </a:p>
          <a:p>
            <a:pPr lvl="0" algn="ctr"/>
            <a:r>
              <a:rPr lang="en-US" dirty="0"/>
              <a:t>N= 104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DBEF86-DDEC-7E4B-92DE-A171EF20D8FC}"/>
              </a:ext>
            </a:extLst>
          </p:cNvPr>
          <p:cNvSpPr txBox="1"/>
          <p:nvPr/>
        </p:nvSpPr>
        <p:spPr>
          <a:xfrm>
            <a:off x="173819" y="4693671"/>
            <a:ext cx="23391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dirty="0"/>
              <a:t>Baseline Seropositive</a:t>
            </a:r>
          </a:p>
          <a:p>
            <a:pPr lvl="0" algn="ctr"/>
            <a:r>
              <a:rPr lang="en-US" dirty="0"/>
              <a:t>N=50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B8B48E-799B-6241-9D4F-DDC31EE959D5}"/>
              </a:ext>
            </a:extLst>
          </p:cNvPr>
          <p:cNvCxnSpPr>
            <a:cxnSpLocks/>
          </p:cNvCxnSpPr>
          <p:nvPr/>
        </p:nvCxnSpPr>
        <p:spPr>
          <a:xfrm>
            <a:off x="2699252" y="2312807"/>
            <a:ext cx="0" cy="50659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2C6641F-14AE-CE45-AAE0-9DAF71889204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2682393" y="3763903"/>
            <a:ext cx="0" cy="52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086800A-5699-3146-ACE6-A4A69621F72C}"/>
              </a:ext>
            </a:extLst>
          </p:cNvPr>
          <p:cNvCxnSpPr/>
          <p:nvPr/>
        </p:nvCxnSpPr>
        <p:spPr>
          <a:xfrm>
            <a:off x="1343400" y="4197025"/>
            <a:ext cx="2989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D80CBD9-E250-694D-91DD-2587C0948E13}"/>
              </a:ext>
            </a:extLst>
          </p:cNvPr>
          <p:cNvCxnSpPr>
            <a:endCxn id="33" idx="0"/>
          </p:cNvCxnSpPr>
          <p:nvPr/>
        </p:nvCxnSpPr>
        <p:spPr>
          <a:xfrm>
            <a:off x="1343400" y="4197025"/>
            <a:ext cx="0" cy="49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1AB195-F421-854E-92B4-5CC94ECC6C68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4321063" y="4197025"/>
            <a:ext cx="11362" cy="49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95FEFBD-E8AA-3645-8C50-BA5CE12B9027}"/>
              </a:ext>
            </a:extLst>
          </p:cNvPr>
          <p:cNvCxnSpPr>
            <a:cxnSpLocks/>
          </p:cNvCxnSpPr>
          <p:nvPr/>
        </p:nvCxnSpPr>
        <p:spPr>
          <a:xfrm>
            <a:off x="2699252" y="3763903"/>
            <a:ext cx="0" cy="43312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C7A06B-1DE3-464B-8901-77DAB627F02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851974" y="3328345"/>
            <a:ext cx="3360598" cy="4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722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444F-27E5-B944-91F0-0570E516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Anticorpos Neutralizantes</a:t>
            </a:r>
            <a:br>
              <a:rPr lang="en-BR" dirty="0"/>
            </a:br>
            <a:r>
              <a:rPr lang="en-BR" dirty="0"/>
              <a:t>antes da Vacina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EFD2A8-5F26-A14B-BB1B-8CADA68085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36273" y="365125"/>
          <a:ext cx="10802815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870D6A-3A4D-3E46-A4D3-55BBFA80C50E}"/>
              </a:ext>
            </a:extLst>
          </p:cNvPr>
          <p:cNvSpPr txBox="1"/>
          <p:nvPr/>
        </p:nvSpPr>
        <p:spPr>
          <a:xfrm>
            <a:off x="9679402" y="1120989"/>
            <a:ext cx="2286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R" sz="2400" dirty="0"/>
          </a:p>
          <a:p>
            <a:r>
              <a:rPr lang="en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57,2%</a:t>
            </a:r>
            <a:r>
              <a:rPr lang="en-BR" sz="2000" dirty="0"/>
              <a:t> dos participantes tinham anticorpos neutralizantes antes da vacinação.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CC1FE-D94C-3F4C-807E-4E89BF58ACB6}"/>
              </a:ext>
            </a:extLst>
          </p:cNvPr>
          <p:cNvSpPr txBox="1"/>
          <p:nvPr/>
        </p:nvSpPr>
        <p:spPr>
          <a:xfrm>
            <a:off x="967153" y="1666049"/>
            <a:ext cx="2655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800" b="1" dirty="0">
                <a:solidFill>
                  <a:schemeClr val="accent1"/>
                </a:solidFill>
              </a:rPr>
              <a:t>Subgrupo </a:t>
            </a:r>
          </a:p>
          <a:p>
            <a:r>
              <a:rPr lang="en-BR" sz="2800" b="1" dirty="0">
                <a:solidFill>
                  <a:schemeClr val="accent1"/>
                </a:solidFill>
              </a:rPr>
              <a:t>Resposta Imune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B88696-4F04-C949-8A96-457E1480982F}"/>
              </a:ext>
            </a:extLst>
          </p:cNvPr>
          <p:cNvSpPr/>
          <p:nvPr/>
        </p:nvSpPr>
        <p:spPr>
          <a:xfrm>
            <a:off x="9078458" y="1135507"/>
            <a:ext cx="3131127" cy="234249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350A42-C408-F642-A0EB-A25071C177CF}"/>
              </a:ext>
            </a:extLst>
          </p:cNvPr>
          <p:cNvSpPr/>
          <p:nvPr/>
        </p:nvSpPr>
        <p:spPr>
          <a:xfrm>
            <a:off x="967152" y="2945183"/>
            <a:ext cx="3452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Teste SARS-CoV-2 IgG II por 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quimioluminescência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para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anticorpos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IgG contra 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porção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RBD da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fração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S1 da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proteína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Spike (ABBOTT).</a:t>
            </a:r>
            <a:endParaRPr lang="en-B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456840-9DC2-7142-9317-849214357BC6}"/>
              </a:ext>
            </a:extLst>
          </p:cNvPr>
          <p:cNvSpPr/>
          <p:nvPr/>
        </p:nvSpPr>
        <p:spPr>
          <a:xfrm>
            <a:off x="967154" y="4868785"/>
            <a:ext cx="2655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INTERVALO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(21 – 40.0000 AU/mL) 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78108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D7056-F632-49A0-BF4C-164C3E53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RESULTADOS: EFETIVIDADE</a:t>
            </a:r>
            <a:endParaRPr lang="pt-BR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A4281662-9A2C-4DAC-B825-1F2414CE2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477283"/>
              </p:ext>
            </p:extLst>
          </p:nvPr>
        </p:nvGraphicFramePr>
        <p:xfrm>
          <a:off x="303191" y="2634451"/>
          <a:ext cx="11360805" cy="2163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254">
                  <a:extLst>
                    <a:ext uri="{9D8B030D-6E8A-4147-A177-3AD203B41FA5}">
                      <a16:colId xmlns:a16="http://schemas.microsoft.com/office/drawing/2014/main" val="2627228764"/>
                    </a:ext>
                  </a:extLst>
                </a:gridCol>
                <a:gridCol w="627520">
                  <a:extLst>
                    <a:ext uri="{9D8B030D-6E8A-4147-A177-3AD203B41FA5}">
                      <a16:colId xmlns:a16="http://schemas.microsoft.com/office/drawing/2014/main" val="2963770959"/>
                    </a:ext>
                  </a:extLst>
                </a:gridCol>
                <a:gridCol w="757387">
                  <a:extLst>
                    <a:ext uri="{9D8B030D-6E8A-4147-A177-3AD203B41FA5}">
                      <a16:colId xmlns:a16="http://schemas.microsoft.com/office/drawing/2014/main" val="2832847424"/>
                    </a:ext>
                  </a:extLst>
                </a:gridCol>
                <a:gridCol w="757387">
                  <a:extLst>
                    <a:ext uri="{9D8B030D-6E8A-4147-A177-3AD203B41FA5}">
                      <a16:colId xmlns:a16="http://schemas.microsoft.com/office/drawing/2014/main" val="319900542"/>
                    </a:ext>
                  </a:extLst>
                </a:gridCol>
                <a:gridCol w="757387">
                  <a:extLst>
                    <a:ext uri="{9D8B030D-6E8A-4147-A177-3AD203B41FA5}">
                      <a16:colId xmlns:a16="http://schemas.microsoft.com/office/drawing/2014/main" val="1777773416"/>
                    </a:ext>
                  </a:extLst>
                </a:gridCol>
                <a:gridCol w="757387">
                  <a:extLst>
                    <a:ext uri="{9D8B030D-6E8A-4147-A177-3AD203B41FA5}">
                      <a16:colId xmlns:a16="http://schemas.microsoft.com/office/drawing/2014/main" val="1985051624"/>
                    </a:ext>
                  </a:extLst>
                </a:gridCol>
                <a:gridCol w="757387">
                  <a:extLst>
                    <a:ext uri="{9D8B030D-6E8A-4147-A177-3AD203B41FA5}">
                      <a16:colId xmlns:a16="http://schemas.microsoft.com/office/drawing/2014/main" val="3323862123"/>
                    </a:ext>
                  </a:extLst>
                </a:gridCol>
                <a:gridCol w="757387">
                  <a:extLst>
                    <a:ext uri="{9D8B030D-6E8A-4147-A177-3AD203B41FA5}">
                      <a16:colId xmlns:a16="http://schemas.microsoft.com/office/drawing/2014/main" val="1131084964"/>
                    </a:ext>
                  </a:extLst>
                </a:gridCol>
                <a:gridCol w="757387">
                  <a:extLst>
                    <a:ext uri="{9D8B030D-6E8A-4147-A177-3AD203B41FA5}">
                      <a16:colId xmlns:a16="http://schemas.microsoft.com/office/drawing/2014/main" val="3958805998"/>
                    </a:ext>
                  </a:extLst>
                </a:gridCol>
                <a:gridCol w="757387">
                  <a:extLst>
                    <a:ext uri="{9D8B030D-6E8A-4147-A177-3AD203B41FA5}">
                      <a16:colId xmlns:a16="http://schemas.microsoft.com/office/drawing/2014/main" val="54538960"/>
                    </a:ext>
                  </a:extLst>
                </a:gridCol>
                <a:gridCol w="757387">
                  <a:extLst>
                    <a:ext uri="{9D8B030D-6E8A-4147-A177-3AD203B41FA5}">
                      <a16:colId xmlns:a16="http://schemas.microsoft.com/office/drawing/2014/main" val="1791564382"/>
                    </a:ext>
                  </a:extLst>
                </a:gridCol>
                <a:gridCol w="757387">
                  <a:extLst>
                    <a:ext uri="{9D8B030D-6E8A-4147-A177-3AD203B41FA5}">
                      <a16:colId xmlns:a16="http://schemas.microsoft.com/office/drawing/2014/main" val="2020924672"/>
                    </a:ext>
                  </a:extLst>
                </a:gridCol>
                <a:gridCol w="757387">
                  <a:extLst>
                    <a:ext uri="{9D8B030D-6E8A-4147-A177-3AD203B41FA5}">
                      <a16:colId xmlns:a16="http://schemas.microsoft.com/office/drawing/2014/main" val="1807362842"/>
                    </a:ext>
                  </a:extLst>
                </a:gridCol>
                <a:gridCol w="757387">
                  <a:extLst>
                    <a:ext uri="{9D8B030D-6E8A-4147-A177-3AD203B41FA5}">
                      <a16:colId xmlns:a16="http://schemas.microsoft.com/office/drawing/2014/main" val="3867577320"/>
                    </a:ext>
                  </a:extLst>
                </a:gridCol>
                <a:gridCol w="757387">
                  <a:extLst>
                    <a:ext uri="{9D8B030D-6E8A-4147-A177-3AD203B41FA5}">
                      <a16:colId xmlns:a16="http://schemas.microsoft.com/office/drawing/2014/main" val="3334867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effectLst/>
                          <a:latin typeface="Arial" panose="020B0604020202020204" pitchFamily="34" charset="0"/>
                        </a:rPr>
                        <a:t>General (18-49 </a:t>
                      </a:r>
                      <a:r>
                        <a:rPr lang="pt-BR" sz="1100" b="0" i="0" u="none" strike="noStrike" dirty="0" err="1">
                          <a:effectLst/>
                          <a:latin typeface="Arial" panose="020B0604020202020204" pitchFamily="34" charset="0"/>
                        </a:rPr>
                        <a:t>years</a:t>
                      </a:r>
                      <a:r>
                        <a:rPr lang="pt-BR" sz="11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100" b="0" i="0" u="none" strike="noStrike" dirty="0" err="1">
                          <a:effectLst/>
                          <a:latin typeface="Arial" panose="020B0604020202020204" pitchFamily="34" charset="0"/>
                        </a:rPr>
                        <a:t>old</a:t>
                      </a:r>
                      <a:r>
                        <a:rPr lang="pt-BR" sz="11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18-29 years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30-39 years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40-49 years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135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Cases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Person-time (person-day)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Number of vaccinated individuals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effectLst/>
                          <a:latin typeface="Arial" panose="020B0604020202020204" pitchFamily="34" charset="0"/>
                        </a:rPr>
                        <a:t>Effectiveness</a:t>
                      </a:r>
                      <a:r>
                        <a:rPr lang="pt-BR" sz="1100" b="0" i="0" u="none" strike="noStrike" dirty="0"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pt-BR" sz="1100" b="0" i="0" u="none" strike="noStrike" dirty="0" err="1">
                          <a:effectLst/>
                          <a:latin typeface="Arial" panose="020B0604020202020204" pitchFamily="34" charset="0"/>
                        </a:rPr>
                        <a:t>on</a:t>
                      </a:r>
                      <a:r>
                        <a:rPr lang="pt-BR" sz="11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100" b="0" i="0" u="none" strike="noStrike" dirty="0" err="1">
                          <a:effectLst/>
                          <a:latin typeface="Arial" panose="020B0604020202020204" pitchFamily="34" charset="0"/>
                        </a:rPr>
                        <a:t>confirmed</a:t>
                      </a:r>
                      <a:r>
                        <a:rPr lang="pt-BR" sz="1100" b="0" i="0" u="none" strike="noStrike" dirty="0">
                          <a:effectLst/>
                          <a:latin typeface="Arial" panose="020B0604020202020204" pitchFamily="34" charset="0"/>
                        </a:rPr>
                        <a:t> cases)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effectLst/>
                          <a:latin typeface="Arial" panose="020B0604020202020204" pitchFamily="34" charset="0"/>
                        </a:rPr>
                        <a:t>Confirmed</a:t>
                      </a:r>
                      <a:r>
                        <a:rPr lang="pt-BR" sz="1100" b="0" i="0" u="none" strike="noStrike" dirty="0">
                          <a:effectLst/>
                          <a:latin typeface="Arial" panose="020B0604020202020204" pitchFamily="34" charset="0"/>
                        </a:rPr>
                        <a:t> cases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effectLst/>
                          <a:latin typeface="Arial" panose="020B0604020202020204" pitchFamily="34" charset="0"/>
                        </a:rPr>
                        <a:t>Person-time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effectLst/>
                          <a:latin typeface="Arial" panose="020B0604020202020204" pitchFamily="34" charset="0"/>
                        </a:rPr>
                        <a:t>Effectiveness</a:t>
                      </a:r>
                      <a:endParaRPr lang="pt-B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effectLst/>
                          <a:latin typeface="Arial" panose="020B0604020202020204" pitchFamily="34" charset="0"/>
                        </a:rPr>
                        <a:t>Confirmed</a:t>
                      </a:r>
                      <a:r>
                        <a:rPr lang="pt-BR" sz="1100" b="0" i="0" u="none" strike="noStrike" dirty="0">
                          <a:effectLst/>
                          <a:latin typeface="Arial" panose="020B0604020202020204" pitchFamily="34" charset="0"/>
                        </a:rPr>
                        <a:t> cases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effectLst/>
                          <a:latin typeface="Arial" panose="020B0604020202020204" pitchFamily="34" charset="0"/>
                        </a:rPr>
                        <a:t>Person-time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effectLst/>
                          <a:latin typeface="Arial" panose="020B0604020202020204" pitchFamily="34" charset="0"/>
                        </a:rPr>
                        <a:t>Effectiveness</a:t>
                      </a:r>
                      <a:endParaRPr lang="pt-B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Confirmed cases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Person-time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effectLst/>
                          <a:latin typeface="Arial" panose="020B0604020202020204" pitchFamily="34" charset="0"/>
                        </a:rPr>
                        <a:t>Effectiveness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067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ChAdOx1 – regular dose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468486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6402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800" b="1" i="0" u="none" strike="noStrike" dirty="0"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(59-75%)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100218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158988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209280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189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ChAdOx1 – half dose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1448073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16570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800" b="1" i="0" u="none" strike="noStrike" dirty="0"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(64-74%)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597962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501607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348504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228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Non-vaccinated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2708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6864472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851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2731676,8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994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2467575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863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BR" sz="1000" b="0" i="0" u="none" strike="noStrike">
                          <a:effectLst/>
                          <a:latin typeface="Arial" panose="020B0604020202020204" pitchFamily="34" charset="0"/>
                        </a:rPr>
                        <a:t>1665220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0215823"/>
                  </a:ext>
                </a:extLst>
              </a:tr>
            </a:tbl>
          </a:graphicData>
        </a:graphic>
      </p:graphicFrame>
      <p:sp>
        <p:nvSpPr>
          <p:cNvPr id="8" name="Google Shape;82;p17">
            <a:extLst>
              <a:ext uri="{FF2B5EF4-FFF2-40B4-BE49-F238E27FC236}">
                <a16:creationId xmlns:a16="http://schemas.microsoft.com/office/drawing/2014/main" id="{2E370881-3D93-4829-8E14-F6EF96CA1FB3}"/>
              </a:ext>
            </a:extLst>
          </p:cNvPr>
          <p:cNvSpPr txBox="1">
            <a:spLocks/>
          </p:cNvSpPr>
          <p:nvPr/>
        </p:nvSpPr>
        <p:spPr>
          <a:xfrm>
            <a:off x="831200" y="1308888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Taxas de casos confirmados após Imunização completa com Meia Dose vs. Dose Padrão (Modelo Poisson ajustado por faixa etária) 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FEB1B257-7C44-4D10-9F59-7F980DFFE5A9}"/>
              </a:ext>
            </a:extLst>
          </p:cNvPr>
          <p:cNvSpPr txBox="1"/>
          <p:nvPr/>
        </p:nvSpPr>
        <p:spPr>
          <a:xfrm>
            <a:off x="2397782" y="5934840"/>
            <a:ext cx="9266209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585"/>
            <a:r>
              <a:rPr lang="en-US" sz="2400" b="1" dirty="0" err="1">
                <a:solidFill>
                  <a:schemeClr val="bg1"/>
                </a:solidFill>
              </a:rPr>
              <a:t>Não</a:t>
            </a:r>
            <a:r>
              <a:rPr lang="en-US" sz="2400" b="1" dirty="0">
                <a:solidFill>
                  <a:schemeClr val="bg1"/>
                </a:solidFill>
              </a:rPr>
              <a:t> se </a:t>
            </a:r>
            <a:r>
              <a:rPr lang="en-US" sz="2400" b="1" dirty="0" err="1">
                <a:solidFill>
                  <a:schemeClr val="bg1"/>
                </a:solidFill>
              </a:rPr>
              <a:t>evidenciou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diferença</a:t>
            </a:r>
            <a:r>
              <a:rPr lang="en-US" sz="2400" b="1" dirty="0">
                <a:solidFill>
                  <a:schemeClr val="bg1"/>
                </a:solidFill>
              </a:rPr>
              <a:t> entre </a:t>
            </a:r>
            <a:r>
              <a:rPr lang="en-US" sz="2400" b="1" dirty="0" err="1">
                <a:solidFill>
                  <a:schemeClr val="bg1"/>
                </a:solidFill>
              </a:rPr>
              <a:t>meia</a:t>
            </a:r>
            <a:r>
              <a:rPr lang="en-US" sz="2400" b="1" dirty="0">
                <a:solidFill>
                  <a:schemeClr val="bg1"/>
                </a:solidFill>
              </a:rPr>
              <a:t> dose e dose </a:t>
            </a:r>
            <a:r>
              <a:rPr lang="en-US" sz="2400" b="1" dirty="0" err="1">
                <a:solidFill>
                  <a:schemeClr val="bg1"/>
                </a:solidFill>
              </a:rPr>
              <a:t>padrão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marL="609585"/>
            <a:r>
              <a:rPr lang="en-US" sz="2400" b="1" dirty="0" err="1">
                <a:solidFill>
                  <a:schemeClr val="bg1"/>
                </a:solidFill>
              </a:rPr>
              <a:t>Não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ocorreu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nenhum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óbito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ou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internação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nos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dois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grupos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167C3-0D85-AB4F-A5C4-C78768559D43}"/>
              </a:ext>
            </a:extLst>
          </p:cNvPr>
          <p:cNvSpPr txBox="1"/>
          <p:nvPr/>
        </p:nvSpPr>
        <p:spPr>
          <a:xfrm>
            <a:off x="519741" y="4950869"/>
            <a:ext cx="11073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sz="2400" dirty="0"/>
              <a:t>Taxa de casos novos confirmados por RT/PCR semelhante no grupo meia dose (98 casos/8.907 (N=16.570) vs dose padrão (79 casos/2.983 pessoas-tempo, N=6.402)</a:t>
            </a:r>
          </a:p>
        </p:txBody>
      </p:sp>
    </p:spTree>
    <p:extLst>
      <p:ext uri="{BB962C8B-B14F-4D97-AF65-F5344CB8AC3E}">
        <p14:creationId xmlns:p14="http://schemas.microsoft.com/office/powerpoint/2010/main" val="348771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F18D9-9696-4C8B-B8D8-30C1D842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18" y="436307"/>
            <a:ext cx="10515600" cy="1325563"/>
          </a:xfrm>
        </p:spPr>
        <p:txBody>
          <a:bodyPr>
            <a:noAutofit/>
          </a:bodyPr>
          <a:lstStyle/>
          <a:p>
            <a:r>
              <a:rPr lang="pt-BR" sz="3600" b="1" dirty="0"/>
              <a:t>Pesquisadores: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3B984-E0C9-9140-803B-464A5624E99C}"/>
              </a:ext>
            </a:extLst>
          </p:cNvPr>
          <p:cNvSpPr/>
          <p:nvPr/>
        </p:nvSpPr>
        <p:spPr>
          <a:xfrm>
            <a:off x="2336136" y="135976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Dra. Valéria Valim, MD, PhD, HUCAM-UFES/EBSERH (coordenadora)</a:t>
            </a:r>
          </a:p>
          <a:p>
            <a:r>
              <a:rPr lang="x-none" dirty="0"/>
              <a:t>Dr. José Geraldo Mill, MD, PhD, HUCAM-UFES/EBSERH</a:t>
            </a:r>
          </a:p>
          <a:p>
            <a:r>
              <a:rPr lang="x-none" dirty="0"/>
              <a:t>Dr. Olindo Assis Martins Filho, PhD, Instituto René Rachou/Fiocruz</a:t>
            </a:r>
          </a:p>
          <a:p>
            <a:r>
              <a:rPr lang="x-none" dirty="0"/>
              <a:t>Dra. Andréa Teixeira de Carvalho, PhD, Instituto René Rachou/Fiocruz</a:t>
            </a:r>
          </a:p>
          <a:p>
            <a:r>
              <a:rPr lang="x-none" dirty="0"/>
              <a:t>Dr. Luiz Antonio Bastos Camacho, MD, PhD, ENSP/Fiocruz</a:t>
            </a:r>
          </a:p>
          <a:p>
            <a:r>
              <a:rPr lang="x-none" dirty="0"/>
              <a:t>Dr. Daniel Antunes Maciel Villela, Estatístico, PhD, PROCC/Fiocruz</a:t>
            </a:r>
          </a:p>
          <a:p>
            <a:r>
              <a:rPr lang="x-none"/>
              <a:t>Dr. Lauro Pinto Neto, MD, PhD, EMESCAM</a:t>
            </a:r>
            <a:endParaRPr lang="en-US" dirty="0"/>
          </a:p>
          <a:p>
            <a:r>
              <a:rPr lang="x-none"/>
              <a:t>Dr</a:t>
            </a:r>
            <a:r>
              <a:rPr lang="x-none" dirty="0"/>
              <a:t>. Lely Stella Guzmán Barrera, MD, PhD, OPAS</a:t>
            </a:r>
          </a:p>
          <a:p>
            <a:r>
              <a:rPr lang="x-none" dirty="0"/>
              <a:t>Dr. Jhader Pércio, PhD</a:t>
            </a:r>
            <a:r>
              <a:rPr lang="x-none"/>
              <a:t>, OPAS</a:t>
            </a:r>
            <a:endParaRPr lang="en-US" dirty="0"/>
          </a:p>
          <a:p>
            <a:r>
              <a:rPr lang="en-BR" dirty="0"/>
              <a:t>Maria da Penha Gomes Gouvea, Ms, </a:t>
            </a:r>
            <a:r>
              <a:rPr lang="x-none"/>
              <a:t>HUCAM-UFES/EBSERH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7999C-8C86-F140-982E-6DA575A7B3E0}"/>
              </a:ext>
            </a:extLst>
          </p:cNvPr>
          <p:cNvSpPr txBox="1"/>
          <p:nvPr/>
        </p:nvSpPr>
        <p:spPr>
          <a:xfrm>
            <a:off x="2336136" y="4411413"/>
            <a:ext cx="498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/>
              <a:t>Consultor externo: </a:t>
            </a:r>
            <a:r>
              <a:rPr lang="x-none" dirty="0"/>
              <a:t>Dra. Carla Domingues</a:t>
            </a:r>
          </a:p>
        </p:txBody>
      </p:sp>
      <p:pic>
        <p:nvPicPr>
          <p:cNvPr id="11" name="Picture 12" descr="Fiocruz Minas - YouTube">
            <a:extLst>
              <a:ext uri="{FF2B5EF4-FFF2-40B4-BE49-F238E27FC236}">
                <a16:creationId xmlns:a16="http://schemas.microsoft.com/office/drawing/2014/main" id="{A7A1A647-B59F-C543-B66A-A38161E69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40" y="5159407"/>
            <a:ext cx="1355285" cy="13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Universidade Federal do Espírito Santo – Wikipédia, a enciclopédia livre">
            <a:extLst>
              <a:ext uri="{FF2B5EF4-FFF2-40B4-BE49-F238E27FC236}">
                <a16:creationId xmlns:a16="http://schemas.microsoft.com/office/drawing/2014/main" id="{FD13E1FF-2CE2-EB49-96C5-5452973D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32" y="5259203"/>
            <a:ext cx="95751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Programas de Saúde Pública e Epidemiologia | ENSP/Fiocruz | RETS - Rede  Internacional de Educação de Técnicos em Saúde">
            <a:extLst>
              <a:ext uri="{FF2B5EF4-FFF2-40B4-BE49-F238E27FC236}">
                <a16:creationId xmlns:a16="http://schemas.microsoft.com/office/drawing/2014/main" id="{382B3674-B0A1-E744-A3DB-B7CE83604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88" y="5259203"/>
            <a:ext cx="1520591" cy="12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0">
            <a:extLst>
              <a:ext uri="{FF2B5EF4-FFF2-40B4-BE49-F238E27FC236}">
                <a16:creationId xmlns:a16="http://schemas.microsoft.com/office/drawing/2014/main" id="{B143AC1D-FF26-7F43-8C47-E9CC33A0CDC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8620" r="7758" b="12931"/>
          <a:stretch/>
        </p:blipFill>
        <p:spPr bwMode="auto">
          <a:xfrm>
            <a:off x="428166" y="5200786"/>
            <a:ext cx="1619039" cy="1355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 descr="Organização Pan-americana de Saúde (OPAS) | Coronavírus">
            <a:extLst>
              <a:ext uri="{FF2B5EF4-FFF2-40B4-BE49-F238E27FC236}">
                <a16:creationId xmlns:a16="http://schemas.microsoft.com/office/drawing/2014/main" id="{2F1AA6BF-7329-CC4A-9B0F-B7903E40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41" y="5170842"/>
            <a:ext cx="1837338" cy="13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exto">
            <a:extLst>
              <a:ext uri="{FF2B5EF4-FFF2-40B4-BE49-F238E27FC236}">
                <a16:creationId xmlns:a16="http://schemas.microsoft.com/office/drawing/2014/main" id="{3524D782-0F5A-1D48-B517-7F134563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20" y="5374317"/>
            <a:ext cx="1141995" cy="10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9D7056-F632-49A0-BF4C-164C3E53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entre os esquemas de vacinação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A4281662-9A2C-4DAC-B825-1F2414CE2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670715"/>
              </p:ext>
            </p:extLst>
          </p:nvPr>
        </p:nvGraphicFramePr>
        <p:xfrm>
          <a:off x="838200" y="1825625"/>
          <a:ext cx="10515600" cy="294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val="262722876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963770959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83284742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31990054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177777341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198505162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332386212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113108496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395880599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5453896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179156438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2092467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180736284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386757732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3334867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General (18-49 </a:t>
                      </a:r>
                      <a:r>
                        <a:rPr lang="pt-B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years</a:t>
                      </a: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old</a:t>
                      </a: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18-29 years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30-39 years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40-49 years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135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Cases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Person-time (person-day)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Number of vaccinated individuals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Effectiveness (on confirmed cases)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Confirmed</a:t>
                      </a: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cases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Person-time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Effectiveness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Confirmed</a:t>
                      </a: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cases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Person-time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Effectiveness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Confirmed cases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Person-time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Effectiveness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067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Coronavac/Butantan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109650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(37-81%)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40488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40703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28459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73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ChAdOx1 – regular dose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1044631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6482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(58-73%)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231743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353774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459114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189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ChAdOx1 – half dose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2473445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16622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(59-68%)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1019151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856272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598022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228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Pfizer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379762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(70-93%)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130495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123968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125299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9297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Non-vaccinated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2806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6743081,8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2691481,8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2419643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904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1631957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0215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137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CE1EFD3-22D9-4808-864D-BC3CE62B4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193225"/>
              </p:ext>
            </p:extLst>
          </p:nvPr>
        </p:nvGraphicFramePr>
        <p:xfrm>
          <a:off x="2463236" y="777173"/>
          <a:ext cx="4357473" cy="5538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ism 8" r:id="rId3" imgW="3672664" imgH="4665435" progId="Prism8.Document">
                  <p:embed/>
                </p:oleObj>
              </mc:Choice>
              <mc:Fallback>
                <p:oleObj name="Prism 8" r:id="rId3" imgW="3672664" imgH="4665435" progId="Prism8.Document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0CE1EFD3-22D9-4808-864D-BC3CE62B4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3236" y="777173"/>
                        <a:ext cx="4357473" cy="5538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235F5D3-0E42-4F3C-BF9C-A3EFA6290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313294"/>
              </p:ext>
            </p:extLst>
          </p:nvPr>
        </p:nvGraphicFramePr>
        <p:xfrm>
          <a:off x="6741549" y="758920"/>
          <a:ext cx="4357473" cy="5580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ism 8" r:id="rId5" imgW="3672664" imgH="4702171" progId="Prism8.Document">
                  <p:embed/>
                </p:oleObj>
              </mc:Choice>
              <mc:Fallback>
                <p:oleObj name="Prism 8" r:id="rId5" imgW="3672664" imgH="4702171" progId="Prism8.Document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F235F5D3-0E42-4F3C-BF9C-A3EFA62904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41549" y="758920"/>
                        <a:ext cx="4357473" cy="5580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F4D183C3-9696-4871-935A-501767939021}"/>
              </a:ext>
            </a:extLst>
          </p:cNvPr>
          <p:cNvSpPr txBox="1"/>
          <p:nvPr/>
        </p:nvSpPr>
        <p:spPr>
          <a:xfrm>
            <a:off x="2749526" y="145327"/>
            <a:ext cx="8413869" cy="27733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err="1"/>
              <a:t>Comparative</a:t>
            </a:r>
            <a:r>
              <a:rPr lang="pt-BR" sz="1200" dirty="0"/>
              <a:t> IgG-S </a:t>
            </a:r>
            <a:r>
              <a:rPr lang="pt-BR" sz="1200" dirty="0" err="1"/>
              <a:t>Reactivity</a:t>
            </a:r>
            <a:r>
              <a:rPr lang="pt-BR" sz="1200" dirty="0"/>
              <a:t> </a:t>
            </a:r>
            <a:r>
              <a:rPr lang="pt-BR" sz="1200" dirty="0" err="1"/>
              <a:t>upon</a:t>
            </a:r>
            <a:r>
              <a:rPr lang="pt-BR" sz="1200" dirty="0"/>
              <a:t> COVID-19 </a:t>
            </a:r>
            <a:r>
              <a:rPr lang="pt-BR" sz="1200" dirty="0" err="1"/>
              <a:t>Vaccination</a:t>
            </a:r>
            <a:endParaRPr lang="pt-BR" sz="1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E96E89C-1196-49B8-958D-048D6B1EEE37}"/>
              </a:ext>
            </a:extLst>
          </p:cNvPr>
          <p:cNvSpPr txBox="1"/>
          <p:nvPr/>
        </p:nvSpPr>
        <p:spPr>
          <a:xfrm>
            <a:off x="2407348" y="6580188"/>
            <a:ext cx="68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Figure 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AF9B389-219D-4A71-B452-47B325A3F3BC}"/>
              </a:ext>
            </a:extLst>
          </p:cNvPr>
          <p:cNvSpPr txBox="1"/>
          <p:nvPr/>
        </p:nvSpPr>
        <p:spPr>
          <a:xfrm>
            <a:off x="3379486" y="599429"/>
            <a:ext cx="327711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SERONEGATIVE </a:t>
            </a:r>
            <a:r>
              <a:rPr lang="pt-BR" sz="1200" dirty="0" err="1"/>
              <a:t>Subjects</a:t>
            </a:r>
            <a:r>
              <a:rPr lang="pt-BR" sz="1200" dirty="0"/>
              <a:t> </a:t>
            </a:r>
            <a:r>
              <a:rPr lang="pt-BR" sz="1200" dirty="0" err="1"/>
              <a:t>at</a:t>
            </a:r>
            <a:r>
              <a:rPr lang="pt-BR" sz="1200" dirty="0"/>
              <a:t> Baseline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ADFBA5-09F7-4837-ACAC-99D86B04065D}"/>
              </a:ext>
            </a:extLst>
          </p:cNvPr>
          <p:cNvSpPr txBox="1"/>
          <p:nvPr/>
        </p:nvSpPr>
        <p:spPr>
          <a:xfrm>
            <a:off x="7582759" y="599429"/>
            <a:ext cx="327711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SEROPOSITIVE </a:t>
            </a:r>
            <a:r>
              <a:rPr lang="pt-BR" sz="1200" dirty="0" err="1"/>
              <a:t>Subjects</a:t>
            </a:r>
            <a:r>
              <a:rPr lang="pt-BR" sz="1200" dirty="0"/>
              <a:t> </a:t>
            </a:r>
            <a:r>
              <a:rPr lang="pt-BR" sz="1200" dirty="0" err="1"/>
              <a:t>at</a:t>
            </a:r>
            <a:r>
              <a:rPr lang="pt-BR" sz="1200" dirty="0"/>
              <a:t> Baseline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90A662-76AF-2448-8316-1F58400B1F6A}"/>
              </a:ext>
            </a:extLst>
          </p:cNvPr>
          <p:cNvSpPr/>
          <p:nvPr/>
        </p:nvSpPr>
        <p:spPr>
          <a:xfrm>
            <a:off x="59337" y="1962509"/>
            <a:ext cx="24038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Teste SARS-CoV-2 IgG II por 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quimio</a:t>
            </a:r>
            <a:endParaRPr lang="en-US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luminescência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para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anticorpos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neutralizantes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IgG contra 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porção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RBD da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fração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S1 da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proteína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Spike (ABBOTT).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05533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BEA4B5-D27F-4842-BC71-DC96A7A5C8A0}"/>
              </a:ext>
            </a:extLst>
          </p:cNvPr>
          <p:cNvSpPr txBox="1"/>
          <p:nvPr/>
        </p:nvSpPr>
        <p:spPr>
          <a:xfrm>
            <a:off x="1630967" y="6580188"/>
            <a:ext cx="68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Figure 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0F5091-4E07-4231-B24B-06FC19D09A9B}"/>
              </a:ext>
            </a:extLst>
          </p:cNvPr>
          <p:cNvSpPr txBox="1"/>
          <p:nvPr/>
        </p:nvSpPr>
        <p:spPr>
          <a:xfrm>
            <a:off x="1973145" y="103124"/>
            <a:ext cx="8413869" cy="27733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BASELINE </a:t>
            </a:r>
            <a:r>
              <a:rPr lang="pt-BR" sz="1200" dirty="0" err="1"/>
              <a:t>Fold-changes</a:t>
            </a:r>
            <a:r>
              <a:rPr lang="pt-BR" sz="1200" dirty="0"/>
              <a:t> in IgG-S </a:t>
            </a:r>
            <a:r>
              <a:rPr lang="pt-BR" sz="1200" dirty="0" err="1"/>
              <a:t>Reactivity</a:t>
            </a:r>
            <a:r>
              <a:rPr lang="pt-BR" sz="1200" dirty="0"/>
              <a:t> </a:t>
            </a:r>
            <a:r>
              <a:rPr lang="pt-BR" sz="1200" dirty="0" err="1"/>
              <a:t>upon</a:t>
            </a:r>
            <a:r>
              <a:rPr lang="pt-BR" sz="1200" dirty="0"/>
              <a:t> COVID-19 </a:t>
            </a:r>
            <a:r>
              <a:rPr lang="pt-BR" sz="1200" dirty="0" err="1"/>
              <a:t>Vaccination</a:t>
            </a:r>
            <a:endParaRPr lang="pt-BR" sz="1200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84E08F9-AC77-4324-B03B-3B45C32554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9" y="630239"/>
          <a:ext cx="4352925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ism 8" r:id="rId3" imgW="3672664" imgH="4912501" progId="Prism8.Document">
                  <p:embed/>
                </p:oleObj>
              </mc:Choice>
              <mc:Fallback>
                <p:oleObj name="Prism 8" r:id="rId3" imgW="3672664" imgH="4912501" progId="Prism8.Document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C84E08F9-AC77-4324-B03B-3B45C32554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0689" y="630239"/>
                        <a:ext cx="4352925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BEBF826D-8BB2-4681-85F6-FB1BE4063637}"/>
              </a:ext>
            </a:extLst>
          </p:cNvPr>
          <p:cNvSpPr txBox="1"/>
          <p:nvPr/>
        </p:nvSpPr>
        <p:spPr>
          <a:xfrm>
            <a:off x="2603105" y="599429"/>
            <a:ext cx="327711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SERONEGATIVE </a:t>
            </a:r>
            <a:r>
              <a:rPr lang="pt-BR" sz="1200" dirty="0" err="1"/>
              <a:t>Subjects</a:t>
            </a:r>
            <a:r>
              <a:rPr lang="pt-BR" sz="1200" dirty="0"/>
              <a:t> </a:t>
            </a:r>
            <a:r>
              <a:rPr lang="pt-BR" sz="1200" dirty="0" err="1"/>
              <a:t>at</a:t>
            </a:r>
            <a:r>
              <a:rPr lang="pt-BR" sz="1200" dirty="0"/>
              <a:t> Baseline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CE3C8B-0650-4A9E-8F83-73492AB1A778}"/>
              </a:ext>
            </a:extLst>
          </p:cNvPr>
          <p:cNvSpPr txBox="1"/>
          <p:nvPr/>
        </p:nvSpPr>
        <p:spPr>
          <a:xfrm>
            <a:off x="6806378" y="599429"/>
            <a:ext cx="327711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SEROPOSITIVE </a:t>
            </a:r>
            <a:r>
              <a:rPr lang="pt-BR" sz="1200" dirty="0" err="1"/>
              <a:t>Subjects</a:t>
            </a:r>
            <a:r>
              <a:rPr lang="pt-BR" sz="1200" dirty="0"/>
              <a:t> </a:t>
            </a:r>
            <a:r>
              <a:rPr lang="pt-BR" sz="1200" dirty="0" err="1"/>
              <a:t>at</a:t>
            </a:r>
            <a:r>
              <a:rPr lang="pt-BR" sz="1200" dirty="0"/>
              <a:t> Baseline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971482BC-2D43-4C34-9456-44D6BAA5E9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0332" y="630239"/>
          <a:ext cx="4352925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ism 8" r:id="rId5" imgW="3672664" imgH="4912501" progId="Prism8.Document">
                  <p:embed/>
                </p:oleObj>
              </mc:Choice>
              <mc:Fallback>
                <p:oleObj name="Prism 8" r:id="rId5" imgW="3672664" imgH="4912501" progId="Prism8.Document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71482BC-2D43-4C34-9456-44D6BAA5E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50332" y="630239"/>
                        <a:ext cx="4352925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8949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CC50950-3E5F-4E3C-854A-68BDA3E4EE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5425" y="127000"/>
          <a:ext cx="9144000" cy="639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rism 8" r:id="rId4" imgW="10153666" imgH="7100437" progId="Prism8.Document">
                  <p:embed/>
                </p:oleObj>
              </mc:Choice>
              <mc:Fallback>
                <p:oleObj name="Prism 8" r:id="rId4" imgW="10153666" imgH="7100437" progId="Prism8.Document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3CC50950-3E5F-4E3C-854A-68BDA3E4EE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5425" y="127000"/>
                        <a:ext cx="9144000" cy="6396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C7D3F61C-91BA-4188-90B4-1A4E28A36F08}"/>
              </a:ext>
            </a:extLst>
          </p:cNvPr>
          <p:cNvSpPr txBox="1"/>
          <p:nvPr/>
        </p:nvSpPr>
        <p:spPr>
          <a:xfrm rot="16200000">
            <a:off x="1073641" y="1018633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Baseline Fold Changes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93B266E-B1CF-4B20-AB39-34A2BE7FA2C0}"/>
              </a:ext>
            </a:extLst>
          </p:cNvPr>
          <p:cNvSpPr txBox="1"/>
          <p:nvPr/>
        </p:nvSpPr>
        <p:spPr>
          <a:xfrm rot="16200000">
            <a:off x="1903830" y="6324195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4A3011C-AE73-4D89-9723-28743AE00432}"/>
              </a:ext>
            </a:extLst>
          </p:cNvPr>
          <p:cNvSpPr txBox="1"/>
          <p:nvPr/>
        </p:nvSpPr>
        <p:spPr>
          <a:xfrm>
            <a:off x="2106299" y="4719356"/>
            <a:ext cx="784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FGF-basic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260381-CA0B-4C76-A3E7-C1800EE08043}"/>
              </a:ext>
            </a:extLst>
          </p:cNvPr>
          <p:cNvSpPr txBox="1"/>
          <p:nvPr/>
        </p:nvSpPr>
        <p:spPr>
          <a:xfrm>
            <a:off x="4725613" y="4719356"/>
            <a:ext cx="687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PDGF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87CFCAC-8367-4E4C-96ED-5FF5A185A640}"/>
              </a:ext>
            </a:extLst>
          </p:cNvPr>
          <p:cNvSpPr txBox="1"/>
          <p:nvPr/>
        </p:nvSpPr>
        <p:spPr>
          <a:xfrm>
            <a:off x="3533645" y="4719356"/>
            <a:ext cx="549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VEGF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DC01C30-8BB3-4B25-ACC8-EA1BA8B47AC1}"/>
              </a:ext>
            </a:extLst>
          </p:cNvPr>
          <p:cNvSpPr txBox="1"/>
          <p:nvPr/>
        </p:nvSpPr>
        <p:spPr>
          <a:xfrm>
            <a:off x="5951180" y="4719356"/>
            <a:ext cx="551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G-CSF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7222B5A-6DB7-47BA-851E-A3931B30F0C9}"/>
              </a:ext>
            </a:extLst>
          </p:cNvPr>
          <p:cNvSpPr txBox="1"/>
          <p:nvPr/>
        </p:nvSpPr>
        <p:spPr>
          <a:xfrm>
            <a:off x="7060107" y="4719356"/>
            <a:ext cx="77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GM-CSF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0C4D569-B1BB-4F66-9D09-8EDD869BAB5E}"/>
              </a:ext>
            </a:extLst>
          </p:cNvPr>
          <p:cNvSpPr txBox="1"/>
          <p:nvPr/>
        </p:nvSpPr>
        <p:spPr>
          <a:xfrm>
            <a:off x="9728401" y="471935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209340-447B-4385-99BD-6B42D47DD3E8}"/>
              </a:ext>
            </a:extLst>
          </p:cNvPr>
          <p:cNvSpPr txBox="1"/>
          <p:nvPr/>
        </p:nvSpPr>
        <p:spPr>
          <a:xfrm>
            <a:off x="8492233" y="4719356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IL-7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7F7482C-79FE-4474-96E1-8D927D1D7458}"/>
              </a:ext>
            </a:extLst>
          </p:cNvPr>
          <p:cNvSpPr txBox="1"/>
          <p:nvPr/>
        </p:nvSpPr>
        <p:spPr>
          <a:xfrm>
            <a:off x="2859645" y="323980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IL-1Ra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ABA81D1-F28F-44A9-A0B2-8929A9C7FE6D}"/>
              </a:ext>
            </a:extLst>
          </p:cNvPr>
          <p:cNvSpPr txBox="1"/>
          <p:nvPr/>
        </p:nvSpPr>
        <p:spPr>
          <a:xfrm>
            <a:off x="4211485" y="3239807"/>
            <a:ext cx="500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IL-4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A24E72F-F18A-4CBE-AE7F-78FCCC1E9AB1}"/>
              </a:ext>
            </a:extLst>
          </p:cNvPr>
          <p:cNvSpPr txBox="1"/>
          <p:nvPr/>
        </p:nvSpPr>
        <p:spPr>
          <a:xfrm>
            <a:off x="5494471" y="3239807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IL-5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F4296F6-2681-40FD-BC23-7F884AC4F52A}"/>
              </a:ext>
            </a:extLst>
          </p:cNvPr>
          <p:cNvSpPr txBox="1"/>
          <p:nvPr/>
        </p:nvSpPr>
        <p:spPr>
          <a:xfrm>
            <a:off x="6689217" y="3239807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IL-9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41127CD-C2BF-4E25-B3AB-3009DDA3A9B0}"/>
              </a:ext>
            </a:extLst>
          </p:cNvPr>
          <p:cNvSpPr txBox="1"/>
          <p:nvPr/>
        </p:nvSpPr>
        <p:spPr>
          <a:xfrm>
            <a:off x="7883964" y="3239807"/>
            <a:ext cx="490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IL-10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7FAB80D-2AFA-4A9C-9403-B0509B45701F}"/>
              </a:ext>
            </a:extLst>
          </p:cNvPr>
          <p:cNvSpPr txBox="1"/>
          <p:nvPr/>
        </p:nvSpPr>
        <p:spPr>
          <a:xfrm>
            <a:off x="9157255" y="3239807"/>
            <a:ext cx="490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IL-13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EF7A5E1-566E-42C5-859F-D560C96495F5}"/>
              </a:ext>
            </a:extLst>
          </p:cNvPr>
          <p:cNvSpPr txBox="1"/>
          <p:nvPr/>
        </p:nvSpPr>
        <p:spPr>
          <a:xfrm>
            <a:off x="2279381" y="1762493"/>
            <a:ext cx="497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IL-1</a:t>
            </a:r>
            <a:r>
              <a:rPr lang="en-US" sz="1200" dirty="0">
                <a:latin typeface="Symbol" pitchFamily="18" charset="2"/>
              </a:rPr>
              <a:t>b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62657E5-552C-4BE5-917E-B897647314FB}"/>
              </a:ext>
            </a:extLst>
          </p:cNvPr>
          <p:cNvSpPr txBox="1"/>
          <p:nvPr/>
        </p:nvSpPr>
        <p:spPr>
          <a:xfrm>
            <a:off x="3459983" y="1762493"/>
            <a:ext cx="500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IL-6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D2F7331-A1A9-49C7-AAA1-02B6F07E8DB8}"/>
              </a:ext>
            </a:extLst>
          </p:cNvPr>
          <p:cNvSpPr txBox="1"/>
          <p:nvPr/>
        </p:nvSpPr>
        <p:spPr>
          <a:xfrm>
            <a:off x="4681968" y="1762493"/>
            <a:ext cx="57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TNF-</a:t>
            </a:r>
            <a:r>
              <a:rPr lang="en-US" sz="1200" dirty="0">
                <a:latin typeface="Symbol" pitchFamily="18" charset="2"/>
              </a:rPr>
              <a:t>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A314721-73E9-4CD7-ADA6-54563DF7A604}"/>
              </a:ext>
            </a:extLst>
          </p:cNvPr>
          <p:cNvSpPr txBox="1"/>
          <p:nvPr/>
        </p:nvSpPr>
        <p:spPr>
          <a:xfrm>
            <a:off x="5971267" y="1762493"/>
            <a:ext cx="490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IL-12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FAC5777-EA74-4613-B147-1759BC09E358}"/>
              </a:ext>
            </a:extLst>
          </p:cNvPr>
          <p:cNvSpPr txBox="1"/>
          <p:nvPr/>
        </p:nvSpPr>
        <p:spPr>
          <a:xfrm>
            <a:off x="7075609" y="1765186"/>
            <a:ext cx="77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IFN-</a:t>
            </a:r>
            <a:r>
              <a:rPr lang="en-US" sz="1200" dirty="0">
                <a:latin typeface="Symbol" pitchFamily="18" charset="2"/>
              </a:rPr>
              <a:t>g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070ED46-34F5-42CA-9599-440565ADF40D}"/>
              </a:ext>
            </a:extLst>
          </p:cNvPr>
          <p:cNvSpPr txBox="1"/>
          <p:nvPr/>
        </p:nvSpPr>
        <p:spPr>
          <a:xfrm>
            <a:off x="8538665" y="1765186"/>
            <a:ext cx="490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IL-15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26E13BE-2ED9-4058-B453-CE15AAA5598C}"/>
              </a:ext>
            </a:extLst>
          </p:cNvPr>
          <p:cNvSpPr txBox="1"/>
          <p:nvPr/>
        </p:nvSpPr>
        <p:spPr>
          <a:xfrm>
            <a:off x="9712856" y="1765186"/>
            <a:ext cx="490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IL-17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129A4F2-0BAE-4785-A480-B746494ECB7A}"/>
              </a:ext>
            </a:extLst>
          </p:cNvPr>
          <p:cNvSpPr txBox="1"/>
          <p:nvPr/>
        </p:nvSpPr>
        <p:spPr>
          <a:xfrm>
            <a:off x="3509938" y="305447"/>
            <a:ext cx="566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CXCL8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0EC2140-BFD1-4916-8A96-013F62B71FA4}"/>
              </a:ext>
            </a:extLst>
          </p:cNvPr>
          <p:cNvSpPr txBox="1"/>
          <p:nvPr/>
        </p:nvSpPr>
        <p:spPr>
          <a:xfrm>
            <a:off x="2223907" y="30544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CCL11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E20891C-C6E8-455A-AE61-DFCEAA6F8177}"/>
              </a:ext>
            </a:extLst>
          </p:cNvPr>
          <p:cNvSpPr txBox="1"/>
          <p:nvPr/>
        </p:nvSpPr>
        <p:spPr>
          <a:xfrm>
            <a:off x="4793277" y="30544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CCL3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09B14E4-D2EE-448C-9512-4CA84F6C111B}"/>
              </a:ext>
            </a:extLst>
          </p:cNvPr>
          <p:cNvSpPr txBox="1"/>
          <p:nvPr/>
        </p:nvSpPr>
        <p:spPr>
          <a:xfrm>
            <a:off x="6000762" y="305447"/>
            <a:ext cx="49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CCL4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FE5C170-B439-4B11-8B8F-B76828180178}"/>
              </a:ext>
            </a:extLst>
          </p:cNvPr>
          <p:cNvSpPr txBox="1"/>
          <p:nvPr/>
        </p:nvSpPr>
        <p:spPr>
          <a:xfrm>
            <a:off x="7208247" y="304855"/>
            <a:ext cx="49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CCL2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AD7CB8F-2056-417C-8C36-9311AAACAF90}"/>
              </a:ext>
            </a:extLst>
          </p:cNvPr>
          <p:cNvSpPr txBox="1"/>
          <p:nvPr/>
        </p:nvSpPr>
        <p:spPr>
          <a:xfrm>
            <a:off x="8415732" y="304855"/>
            <a:ext cx="49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CCL5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E0B9F7A-4B98-41A2-B3F0-22BABB80FBD2}"/>
              </a:ext>
            </a:extLst>
          </p:cNvPr>
          <p:cNvSpPr txBox="1"/>
          <p:nvPr/>
        </p:nvSpPr>
        <p:spPr>
          <a:xfrm>
            <a:off x="9623220" y="304855"/>
            <a:ext cx="64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CXCL10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2937AFF-063A-4964-8166-B9EA5C1CBB19}"/>
              </a:ext>
            </a:extLst>
          </p:cNvPr>
          <p:cNvSpPr txBox="1"/>
          <p:nvPr/>
        </p:nvSpPr>
        <p:spPr>
          <a:xfrm>
            <a:off x="1923540" y="32324"/>
            <a:ext cx="828015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Overall Profile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Serum</a:t>
            </a:r>
            <a:r>
              <a:rPr lang="pt-BR" sz="1200" dirty="0"/>
              <a:t> </a:t>
            </a:r>
            <a:r>
              <a:rPr lang="pt-BR" sz="1200" dirty="0" err="1"/>
              <a:t>Soluble</a:t>
            </a:r>
            <a:r>
              <a:rPr lang="pt-BR" sz="1200" dirty="0"/>
              <a:t> </a:t>
            </a:r>
            <a:r>
              <a:rPr lang="pt-BR" sz="1200" dirty="0" err="1"/>
              <a:t>Mediators</a:t>
            </a:r>
            <a:r>
              <a:rPr lang="pt-BR" sz="1200" dirty="0"/>
              <a:t> </a:t>
            </a:r>
            <a:r>
              <a:rPr lang="pt-BR" sz="1200" dirty="0" err="1"/>
              <a:t>upon</a:t>
            </a:r>
            <a:r>
              <a:rPr lang="pt-BR" sz="1200" dirty="0"/>
              <a:t> COVID-19 </a:t>
            </a:r>
            <a:r>
              <a:rPr lang="pt-BR" sz="1200" dirty="0" err="1"/>
              <a:t>Vaccination</a:t>
            </a:r>
            <a:r>
              <a:rPr lang="pt-BR" sz="1200" dirty="0"/>
              <a:t> of SERONEGATIVE </a:t>
            </a:r>
            <a:r>
              <a:rPr lang="pt-BR" sz="1200" dirty="0" err="1"/>
              <a:t>Subjects</a:t>
            </a:r>
            <a:r>
              <a:rPr lang="pt-BR" sz="1200" dirty="0"/>
              <a:t> </a:t>
            </a:r>
            <a:r>
              <a:rPr lang="pt-BR" sz="1200" dirty="0" err="1"/>
              <a:t>at</a:t>
            </a:r>
            <a:r>
              <a:rPr lang="pt-BR" sz="1200" dirty="0"/>
              <a:t> Baseline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32ED9DB7-DC57-481C-BAE0-52A1E7108855}"/>
              </a:ext>
            </a:extLst>
          </p:cNvPr>
          <p:cNvSpPr txBox="1"/>
          <p:nvPr/>
        </p:nvSpPr>
        <p:spPr>
          <a:xfrm>
            <a:off x="1477801" y="6607016"/>
            <a:ext cx="68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Figure 4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91ADBE0-92B4-47D1-8057-1915AA657FF6}"/>
              </a:ext>
            </a:extLst>
          </p:cNvPr>
          <p:cNvSpPr txBox="1"/>
          <p:nvPr/>
        </p:nvSpPr>
        <p:spPr>
          <a:xfrm rot="16200000">
            <a:off x="2050440" y="6349843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(D28*)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30546BA-E95A-4818-BD0A-95BBC3899A26}"/>
              </a:ext>
            </a:extLst>
          </p:cNvPr>
          <p:cNvSpPr txBox="1"/>
          <p:nvPr/>
        </p:nvSpPr>
        <p:spPr>
          <a:xfrm rot="16200000">
            <a:off x="2294434" y="6381101"/>
            <a:ext cx="712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(D28)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E632CD2-B742-45CF-8E65-5715781D91BA}"/>
              </a:ext>
            </a:extLst>
          </p:cNvPr>
          <p:cNvSpPr txBox="1"/>
          <p:nvPr/>
        </p:nvSpPr>
        <p:spPr>
          <a:xfrm rot="16200000">
            <a:off x="2436476" y="6406750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(D28*)</a:t>
            </a: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545BC9FC-BCF9-48EA-8836-27EDB3060F25}"/>
              </a:ext>
            </a:extLst>
          </p:cNvPr>
          <p:cNvCxnSpPr/>
          <p:nvPr/>
        </p:nvCxnSpPr>
        <p:spPr>
          <a:xfrm>
            <a:off x="2202851" y="6158744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ACA65572-8171-445F-B1A8-6825C465B4F0}"/>
              </a:ext>
            </a:extLst>
          </p:cNvPr>
          <p:cNvCxnSpPr/>
          <p:nvPr/>
        </p:nvCxnSpPr>
        <p:spPr>
          <a:xfrm>
            <a:off x="2379061" y="6156358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983BCE35-3622-4D25-ACC8-CB0BB2F8BE0B}"/>
              </a:ext>
            </a:extLst>
          </p:cNvPr>
          <p:cNvCxnSpPr/>
          <p:nvPr/>
        </p:nvCxnSpPr>
        <p:spPr>
          <a:xfrm>
            <a:off x="2641940" y="6158744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65113F65-B8B4-4912-B2A7-7153B5D4F1AA}"/>
              </a:ext>
            </a:extLst>
          </p:cNvPr>
          <p:cNvCxnSpPr/>
          <p:nvPr/>
        </p:nvCxnSpPr>
        <p:spPr>
          <a:xfrm>
            <a:off x="2818150" y="6156358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9FCE1704-C11F-4D09-BE78-447AACEB5AE3}"/>
              </a:ext>
            </a:extLst>
          </p:cNvPr>
          <p:cNvSpPr txBox="1"/>
          <p:nvPr/>
        </p:nvSpPr>
        <p:spPr>
          <a:xfrm rot="16200000">
            <a:off x="3142081" y="6324195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(D28)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5A9D30F3-2DD2-4553-B23B-539978F43593}"/>
              </a:ext>
            </a:extLst>
          </p:cNvPr>
          <p:cNvSpPr txBox="1"/>
          <p:nvPr/>
        </p:nvSpPr>
        <p:spPr>
          <a:xfrm rot="16200000">
            <a:off x="3288691" y="6349843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(D28*)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129E811-21F9-4996-BDA0-71D2D0421BD1}"/>
              </a:ext>
            </a:extLst>
          </p:cNvPr>
          <p:cNvSpPr txBox="1"/>
          <p:nvPr/>
        </p:nvSpPr>
        <p:spPr>
          <a:xfrm rot="16200000">
            <a:off x="3532685" y="6381101"/>
            <a:ext cx="712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(D28)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2FF16A6E-BDAE-4459-91BA-58444D1228F2}"/>
              </a:ext>
            </a:extLst>
          </p:cNvPr>
          <p:cNvSpPr txBox="1"/>
          <p:nvPr/>
        </p:nvSpPr>
        <p:spPr>
          <a:xfrm rot="16200000">
            <a:off x="3674727" y="6406750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(D28*)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051675D5-3D34-45F4-9BA8-C7FC7614C2D5}"/>
              </a:ext>
            </a:extLst>
          </p:cNvPr>
          <p:cNvCxnSpPr/>
          <p:nvPr/>
        </p:nvCxnSpPr>
        <p:spPr>
          <a:xfrm>
            <a:off x="3441102" y="6158744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749F02CD-3245-4DAB-B950-EC5382CAB97B}"/>
              </a:ext>
            </a:extLst>
          </p:cNvPr>
          <p:cNvCxnSpPr/>
          <p:nvPr/>
        </p:nvCxnSpPr>
        <p:spPr>
          <a:xfrm>
            <a:off x="3617312" y="6156358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8BFD05DF-0AB6-4D47-8CE6-EE8624F8FB73}"/>
              </a:ext>
            </a:extLst>
          </p:cNvPr>
          <p:cNvCxnSpPr/>
          <p:nvPr/>
        </p:nvCxnSpPr>
        <p:spPr>
          <a:xfrm>
            <a:off x="3880191" y="6158744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B164543B-936C-4DA2-BEE7-992DB1C9DB76}"/>
              </a:ext>
            </a:extLst>
          </p:cNvPr>
          <p:cNvCxnSpPr/>
          <p:nvPr/>
        </p:nvCxnSpPr>
        <p:spPr>
          <a:xfrm>
            <a:off x="4056401" y="6156358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DFCFD4E3-9FB0-433F-8130-9F09336AB31B}"/>
              </a:ext>
            </a:extLst>
          </p:cNvPr>
          <p:cNvSpPr txBox="1"/>
          <p:nvPr/>
        </p:nvSpPr>
        <p:spPr>
          <a:xfrm rot="16200000">
            <a:off x="4393032" y="6324196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(D28)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4A62557F-7FD0-4412-A2E3-5762B5C5563C}"/>
              </a:ext>
            </a:extLst>
          </p:cNvPr>
          <p:cNvSpPr txBox="1"/>
          <p:nvPr/>
        </p:nvSpPr>
        <p:spPr>
          <a:xfrm rot="16200000">
            <a:off x="4539642" y="6349844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(D28*)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28D79094-1FFA-4E62-992E-7C6124239176}"/>
              </a:ext>
            </a:extLst>
          </p:cNvPr>
          <p:cNvSpPr txBox="1"/>
          <p:nvPr/>
        </p:nvSpPr>
        <p:spPr>
          <a:xfrm rot="16200000">
            <a:off x="4783636" y="6381102"/>
            <a:ext cx="712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(D28)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8D98234E-9366-444C-BEDC-F20029B99A0F}"/>
              </a:ext>
            </a:extLst>
          </p:cNvPr>
          <p:cNvSpPr txBox="1"/>
          <p:nvPr/>
        </p:nvSpPr>
        <p:spPr>
          <a:xfrm rot="16200000">
            <a:off x="4925678" y="6406751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(D28*)</a:t>
            </a:r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0B653154-6A13-4DF2-AF0B-FC8524120FB4}"/>
              </a:ext>
            </a:extLst>
          </p:cNvPr>
          <p:cNvCxnSpPr/>
          <p:nvPr/>
        </p:nvCxnSpPr>
        <p:spPr>
          <a:xfrm>
            <a:off x="4692053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B90C4B6E-0631-4F62-9F26-43AB85D613FF}"/>
              </a:ext>
            </a:extLst>
          </p:cNvPr>
          <p:cNvCxnSpPr/>
          <p:nvPr/>
        </p:nvCxnSpPr>
        <p:spPr>
          <a:xfrm>
            <a:off x="4868263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A98902BA-CBC8-48DD-96C2-28B0185A4212}"/>
              </a:ext>
            </a:extLst>
          </p:cNvPr>
          <p:cNvCxnSpPr/>
          <p:nvPr/>
        </p:nvCxnSpPr>
        <p:spPr>
          <a:xfrm>
            <a:off x="5131142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3329DA9C-502E-49E1-BDD7-FFEE785B793C}"/>
              </a:ext>
            </a:extLst>
          </p:cNvPr>
          <p:cNvCxnSpPr/>
          <p:nvPr/>
        </p:nvCxnSpPr>
        <p:spPr>
          <a:xfrm>
            <a:off x="5307352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03BBB851-87AD-40FA-982A-4BAF455C0F41}"/>
              </a:ext>
            </a:extLst>
          </p:cNvPr>
          <p:cNvSpPr txBox="1"/>
          <p:nvPr/>
        </p:nvSpPr>
        <p:spPr>
          <a:xfrm rot="16200000">
            <a:off x="5612233" y="6324196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(D28)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BCC93FC4-596B-4105-A88B-B4E1E8DC4CCC}"/>
              </a:ext>
            </a:extLst>
          </p:cNvPr>
          <p:cNvSpPr txBox="1"/>
          <p:nvPr/>
        </p:nvSpPr>
        <p:spPr>
          <a:xfrm rot="16200000">
            <a:off x="5758843" y="6349844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(D28*)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9F56DF06-18AA-4B12-BCD7-D01CA0A53EAA}"/>
              </a:ext>
            </a:extLst>
          </p:cNvPr>
          <p:cNvSpPr txBox="1"/>
          <p:nvPr/>
        </p:nvSpPr>
        <p:spPr>
          <a:xfrm rot="16200000">
            <a:off x="6002837" y="6381102"/>
            <a:ext cx="712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(D28)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68D9B34A-CA26-48FD-A2EE-F37F1F514F63}"/>
              </a:ext>
            </a:extLst>
          </p:cNvPr>
          <p:cNvSpPr txBox="1"/>
          <p:nvPr/>
        </p:nvSpPr>
        <p:spPr>
          <a:xfrm rot="16200000">
            <a:off x="6144879" y="6406751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(D28*)</a:t>
            </a:r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23499B1F-FBB4-43F3-B6EE-155F69C67999}"/>
              </a:ext>
            </a:extLst>
          </p:cNvPr>
          <p:cNvCxnSpPr/>
          <p:nvPr/>
        </p:nvCxnSpPr>
        <p:spPr>
          <a:xfrm>
            <a:off x="5911254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0EADD754-6654-4B27-B8CF-74B93F58706F}"/>
              </a:ext>
            </a:extLst>
          </p:cNvPr>
          <p:cNvCxnSpPr/>
          <p:nvPr/>
        </p:nvCxnSpPr>
        <p:spPr>
          <a:xfrm>
            <a:off x="6087464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3B022DF2-24B8-4B13-8ECC-01868A6F2C47}"/>
              </a:ext>
            </a:extLst>
          </p:cNvPr>
          <p:cNvCxnSpPr/>
          <p:nvPr/>
        </p:nvCxnSpPr>
        <p:spPr>
          <a:xfrm>
            <a:off x="6350343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72898003-F51A-4871-9FC2-2BE9A6D5A976}"/>
              </a:ext>
            </a:extLst>
          </p:cNvPr>
          <p:cNvCxnSpPr/>
          <p:nvPr/>
        </p:nvCxnSpPr>
        <p:spPr>
          <a:xfrm>
            <a:off x="6526553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8FAD135E-1C5E-43BB-8E89-C05B5B323EC9}"/>
              </a:ext>
            </a:extLst>
          </p:cNvPr>
          <p:cNvSpPr txBox="1"/>
          <p:nvPr/>
        </p:nvSpPr>
        <p:spPr>
          <a:xfrm rot="16200000">
            <a:off x="6850484" y="6324196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(D28)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380FC0ED-13AD-4B10-B413-237F6D5BA2F5}"/>
              </a:ext>
            </a:extLst>
          </p:cNvPr>
          <p:cNvSpPr txBox="1"/>
          <p:nvPr/>
        </p:nvSpPr>
        <p:spPr>
          <a:xfrm rot="16200000">
            <a:off x="6997094" y="6349844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(D28*)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631DE11E-25A0-4EFE-85C6-02F9C3C10D6E}"/>
              </a:ext>
            </a:extLst>
          </p:cNvPr>
          <p:cNvSpPr txBox="1"/>
          <p:nvPr/>
        </p:nvSpPr>
        <p:spPr>
          <a:xfrm rot="16200000">
            <a:off x="7241088" y="6381102"/>
            <a:ext cx="712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(D28)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70750A12-B9E0-496C-A2C3-058EDAC04409}"/>
              </a:ext>
            </a:extLst>
          </p:cNvPr>
          <p:cNvSpPr txBox="1"/>
          <p:nvPr/>
        </p:nvSpPr>
        <p:spPr>
          <a:xfrm rot="16200000">
            <a:off x="7383130" y="6406751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(D28*)</a:t>
            </a:r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F28C37E9-F1B5-47B6-820B-BAB4C374CD64}"/>
              </a:ext>
            </a:extLst>
          </p:cNvPr>
          <p:cNvCxnSpPr/>
          <p:nvPr/>
        </p:nvCxnSpPr>
        <p:spPr>
          <a:xfrm>
            <a:off x="7149505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CF82961D-2C64-43D2-9545-7E2524BFE2C0}"/>
              </a:ext>
            </a:extLst>
          </p:cNvPr>
          <p:cNvCxnSpPr/>
          <p:nvPr/>
        </p:nvCxnSpPr>
        <p:spPr>
          <a:xfrm>
            <a:off x="7325715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2795B3C8-E1B9-4675-AF93-ECDA45ABAC77}"/>
              </a:ext>
            </a:extLst>
          </p:cNvPr>
          <p:cNvCxnSpPr/>
          <p:nvPr/>
        </p:nvCxnSpPr>
        <p:spPr>
          <a:xfrm>
            <a:off x="7588594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AEE92BD9-D918-4B7C-8553-6F163967E7FA}"/>
              </a:ext>
            </a:extLst>
          </p:cNvPr>
          <p:cNvCxnSpPr/>
          <p:nvPr/>
        </p:nvCxnSpPr>
        <p:spPr>
          <a:xfrm>
            <a:off x="7764804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7791A393-815A-4D9B-85AE-50CB92D5F8B7}"/>
              </a:ext>
            </a:extLst>
          </p:cNvPr>
          <p:cNvSpPr txBox="1"/>
          <p:nvPr/>
        </p:nvSpPr>
        <p:spPr>
          <a:xfrm rot="16200000">
            <a:off x="8107785" y="6324196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(D28)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43EBC43A-7A9D-4727-8719-52D62083B32B}"/>
              </a:ext>
            </a:extLst>
          </p:cNvPr>
          <p:cNvSpPr txBox="1"/>
          <p:nvPr/>
        </p:nvSpPr>
        <p:spPr>
          <a:xfrm rot="16200000">
            <a:off x="8254395" y="6349844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(D28*)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108D555B-D187-4F50-9EC1-BE8CF64A99A5}"/>
              </a:ext>
            </a:extLst>
          </p:cNvPr>
          <p:cNvSpPr txBox="1"/>
          <p:nvPr/>
        </p:nvSpPr>
        <p:spPr>
          <a:xfrm rot="16200000">
            <a:off x="8498389" y="6381102"/>
            <a:ext cx="712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(D28)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487D5C3B-CDE4-4999-9F03-3A434303FC7E}"/>
              </a:ext>
            </a:extLst>
          </p:cNvPr>
          <p:cNvSpPr txBox="1"/>
          <p:nvPr/>
        </p:nvSpPr>
        <p:spPr>
          <a:xfrm rot="16200000">
            <a:off x="8640431" y="6406751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(D28*)</a:t>
            </a:r>
          </a:p>
        </p:txBody>
      </p: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CB70A647-EC9A-492C-AEEB-F8C9B83BB974}"/>
              </a:ext>
            </a:extLst>
          </p:cNvPr>
          <p:cNvCxnSpPr/>
          <p:nvPr/>
        </p:nvCxnSpPr>
        <p:spPr>
          <a:xfrm>
            <a:off x="8406806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7426AC85-3D62-4EB0-89C6-D8DCF5AD55A9}"/>
              </a:ext>
            </a:extLst>
          </p:cNvPr>
          <p:cNvCxnSpPr/>
          <p:nvPr/>
        </p:nvCxnSpPr>
        <p:spPr>
          <a:xfrm>
            <a:off x="8583016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072332BF-3649-4322-BD72-E0A0FA139FCA}"/>
              </a:ext>
            </a:extLst>
          </p:cNvPr>
          <p:cNvCxnSpPr/>
          <p:nvPr/>
        </p:nvCxnSpPr>
        <p:spPr>
          <a:xfrm>
            <a:off x="8845895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E4B1826F-740D-410F-B6B4-1D3D4977859B}"/>
              </a:ext>
            </a:extLst>
          </p:cNvPr>
          <p:cNvCxnSpPr/>
          <p:nvPr/>
        </p:nvCxnSpPr>
        <p:spPr>
          <a:xfrm>
            <a:off x="9022105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4DA90623-61FB-4FA1-9636-6471106DF443}"/>
              </a:ext>
            </a:extLst>
          </p:cNvPr>
          <p:cNvSpPr txBox="1"/>
          <p:nvPr/>
        </p:nvSpPr>
        <p:spPr>
          <a:xfrm rot="16200000">
            <a:off x="9338212" y="6324197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(D28)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C550957C-070E-47B8-984A-1C6856533695}"/>
              </a:ext>
            </a:extLst>
          </p:cNvPr>
          <p:cNvSpPr txBox="1"/>
          <p:nvPr/>
        </p:nvSpPr>
        <p:spPr>
          <a:xfrm rot="16200000">
            <a:off x="9484822" y="6349845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(D28*)</a:t>
            </a: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6B532DBF-CFEB-4D74-82E6-321C678B2D34}"/>
              </a:ext>
            </a:extLst>
          </p:cNvPr>
          <p:cNvSpPr txBox="1"/>
          <p:nvPr/>
        </p:nvSpPr>
        <p:spPr>
          <a:xfrm rot="16200000">
            <a:off x="9728816" y="6381103"/>
            <a:ext cx="712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(D28)</a:t>
            </a: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5D906891-EB62-4F69-8995-45DB65EEA34A}"/>
              </a:ext>
            </a:extLst>
          </p:cNvPr>
          <p:cNvSpPr txBox="1"/>
          <p:nvPr/>
        </p:nvSpPr>
        <p:spPr>
          <a:xfrm rot="16200000">
            <a:off x="9870858" y="6406752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(D28*)</a:t>
            </a:r>
          </a:p>
        </p:txBody>
      </p:sp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995FB115-FDC7-4FC4-AF13-22C67EC7A5FA}"/>
              </a:ext>
            </a:extLst>
          </p:cNvPr>
          <p:cNvCxnSpPr/>
          <p:nvPr/>
        </p:nvCxnSpPr>
        <p:spPr>
          <a:xfrm>
            <a:off x="9637233" y="6158746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to 110">
            <a:extLst>
              <a:ext uri="{FF2B5EF4-FFF2-40B4-BE49-F238E27FC236}">
                <a16:creationId xmlns:a16="http://schemas.microsoft.com/office/drawing/2014/main" id="{F84288B3-039E-4D27-8C8C-1BDE27126876}"/>
              </a:ext>
            </a:extLst>
          </p:cNvPr>
          <p:cNvCxnSpPr/>
          <p:nvPr/>
        </p:nvCxnSpPr>
        <p:spPr>
          <a:xfrm>
            <a:off x="9813443" y="6156360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to 111">
            <a:extLst>
              <a:ext uri="{FF2B5EF4-FFF2-40B4-BE49-F238E27FC236}">
                <a16:creationId xmlns:a16="http://schemas.microsoft.com/office/drawing/2014/main" id="{62A41055-78FB-4F1D-B2A9-78F0767DC75E}"/>
              </a:ext>
            </a:extLst>
          </p:cNvPr>
          <p:cNvCxnSpPr/>
          <p:nvPr/>
        </p:nvCxnSpPr>
        <p:spPr>
          <a:xfrm>
            <a:off x="10076322" y="6158746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>
            <a:extLst>
              <a:ext uri="{FF2B5EF4-FFF2-40B4-BE49-F238E27FC236}">
                <a16:creationId xmlns:a16="http://schemas.microsoft.com/office/drawing/2014/main" id="{ECDC5A7B-A8FD-493B-BB6B-34DBF9DEF64D}"/>
              </a:ext>
            </a:extLst>
          </p:cNvPr>
          <p:cNvCxnSpPr/>
          <p:nvPr/>
        </p:nvCxnSpPr>
        <p:spPr>
          <a:xfrm>
            <a:off x="10252532" y="6156360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3EDB0FDA-CFBB-41ED-BDCA-4293E318469E}"/>
              </a:ext>
            </a:extLst>
          </p:cNvPr>
          <p:cNvSpPr txBox="1"/>
          <p:nvPr/>
        </p:nvSpPr>
        <p:spPr>
          <a:xfrm rot="16200000">
            <a:off x="1073641" y="2533103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Baseline Fold Changes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23ED89C3-0052-48C6-974E-DBFDC5401B85}"/>
              </a:ext>
            </a:extLst>
          </p:cNvPr>
          <p:cNvSpPr txBox="1"/>
          <p:nvPr/>
        </p:nvSpPr>
        <p:spPr>
          <a:xfrm rot="16200000">
            <a:off x="1073641" y="5404159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Baseline Fold Changes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99A2D75-7ECC-4F1E-9FC1-F6D989FA5E74}"/>
              </a:ext>
            </a:extLst>
          </p:cNvPr>
          <p:cNvSpPr txBox="1"/>
          <p:nvPr/>
        </p:nvSpPr>
        <p:spPr>
          <a:xfrm rot="16200000">
            <a:off x="1664484" y="3912982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Baseline Fold Changes</a:t>
            </a:r>
          </a:p>
        </p:txBody>
      </p:sp>
    </p:spTree>
    <p:extLst>
      <p:ext uri="{BB962C8B-B14F-4D97-AF65-F5344CB8AC3E}">
        <p14:creationId xmlns:p14="http://schemas.microsoft.com/office/powerpoint/2010/main" val="3068183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702D497-EAA1-48B4-88D7-B0FC19F579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7962" y="136965"/>
          <a:ext cx="9177338" cy="637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rism 8" r:id="rId3" imgW="9975399" imgH="6927923" progId="Prism8.Document">
                  <p:embed/>
                </p:oleObj>
              </mc:Choice>
              <mc:Fallback>
                <p:oleObj name="Prism 8" r:id="rId3" imgW="9975399" imgH="6927923" progId="Prism8.Document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1702D497-EAA1-48B4-88D7-B0FC19F57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7962" y="136965"/>
                        <a:ext cx="9177338" cy="637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2A97DC59-A588-4E44-B242-3809004B2B0D}"/>
              </a:ext>
            </a:extLst>
          </p:cNvPr>
          <p:cNvSpPr txBox="1"/>
          <p:nvPr/>
        </p:nvSpPr>
        <p:spPr>
          <a:xfrm rot="16200000">
            <a:off x="1073641" y="1018633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Baseline Fold Changes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13577F-6428-42E2-AC91-6D73B7D754DF}"/>
              </a:ext>
            </a:extLst>
          </p:cNvPr>
          <p:cNvSpPr txBox="1"/>
          <p:nvPr/>
        </p:nvSpPr>
        <p:spPr>
          <a:xfrm rot="16200000">
            <a:off x="1903830" y="6324195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0D33AD-F119-4B98-9308-93ADD11853A0}"/>
              </a:ext>
            </a:extLst>
          </p:cNvPr>
          <p:cNvSpPr txBox="1"/>
          <p:nvPr/>
        </p:nvSpPr>
        <p:spPr>
          <a:xfrm>
            <a:off x="2106299" y="4747931"/>
            <a:ext cx="784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FGF-basic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17D7552-386C-4FB3-A7EB-14FCCF9B5A10}"/>
              </a:ext>
            </a:extLst>
          </p:cNvPr>
          <p:cNvSpPr txBox="1"/>
          <p:nvPr/>
        </p:nvSpPr>
        <p:spPr>
          <a:xfrm>
            <a:off x="4649413" y="4747931"/>
            <a:ext cx="687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PDGF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7AEE58B-9BE1-4C3C-AEBE-9CE0EB91218D}"/>
              </a:ext>
            </a:extLst>
          </p:cNvPr>
          <p:cNvSpPr txBox="1"/>
          <p:nvPr/>
        </p:nvSpPr>
        <p:spPr>
          <a:xfrm>
            <a:off x="3533645" y="4747931"/>
            <a:ext cx="549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VEGF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4D7D04D-ED39-4353-98AD-7BBDAB65A0DF}"/>
              </a:ext>
            </a:extLst>
          </p:cNvPr>
          <p:cNvSpPr txBox="1"/>
          <p:nvPr/>
        </p:nvSpPr>
        <p:spPr>
          <a:xfrm>
            <a:off x="5951180" y="4747931"/>
            <a:ext cx="551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G-CSF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F438E6E-D3DA-41CE-A48D-335186CBC082}"/>
              </a:ext>
            </a:extLst>
          </p:cNvPr>
          <p:cNvSpPr txBox="1"/>
          <p:nvPr/>
        </p:nvSpPr>
        <p:spPr>
          <a:xfrm>
            <a:off x="7060107" y="4747931"/>
            <a:ext cx="77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GM-CSF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9A5386C-2AA1-4314-9BB1-A334D43D3C2C}"/>
              </a:ext>
            </a:extLst>
          </p:cNvPr>
          <p:cNvSpPr txBox="1"/>
          <p:nvPr/>
        </p:nvSpPr>
        <p:spPr>
          <a:xfrm>
            <a:off x="9728401" y="4747931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354FED-C51C-43B3-AB89-56BAC61D8B97}"/>
              </a:ext>
            </a:extLst>
          </p:cNvPr>
          <p:cNvSpPr txBox="1"/>
          <p:nvPr/>
        </p:nvSpPr>
        <p:spPr>
          <a:xfrm>
            <a:off x="8492233" y="4747931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IL-7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1B075AF-ADCA-496F-82AF-1C6363B39474}"/>
              </a:ext>
            </a:extLst>
          </p:cNvPr>
          <p:cNvSpPr txBox="1"/>
          <p:nvPr/>
        </p:nvSpPr>
        <p:spPr>
          <a:xfrm>
            <a:off x="2859645" y="3249332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IL-1Ra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AC4D0EC-7448-4E2F-86D9-9A7C22D991E6}"/>
              </a:ext>
            </a:extLst>
          </p:cNvPr>
          <p:cNvSpPr txBox="1"/>
          <p:nvPr/>
        </p:nvSpPr>
        <p:spPr>
          <a:xfrm>
            <a:off x="4097185" y="3249332"/>
            <a:ext cx="500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IL-4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D911C4-7AEA-4168-914E-46106642EC8B}"/>
              </a:ext>
            </a:extLst>
          </p:cNvPr>
          <p:cNvSpPr txBox="1"/>
          <p:nvPr/>
        </p:nvSpPr>
        <p:spPr>
          <a:xfrm>
            <a:off x="5430971" y="3249332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IL-5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4FF2965-6778-4D5D-87A9-72FE824AF517}"/>
              </a:ext>
            </a:extLst>
          </p:cNvPr>
          <p:cNvSpPr txBox="1"/>
          <p:nvPr/>
        </p:nvSpPr>
        <p:spPr>
          <a:xfrm>
            <a:off x="6651117" y="3249332"/>
            <a:ext cx="41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IL-9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E08A93F-219C-47B5-90C4-819C1415FBE8}"/>
              </a:ext>
            </a:extLst>
          </p:cNvPr>
          <p:cNvSpPr txBox="1"/>
          <p:nvPr/>
        </p:nvSpPr>
        <p:spPr>
          <a:xfrm>
            <a:off x="7871264" y="3249332"/>
            <a:ext cx="490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IL-10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6AD3F06-868D-4DCF-8D7C-015A16E1402F}"/>
              </a:ext>
            </a:extLst>
          </p:cNvPr>
          <p:cNvSpPr txBox="1"/>
          <p:nvPr/>
        </p:nvSpPr>
        <p:spPr>
          <a:xfrm>
            <a:off x="9119155" y="3249332"/>
            <a:ext cx="490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IL-13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D06E7A8-B8A3-4C8E-A79F-B1AFAB6D99E3}"/>
              </a:ext>
            </a:extLst>
          </p:cNvPr>
          <p:cNvSpPr txBox="1"/>
          <p:nvPr/>
        </p:nvSpPr>
        <p:spPr>
          <a:xfrm>
            <a:off x="2228581" y="1752968"/>
            <a:ext cx="497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IL-1</a:t>
            </a:r>
            <a:r>
              <a:rPr lang="en-US" sz="1200" dirty="0">
                <a:latin typeface="Symbol" pitchFamily="18" charset="2"/>
              </a:rPr>
              <a:t>b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E9941E6-6E01-41E3-819C-D31DF216DF51}"/>
              </a:ext>
            </a:extLst>
          </p:cNvPr>
          <p:cNvSpPr txBox="1"/>
          <p:nvPr/>
        </p:nvSpPr>
        <p:spPr>
          <a:xfrm>
            <a:off x="3459983" y="1752968"/>
            <a:ext cx="500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IL-6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EBB5349-E24D-4B73-82D6-5C77170A42EB}"/>
              </a:ext>
            </a:extLst>
          </p:cNvPr>
          <p:cNvSpPr txBox="1"/>
          <p:nvPr/>
        </p:nvSpPr>
        <p:spPr>
          <a:xfrm>
            <a:off x="4643868" y="1752968"/>
            <a:ext cx="57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TNF-</a:t>
            </a:r>
            <a:r>
              <a:rPr lang="en-US" sz="1200" dirty="0">
                <a:latin typeface="Symbol" pitchFamily="18" charset="2"/>
              </a:rPr>
              <a:t>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D3073A6-340C-486B-9906-71261889E949}"/>
              </a:ext>
            </a:extLst>
          </p:cNvPr>
          <p:cNvSpPr txBox="1"/>
          <p:nvPr/>
        </p:nvSpPr>
        <p:spPr>
          <a:xfrm>
            <a:off x="5952217" y="1752968"/>
            <a:ext cx="490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IL-12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84ED4A9-DC1B-4396-B7F1-123A7AE3A593}"/>
              </a:ext>
            </a:extLst>
          </p:cNvPr>
          <p:cNvSpPr txBox="1"/>
          <p:nvPr/>
        </p:nvSpPr>
        <p:spPr>
          <a:xfrm>
            <a:off x="7075609" y="1755661"/>
            <a:ext cx="77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IFN-</a:t>
            </a:r>
            <a:r>
              <a:rPr lang="en-US" sz="1200" dirty="0">
                <a:latin typeface="Symbol" pitchFamily="18" charset="2"/>
              </a:rPr>
              <a:t>g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DCD3652-62C5-47EC-B528-2C9E2244F0C5}"/>
              </a:ext>
            </a:extLst>
          </p:cNvPr>
          <p:cNvSpPr txBox="1"/>
          <p:nvPr/>
        </p:nvSpPr>
        <p:spPr>
          <a:xfrm>
            <a:off x="8538665" y="1755661"/>
            <a:ext cx="490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IL-15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6A9C5C7-79CA-4040-8596-C328D150EC36}"/>
              </a:ext>
            </a:extLst>
          </p:cNvPr>
          <p:cNvSpPr txBox="1"/>
          <p:nvPr/>
        </p:nvSpPr>
        <p:spPr>
          <a:xfrm>
            <a:off x="9712856" y="1755661"/>
            <a:ext cx="490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IL-17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8B91217-7BD6-45A9-BF73-1ED26384FCD4}"/>
              </a:ext>
            </a:extLst>
          </p:cNvPr>
          <p:cNvSpPr txBox="1"/>
          <p:nvPr/>
        </p:nvSpPr>
        <p:spPr>
          <a:xfrm>
            <a:off x="3446438" y="305447"/>
            <a:ext cx="566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CXCL8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6432216-A087-4203-A096-46B846C97ED8}"/>
              </a:ext>
            </a:extLst>
          </p:cNvPr>
          <p:cNvSpPr txBox="1"/>
          <p:nvPr/>
        </p:nvSpPr>
        <p:spPr>
          <a:xfrm>
            <a:off x="2223907" y="30544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CCL11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0F1285C-E909-4342-941E-0BFDD160875D}"/>
              </a:ext>
            </a:extLst>
          </p:cNvPr>
          <p:cNvSpPr txBox="1"/>
          <p:nvPr/>
        </p:nvSpPr>
        <p:spPr>
          <a:xfrm>
            <a:off x="4736127" y="30544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CCL3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D5C8036-84B5-42F2-B470-9F2CC893DFE7}"/>
              </a:ext>
            </a:extLst>
          </p:cNvPr>
          <p:cNvSpPr txBox="1"/>
          <p:nvPr/>
        </p:nvSpPr>
        <p:spPr>
          <a:xfrm>
            <a:off x="6000762" y="305447"/>
            <a:ext cx="49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CCL4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EA875F5-0284-4FA5-A898-58D1ECBE12E3}"/>
              </a:ext>
            </a:extLst>
          </p:cNvPr>
          <p:cNvSpPr txBox="1"/>
          <p:nvPr/>
        </p:nvSpPr>
        <p:spPr>
          <a:xfrm>
            <a:off x="7208247" y="304855"/>
            <a:ext cx="49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CCL2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3E800FC-3660-46C8-AE47-13DA2414BFC9}"/>
              </a:ext>
            </a:extLst>
          </p:cNvPr>
          <p:cNvSpPr txBox="1"/>
          <p:nvPr/>
        </p:nvSpPr>
        <p:spPr>
          <a:xfrm>
            <a:off x="8466532" y="304855"/>
            <a:ext cx="49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CCL5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A29B9A0-6F64-4150-B646-AAB7063D0CD2}"/>
              </a:ext>
            </a:extLst>
          </p:cNvPr>
          <p:cNvSpPr txBox="1"/>
          <p:nvPr/>
        </p:nvSpPr>
        <p:spPr>
          <a:xfrm>
            <a:off x="9623220" y="304855"/>
            <a:ext cx="64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CXCL10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CB5539E-FF3D-4A80-B310-63AEF24529DB}"/>
              </a:ext>
            </a:extLst>
          </p:cNvPr>
          <p:cNvSpPr txBox="1"/>
          <p:nvPr/>
        </p:nvSpPr>
        <p:spPr>
          <a:xfrm>
            <a:off x="1923540" y="32324"/>
            <a:ext cx="828015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Overall Profile </a:t>
            </a:r>
            <a:r>
              <a:rPr lang="pt-BR" sz="1200" dirty="0" err="1"/>
              <a:t>of</a:t>
            </a:r>
            <a:r>
              <a:rPr lang="pt-BR" sz="1200" dirty="0"/>
              <a:t> </a:t>
            </a:r>
            <a:r>
              <a:rPr lang="pt-BR" sz="1200" dirty="0" err="1"/>
              <a:t>Serum</a:t>
            </a:r>
            <a:r>
              <a:rPr lang="pt-BR" sz="1200" dirty="0"/>
              <a:t> </a:t>
            </a:r>
            <a:r>
              <a:rPr lang="pt-BR" sz="1200" dirty="0" err="1"/>
              <a:t>Soluble</a:t>
            </a:r>
            <a:r>
              <a:rPr lang="pt-BR" sz="1200" dirty="0"/>
              <a:t> </a:t>
            </a:r>
            <a:r>
              <a:rPr lang="pt-BR" sz="1200" dirty="0" err="1"/>
              <a:t>Mediators</a:t>
            </a:r>
            <a:r>
              <a:rPr lang="pt-BR" sz="1200" dirty="0"/>
              <a:t> </a:t>
            </a:r>
            <a:r>
              <a:rPr lang="pt-BR" sz="1200" dirty="0" err="1"/>
              <a:t>upon</a:t>
            </a:r>
            <a:r>
              <a:rPr lang="pt-BR" sz="1200" dirty="0"/>
              <a:t> COVID-19 </a:t>
            </a:r>
            <a:r>
              <a:rPr lang="pt-BR" sz="1200" dirty="0" err="1"/>
              <a:t>Vaccination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SEROPOSITIVE </a:t>
            </a:r>
            <a:r>
              <a:rPr lang="pt-BR" sz="1200" dirty="0" err="1"/>
              <a:t>Subjects</a:t>
            </a:r>
            <a:r>
              <a:rPr lang="pt-BR" sz="1200" dirty="0"/>
              <a:t> </a:t>
            </a:r>
            <a:r>
              <a:rPr lang="pt-BR" sz="1200" dirty="0" err="1"/>
              <a:t>at</a:t>
            </a:r>
            <a:r>
              <a:rPr lang="pt-BR" sz="1200" dirty="0"/>
              <a:t> Baseline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C4B9B74-83FD-4DED-9779-E1129C2DA83F}"/>
              </a:ext>
            </a:extLst>
          </p:cNvPr>
          <p:cNvSpPr txBox="1"/>
          <p:nvPr/>
        </p:nvSpPr>
        <p:spPr>
          <a:xfrm>
            <a:off x="1477801" y="6607016"/>
            <a:ext cx="68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Figure 5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18C8094-EF09-4CDE-8C36-8871CA00F984}"/>
              </a:ext>
            </a:extLst>
          </p:cNvPr>
          <p:cNvSpPr txBox="1"/>
          <p:nvPr/>
        </p:nvSpPr>
        <p:spPr>
          <a:xfrm rot="16200000">
            <a:off x="2050440" y="6349843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(D28*)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3077EF6-F239-4DF2-BA46-2CDB9ABB99E8}"/>
              </a:ext>
            </a:extLst>
          </p:cNvPr>
          <p:cNvSpPr txBox="1"/>
          <p:nvPr/>
        </p:nvSpPr>
        <p:spPr>
          <a:xfrm rot="16200000">
            <a:off x="2294434" y="6381101"/>
            <a:ext cx="712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(D28)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DA666B5-8AC3-4653-B075-5B5AE5AF4003}"/>
              </a:ext>
            </a:extLst>
          </p:cNvPr>
          <p:cNvSpPr txBox="1"/>
          <p:nvPr/>
        </p:nvSpPr>
        <p:spPr>
          <a:xfrm rot="16200000">
            <a:off x="2436476" y="6406750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(D28*)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783E78E8-BBB5-4DA9-9FC6-7001FC090D8C}"/>
              </a:ext>
            </a:extLst>
          </p:cNvPr>
          <p:cNvCxnSpPr/>
          <p:nvPr/>
        </p:nvCxnSpPr>
        <p:spPr>
          <a:xfrm>
            <a:off x="2202851" y="6158744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361134EA-9150-4B66-B601-0583D0657353}"/>
              </a:ext>
            </a:extLst>
          </p:cNvPr>
          <p:cNvCxnSpPr/>
          <p:nvPr/>
        </p:nvCxnSpPr>
        <p:spPr>
          <a:xfrm>
            <a:off x="2379061" y="6156358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B4F51C72-CD71-4331-89A7-1908A3F07CF6}"/>
              </a:ext>
            </a:extLst>
          </p:cNvPr>
          <p:cNvCxnSpPr/>
          <p:nvPr/>
        </p:nvCxnSpPr>
        <p:spPr>
          <a:xfrm>
            <a:off x="2641940" y="6158744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09B1A483-B542-4619-BD3A-8A1CD4EFB49A}"/>
              </a:ext>
            </a:extLst>
          </p:cNvPr>
          <p:cNvCxnSpPr/>
          <p:nvPr/>
        </p:nvCxnSpPr>
        <p:spPr>
          <a:xfrm>
            <a:off x="2818150" y="6156358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40B1B57-9EE2-4BE8-AEFC-518ACDF9ECA0}"/>
              </a:ext>
            </a:extLst>
          </p:cNvPr>
          <p:cNvSpPr txBox="1"/>
          <p:nvPr/>
        </p:nvSpPr>
        <p:spPr>
          <a:xfrm rot="16200000">
            <a:off x="3142081" y="6324195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(D28)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41F8354-1E43-4384-9E38-CDFE1AFF73A9}"/>
              </a:ext>
            </a:extLst>
          </p:cNvPr>
          <p:cNvSpPr txBox="1"/>
          <p:nvPr/>
        </p:nvSpPr>
        <p:spPr>
          <a:xfrm rot="16200000">
            <a:off x="3288691" y="6349843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(D28*)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30FC555-D2CB-400D-8B92-13521530585B}"/>
              </a:ext>
            </a:extLst>
          </p:cNvPr>
          <p:cNvSpPr txBox="1"/>
          <p:nvPr/>
        </p:nvSpPr>
        <p:spPr>
          <a:xfrm rot="16200000">
            <a:off x="3532685" y="6381101"/>
            <a:ext cx="712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(D28)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B817F6B-7340-43F9-90A6-0D6E8E4EF20D}"/>
              </a:ext>
            </a:extLst>
          </p:cNvPr>
          <p:cNvSpPr txBox="1"/>
          <p:nvPr/>
        </p:nvSpPr>
        <p:spPr>
          <a:xfrm rot="16200000">
            <a:off x="3674727" y="6406750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(D28*)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4336556A-B5B9-400D-B57A-BE40F405E1AA}"/>
              </a:ext>
            </a:extLst>
          </p:cNvPr>
          <p:cNvCxnSpPr/>
          <p:nvPr/>
        </p:nvCxnSpPr>
        <p:spPr>
          <a:xfrm>
            <a:off x="3441102" y="6158744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27DF861B-B278-4682-843D-84819C02AA37}"/>
              </a:ext>
            </a:extLst>
          </p:cNvPr>
          <p:cNvCxnSpPr/>
          <p:nvPr/>
        </p:nvCxnSpPr>
        <p:spPr>
          <a:xfrm>
            <a:off x="3617312" y="6156358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82E73496-4A04-417E-9286-2EABC3881466}"/>
              </a:ext>
            </a:extLst>
          </p:cNvPr>
          <p:cNvCxnSpPr/>
          <p:nvPr/>
        </p:nvCxnSpPr>
        <p:spPr>
          <a:xfrm>
            <a:off x="3880191" y="6158744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122DDFF1-7521-4A47-803D-6A228006072E}"/>
              </a:ext>
            </a:extLst>
          </p:cNvPr>
          <p:cNvCxnSpPr/>
          <p:nvPr/>
        </p:nvCxnSpPr>
        <p:spPr>
          <a:xfrm>
            <a:off x="4056401" y="6156358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0E947D4-C885-41FE-8767-8BEE2A4D582A}"/>
              </a:ext>
            </a:extLst>
          </p:cNvPr>
          <p:cNvSpPr txBox="1"/>
          <p:nvPr/>
        </p:nvSpPr>
        <p:spPr>
          <a:xfrm rot="16200000">
            <a:off x="4393032" y="6324196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(D28)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A0122FF-3DC9-446F-8990-651A55A77265}"/>
              </a:ext>
            </a:extLst>
          </p:cNvPr>
          <p:cNvSpPr txBox="1"/>
          <p:nvPr/>
        </p:nvSpPr>
        <p:spPr>
          <a:xfrm rot="16200000">
            <a:off x="4539642" y="6349844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(D28*)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08E57906-538E-40EC-AD3A-D463B28FE07C}"/>
              </a:ext>
            </a:extLst>
          </p:cNvPr>
          <p:cNvSpPr txBox="1"/>
          <p:nvPr/>
        </p:nvSpPr>
        <p:spPr>
          <a:xfrm rot="16200000">
            <a:off x="4783636" y="6381102"/>
            <a:ext cx="712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(D28)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821F83C8-38D4-47DE-AAF2-B99195CE9D16}"/>
              </a:ext>
            </a:extLst>
          </p:cNvPr>
          <p:cNvSpPr txBox="1"/>
          <p:nvPr/>
        </p:nvSpPr>
        <p:spPr>
          <a:xfrm rot="16200000">
            <a:off x="4925678" y="6406751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(D28*)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5F861DA7-70E1-4FA0-A1DC-81D26803AC95}"/>
              </a:ext>
            </a:extLst>
          </p:cNvPr>
          <p:cNvCxnSpPr/>
          <p:nvPr/>
        </p:nvCxnSpPr>
        <p:spPr>
          <a:xfrm>
            <a:off x="4692053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F1E9648E-AF01-47C0-8047-7FBA6DEE42F5}"/>
              </a:ext>
            </a:extLst>
          </p:cNvPr>
          <p:cNvCxnSpPr/>
          <p:nvPr/>
        </p:nvCxnSpPr>
        <p:spPr>
          <a:xfrm>
            <a:off x="4868263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064D9CB8-BF46-41DA-9555-694D8146C9F0}"/>
              </a:ext>
            </a:extLst>
          </p:cNvPr>
          <p:cNvCxnSpPr/>
          <p:nvPr/>
        </p:nvCxnSpPr>
        <p:spPr>
          <a:xfrm>
            <a:off x="5131142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504EB04C-8A9F-4B02-A214-F5DC402364E9}"/>
              </a:ext>
            </a:extLst>
          </p:cNvPr>
          <p:cNvCxnSpPr/>
          <p:nvPr/>
        </p:nvCxnSpPr>
        <p:spPr>
          <a:xfrm>
            <a:off x="5307352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1B6BAD5-3451-432C-9AE0-4431C75F8E26}"/>
              </a:ext>
            </a:extLst>
          </p:cNvPr>
          <p:cNvSpPr txBox="1"/>
          <p:nvPr/>
        </p:nvSpPr>
        <p:spPr>
          <a:xfrm rot="16200000">
            <a:off x="5612233" y="6324196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(D28)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B47D2B61-8717-42E0-9464-2811C8D4C404}"/>
              </a:ext>
            </a:extLst>
          </p:cNvPr>
          <p:cNvSpPr txBox="1"/>
          <p:nvPr/>
        </p:nvSpPr>
        <p:spPr>
          <a:xfrm rot="16200000">
            <a:off x="5758843" y="6349844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(D28*)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0989531E-A395-4EB1-B92C-D44AED188C74}"/>
              </a:ext>
            </a:extLst>
          </p:cNvPr>
          <p:cNvSpPr txBox="1"/>
          <p:nvPr/>
        </p:nvSpPr>
        <p:spPr>
          <a:xfrm rot="16200000">
            <a:off x="6002837" y="6381102"/>
            <a:ext cx="712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(D28)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84AE952C-3DEE-4E8D-BB28-C0BAC01D0497}"/>
              </a:ext>
            </a:extLst>
          </p:cNvPr>
          <p:cNvSpPr txBox="1"/>
          <p:nvPr/>
        </p:nvSpPr>
        <p:spPr>
          <a:xfrm rot="16200000">
            <a:off x="6144879" y="6406751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(D28*)</a:t>
            </a:r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C8C9A093-7CDF-47FB-9781-31570BBE3105}"/>
              </a:ext>
            </a:extLst>
          </p:cNvPr>
          <p:cNvCxnSpPr/>
          <p:nvPr/>
        </p:nvCxnSpPr>
        <p:spPr>
          <a:xfrm>
            <a:off x="5911254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EE3E502E-F4D2-4380-BC57-93192217AD78}"/>
              </a:ext>
            </a:extLst>
          </p:cNvPr>
          <p:cNvCxnSpPr/>
          <p:nvPr/>
        </p:nvCxnSpPr>
        <p:spPr>
          <a:xfrm>
            <a:off x="6087464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1D81F2C8-EE7A-4FDE-A058-16B17E0B85A9}"/>
              </a:ext>
            </a:extLst>
          </p:cNvPr>
          <p:cNvCxnSpPr/>
          <p:nvPr/>
        </p:nvCxnSpPr>
        <p:spPr>
          <a:xfrm>
            <a:off x="6350343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402FF196-3FEC-4260-89BC-29081D3BF2B8}"/>
              </a:ext>
            </a:extLst>
          </p:cNvPr>
          <p:cNvCxnSpPr/>
          <p:nvPr/>
        </p:nvCxnSpPr>
        <p:spPr>
          <a:xfrm>
            <a:off x="6526553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008B0016-E48B-4F46-A4DE-57F5931D287E}"/>
              </a:ext>
            </a:extLst>
          </p:cNvPr>
          <p:cNvSpPr txBox="1"/>
          <p:nvPr/>
        </p:nvSpPr>
        <p:spPr>
          <a:xfrm rot="16200000">
            <a:off x="6850484" y="6324196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(D28)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3F650BD0-724C-4110-931A-E35B7DD4DC79}"/>
              </a:ext>
            </a:extLst>
          </p:cNvPr>
          <p:cNvSpPr txBox="1"/>
          <p:nvPr/>
        </p:nvSpPr>
        <p:spPr>
          <a:xfrm rot="16200000">
            <a:off x="6997094" y="6349844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(D28*)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43D33B76-B24F-4DCA-A957-92F555090408}"/>
              </a:ext>
            </a:extLst>
          </p:cNvPr>
          <p:cNvSpPr txBox="1"/>
          <p:nvPr/>
        </p:nvSpPr>
        <p:spPr>
          <a:xfrm rot="16200000">
            <a:off x="7241088" y="6381102"/>
            <a:ext cx="712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(D28)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DEE5846D-0F2A-4284-B082-2EF2B61E9361}"/>
              </a:ext>
            </a:extLst>
          </p:cNvPr>
          <p:cNvSpPr txBox="1"/>
          <p:nvPr/>
        </p:nvSpPr>
        <p:spPr>
          <a:xfrm rot="16200000">
            <a:off x="7383130" y="6406751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(D28*)</a:t>
            </a:r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6B6192DE-6D8A-48B2-998D-C21DA5E68DE3}"/>
              </a:ext>
            </a:extLst>
          </p:cNvPr>
          <p:cNvCxnSpPr/>
          <p:nvPr/>
        </p:nvCxnSpPr>
        <p:spPr>
          <a:xfrm>
            <a:off x="7149505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F043FA00-6BBB-4EFA-A62D-8F9C31D3D685}"/>
              </a:ext>
            </a:extLst>
          </p:cNvPr>
          <p:cNvCxnSpPr/>
          <p:nvPr/>
        </p:nvCxnSpPr>
        <p:spPr>
          <a:xfrm>
            <a:off x="7325715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1A1BB260-9AFD-4E11-A73E-78284A04C00E}"/>
              </a:ext>
            </a:extLst>
          </p:cNvPr>
          <p:cNvCxnSpPr/>
          <p:nvPr/>
        </p:nvCxnSpPr>
        <p:spPr>
          <a:xfrm>
            <a:off x="7588594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1B158396-049E-4310-9465-A2F9E8E071A9}"/>
              </a:ext>
            </a:extLst>
          </p:cNvPr>
          <p:cNvCxnSpPr/>
          <p:nvPr/>
        </p:nvCxnSpPr>
        <p:spPr>
          <a:xfrm>
            <a:off x="7764804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73DB352A-4B4E-463C-8ACD-8BDF8A6EC2B7}"/>
              </a:ext>
            </a:extLst>
          </p:cNvPr>
          <p:cNvSpPr txBox="1"/>
          <p:nvPr/>
        </p:nvSpPr>
        <p:spPr>
          <a:xfrm rot="16200000">
            <a:off x="8107785" y="6324196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(D28)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EA577A80-8C15-447E-96D5-8066F6168D58}"/>
              </a:ext>
            </a:extLst>
          </p:cNvPr>
          <p:cNvSpPr txBox="1"/>
          <p:nvPr/>
        </p:nvSpPr>
        <p:spPr>
          <a:xfrm rot="16200000">
            <a:off x="8254395" y="6349844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(D28*)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DCFAC89D-7FD9-47C7-B72F-F4797F1DA1D5}"/>
              </a:ext>
            </a:extLst>
          </p:cNvPr>
          <p:cNvSpPr txBox="1"/>
          <p:nvPr/>
        </p:nvSpPr>
        <p:spPr>
          <a:xfrm rot="16200000">
            <a:off x="8498389" y="6381102"/>
            <a:ext cx="712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(D28)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047B08FC-111D-4BB1-A4C1-2FDFD0FE93F1}"/>
              </a:ext>
            </a:extLst>
          </p:cNvPr>
          <p:cNvSpPr txBox="1"/>
          <p:nvPr/>
        </p:nvSpPr>
        <p:spPr>
          <a:xfrm rot="16200000">
            <a:off x="8640431" y="6406751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(D28*)</a:t>
            </a:r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87A236F8-5779-4583-90F8-68ECEA8AFDB4}"/>
              </a:ext>
            </a:extLst>
          </p:cNvPr>
          <p:cNvCxnSpPr/>
          <p:nvPr/>
        </p:nvCxnSpPr>
        <p:spPr>
          <a:xfrm>
            <a:off x="8406806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4EF3330E-CE20-48C7-9569-DB8F0F9F24FA}"/>
              </a:ext>
            </a:extLst>
          </p:cNvPr>
          <p:cNvCxnSpPr/>
          <p:nvPr/>
        </p:nvCxnSpPr>
        <p:spPr>
          <a:xfrm>
            <a:off x="8583016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932DB2C0-3CBF-4DB6-B0DC-F8D2B3CC2F83}"/>
              </a:ext>
            </a:extLst>
          </p:cNvPr>
          <p:cNvCxnSpPr/>
          <p:nvPr/>
        </p:nvCxnSpPr>
        <p:spPr>
          <a:xfrm>
            <a:off x="8845895" y="6158745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5FE498C0-27D6-452F-B0A7-3BE76E397B65}"/>
              </a:ext>
            </a:extLst>
          </p:cNvPr>
          <p:cNvCxnSpPr/>
          <p:nvPr/>
        </p:nvCxnSpPr>
        <p:spPr>
          <a:xfrm>
            <a:off x="9022105" y="6156359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471C13FD-3F30-433F-9803-58F8A5EAFF2E}"/>
              </a:ext>
            </a:extLst>
          </p:cNvPr>
          <p:cNvSpPr txBox="1"/>
          <p:nvPr/>
        </p:nvSpPr>
        <p:spPr>
          <a:xfrm rot="16200000">
            <a:off x="9338212" y="6324197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(D28)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9CA27C89-8BFC-411A-A008-52480DB8CB64}"/>
              </a:ext>
            </a:extLst>
          </p:cNvPr>
          <p:cNvSpPr txBox="1"/>
          <p:nvPr/>
        </p:nvSpPr>
        <p:spPr>
          <a:xfrm rot="16200000">
            <a:off x="9484822" y="6349845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(D28*)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1D500033-5525-4C90-A6F3-EC05FCA810BF}"/>
              </a:ext>
            </a:extLst>
          </p:cNvPr>
          <p:cNvSpPr txBox="1"/>
          <p:nvPr/>
        </p:nvSpPr>
        <p:spPr>
          <a:xfrm rot="16200000">
            <a:off x="9728816" y="6381103"/>
            <a:ext cx="7120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(D28)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B662355B-4A57-4C5A-95B8-D02E7DDAAB4E}"/>
              </a:ext>
            </a:extLst>
          </p:cNvPr>
          <p:cNvSpPr txBox="1"/>
          <p:nvPr/>
        </p:nvSpPr>
        <p:spPr>
          <a:xfrm rot="16200000">
            <a:off x="9870858" y="6406752"/>
            <a:ext cx="7633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AZV  ½ (D28*)</a:t>
            </a:r>
          </a:p>
        </p:txBody>
      </p: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F3ABFD01-DC55-4AEA-9701-90239078BC6D}"/>
              </a:ext>
            </a:extLst>
          </p:cNvPr>
          <p:cNvCxnSpPr/>
          <p:nvPr/>
        </p:nvCxnSpPr>
        <p:spPr>
          <a:xfrm>
            <a:off x="9637233" y="6158746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D298AB4D-D653-492E-9ECA-F4FB04830501}"/>
              </a:ext>
            </a:extLst>
          </p:cNvPr>
          <p:cNvCxnSpPr/>
          <p:nvPr/>
        </p:nvCxnSpPr>
        <p:spPr>
          <a:xfrm>
            <a:off x="9813443" y="6156360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00BC9D36-7A88-443C-8B0A-A0631B40798A}"/>
              </a:ext>
            </a:extLst>
          </p:cNvPr>
          <p:cNvCxnSpPr/>
          <p:nvPr/>
        </p:nvCxnSpPr>
        <p:spPr>
          <a:xfrm>
            <a:off x="10076322" y="6158746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E69EFD59-049C-4F10-87BE-93C8A09B1523}"/>
              </a:ext>
            </a:extLst>
          </p:cNvPr>
          <p:cNvCxnSpPr/>
          <p:nvPr/>
        </p:nvCxnSpPr>
        <p:spPr>
          <a:xfrm>
            <a:off x="10252532" y="6156360"/>
            <a:ext cx="0" cy="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3C5D5909-A12B-47B9-9EF6-71053941B4D3}"/>
              </a:ext>
            </a:extLst>
          </p:cNvPr>
          <p:cNvSpPr txBox="1"/>
          <p:nvPr/>
        </p:nvSpPr>
        <p:spPr>
          <a:xfrm rot="16200000">
            <a:off x="1073641" y="2533103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Baseline Fold Changes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8F618496-1794-45BD-84AF-09AF387A9C3A}"/>
              </a:ext>
            </a:extLst>
          </p:cNvPr>
          <p:cNvSpPr txBox="1"/>
          <p:nvPr/>
        </p:nvSpPr>
        <p:spPr>
          <a:xfrm rot="16200000">
            <a:off x="1073641" y="5404159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Baseline Fold Changes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07B1701F-0319-4250-A75B-B2BF1CA812AB}"/>
              </a:ext>
            </a:extLst>
          </p:cNvPr>
          <p:cNvSpPr txBox="1"/>
          <p:nvPr/>
        </p:nvSpPr>
        <p:spPr>
          <a:xfrm rot="16200000">
            <a:off x="1664484" y="3912982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Baseline Fold Changes</a:t>
            </a:r>
          </a:p>
        </p:txBody>
      </p:sp>
    </p:spTree>
    <p:extLst>
      <p:ext uri="{BB962C8B-B14F-4D97-AF65-F5344CB8AC3E}">
        <p14:creationId xmlns:p14="http://schemas.microsoft.com/office/powerpoint/2010/main" val="1377224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BEA4B5-D27F-4842-BC71-DC96A7A5C8A0}"/>
              </a:ext>
            </a:extLst>
          </p:cNvPr>
          <p:cNvSpPr txBox="1"/>
          <p:nvPr/>
        </p:nvSpPr>
        <p:spPr>
          <a:xfrm>
            <a:off x="1630967" y="6580188"/>
            <a:ext cx="68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Figure 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0F5091-4E07-4231-B24B-06FC19D09A9B}"/>
              </a:ext>
            </a:extLst>
          </p:cNvPr>
          <p:cNvSpPr txBox="1"/>
          <p:nvPr/>
        </p:nvSpPr>
        <p:spPr>
          <a:xfrm>
            <a:off x="2352972" y="117192"/>
            <a:ext cx="7632000" cy="27733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KINETIC </a:t>
            </a:r>
            <a:r>
              <a:rPr lang="pt-BR" sz="1200" dirty="0" err="1"/>
              <a:t>Fold-changes</a:t>
            </a:r>
            <a:r>
              <a:rPr lang="pt-BR" sz="1200" dirty="0"/>
              <a:t> in IgG-S </a:t>
            </a:r>
            <a:r>
              <a:rPr lang="pt-BR" sz="1200" dirty="0" err="1"/>
              <a:t>Reactivity</a:t>
            </a:r>
            <a:r>
              <a:rPr lang="pt-BR" sz="1200" dirty="0"/>
              <a:t> </a:t>
            </a:r>
            <a:r>
              <a:rPr lang="pt-BR" sz="1200" dirty="0" err="1"/>
              <a:t>upon</a:t>
            </a:r>
            <a:r>
              <a:rPr lang="pt-BR" sz="1200" dirty="0"/>
              <a:t> COVID-19 </a:t>
            </a:r>
            <a:r>
              <a:rPr lang="pt-BR" sz="1200" dirty="0" err="1"/>
              <a:t>Vaccination</a:t>
            </a:r>
            <a:endParaRPr lang="pt-BR" sz="1200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84E08F9-AC77-4324-B03B-3B45C32554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5791" y="630239"/>
          <a:ext cx="3213100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rism 8" r:id="rId3" imgW="2709301" imgH="4912501" progId="Prism8.Document">
                  <p:embed/>
                </p:oleObj>
              </mc:Choice>
              <mc:Fallback>
                <p:oleObj name="Prism 8" r:id="rId3" imgW="2709301" imgH="4912501" progId="Prism8.Document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C84E08F9-AC77-4324-B03B-3B45C32554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5791" y="630239"/>
                        <a:ext cx="3213100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BEBF826D-8BB2-4681-85F6-FB1BE4063637}"/>
              </a:ext>
            </a:extLst>
          </p:cNvPr>
          <p:cNvSpPr txBox="1"/>
          <p:nvPr/>
        </p:nvSpPr>
        <p:spPr>
          <a:xfrm>
            <a:off x="3208019" y="613497"/>
            <a:ext cx="2952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SERONEGATIVE </a:t>
            </a:r>
            <a:r>
              <a:rPr lang="pt-BR" sz="1200" dirty="0" err="1"/>
              <a:t>Subjects</a:t>
            </a:r>
            <a:r>
              <a:rPr lang="pt-BR" sz="1200" dirty="0"/>
              <a:t> </a:t>
            </a:r>
            <a:r>
              <a:rPr lang="pt-BR" sz="1200" dirty="0" err="1"/>
              <a:t>at</a:t>
            </a:r>
            <a:r>
              <a:rPr lang="pt-BR" sz="1200" dirty="0"/>
              <a:t> Baseline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CE3C8B-0650-4A9E-8F83-73492AB1A778}"/>
              </a:ext>
            </a:extLst>
          </p:cNvPr>
          <p:cNvSpPr txBox="1"/>
          <p:nvPr/>
        </p:nvSpPr>
        <p:spPr>
          <a:xfrm>
            <a:off x="6609433" y="613497"/>
            <a:ext cx="2952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SEROPOSITIVE </a:t>
            </a:r>
            <a:r>
              <a:rPr lang="pt-BR" sz="1200" dirty="0" err="1"/>
              <a:t>Subjects</a:t>
            </a:r>
            <a:r>
              <a:rPr lang="pt-BR" sz="1200" dirty="0"/>
              <a:t> </a:t>
            </a:r>
            <a:r>
              <a:rPr lang="pt-BR" sz="1200" dirty="0" err="1"/>
              <a:t>at</a:t>
            </a:r>
            <a:r>
              <a:rPr lang="pt-BR" sz="1200" dirty="0"/>
              <a:t> Baseline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E1B8883-5EBE-43E7-B7E1-20F7053395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5777" y="630239"/>
          <a:ext cx="3213100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rism 8" r:id="rId5" imgW="2709301" imgH="4912501" progId="Prism8.Document">
                  <p:embed/>
                </p:oleObj>
              </mc:Choice>
              <mc:Fallback>
                <p:oleObj name="Prism 8" r:id="rId5" imgW="2709301" imgH="4912501" progId="Prism8.Document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6E1B8883-5EBE-43E7-B7E1-20F7053395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95777" y="630239"/>
                        <a:ext cx="3213100" cy="58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850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E405230-D572-4D63-BA71-B1EF1BB6D6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099" y="559038"/>
          <a:ext cx="2986679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487E363-B4B6-42EF-9173-1B34D668CC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7528" y="2552855"/>
          <a:ext cx="2986679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AED7FA15-2BBD-4D9D-8279-CBC2D5FF3B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7458" y="559038"/>
          <a:ext cx="2986679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AC14028C-1944-4461-8A23-942F8B71E7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0701" y="2552855"/>
          <a:ext cx="2986679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74295073-DF92-4748-AC41-BF75715809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7802" y="559038"/>
          <a:ext cx="2986679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EC09E53D-4480-4394-A9C7-6646605264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7802" y="2552855"/>
          <a:ext cx="2986679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61716C40-5F6D-4B9B-9AAD-CFCBF4DC5D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07482" y="559038"/>
          <a:ext cx="2986679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B961F39-03AF-462C-AF00-C52E51639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07482" y="2552855"/>
          <a:ext cx="2986679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C8EC5742-8C8A-4117-B63A-D83757138B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097" y="559038"/>
          <a:ext cx="2986680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4FEA5F95-9C5D-4A0D-ABCE-806C05A769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7458" y="559038"/>
          <a:ext cx="2986679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4DFFFB9-8EA5-4DA6-B470-D3CC521B2E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7526" y="2552855"/>
          <a:ext cx="2986680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88F5D7BD-E026-4C59-ADB3-839DBEDB7A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0705" y="2552855"/>
          <a:ext cx="2993173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28B19908-3257-4B1C-A7DD-592EDFF43E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7800" y="559038"/>
          <a:ext cx="2986680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8E461D98-0936-4FAC-8411-349C9C5863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07482" y="559038"/>
          <a:ext cx="2986679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125930BF-2D21-4457-8D31-39799DC171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7800" y="2552855"/>
          <a:ext cx="2986680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7C4ECBD1-6F15-40DE-A6F0-596E0CE592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07482" y="2552855"/>
          <a:ext cx="2986679" cy="287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52" name="CaixaDeTexto 163">
            <a:extLst>
              <a:ext uri="{FF2B5EF4-FFF2-40B4-BE49-F238E27FC236}">
                <a16:creationId xmlns:a16="http://schemas.microsoft.com/office/drawing/2014/main" id="{84CBDBC2-26D5-44A8-9D46-DE5586296CBF}"/>
              </a:ext>
            </a:extLst>
          </p:cNvPr>
          <p:cNvSpPr txBox="1"/>
          <p:nvPr/>
        </p:nvSpPr>
        <p:spPr>
          <a:xfrm rot="16200000">
            <a:off x="6390209" y="6415680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IL-1Ra</a:t>
            </a:r>
          </a:p>
        </p:txBody>
      </p:sp>
      <p:graphicFrame>
        <p:nvGraphicFramePr>
          <p:cNvPr id="65" name="Gráfico 64">
            <a:extLst>
              <a:ext uri="{FF2B5EF4-FFF2-40B4-BE49-F238E27FC236}">
                <a16:creationId xmlns:a16="http://schemas.microsoft.com/office/drawing/2014/main" id="{93DC3613-4CFE-40CF-BBF9-BB21B7163384}"/>
              </a:ext>
            </a:extLst>
          </p:cNvPr>
          <p:cNvGraphicFramePr>
            <a:graphicFrameLocks/>
          </p:cNvGraphicFramePr>
          <p:nvPr/>
        </p:nvGraphicFramePr>
        <p:xfrm>
          <a:off x="6027709" y="5153882"/>
          <a:ext cx="1375210" cy="134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pSp>
        <p:nvGrpSpPr>
          <p:cNvPr id="82" name="Agrupar 81">
            <a:extLst>
              <a:ext uri="{FF2B5EF4-FFF2-40B4-BE49-F238E27FC236}">
                <a16:creationId xmlns:a16="http://schemas.microsoft.com/office/drawing/2014/main" id="{29AD5B70-FE68-4D7B-93A1-B82DA35D9014}"/>
              </a:ext>
            </a:extLst>
          </p:cNvPr>
          <p:cNvGrpSpPr/>
          <p:nvPr/>
        </p:nvGrpSpPr>
        <p:grpSpPr>
          <a:xfrm rot="5400000">
            <a:off x="4292691" y="5098205"/>
            <a:ext cx="703449" cy="1317986"/>
            <a:chOff x="3023858" y="5025646"/>
            <a:chExt cx="703449" cy="1317986"/>
          </a:xfrm>
        </p:grpSpPr>
        <p:sp>
          <p:nvSpPr>
            <p:cNvPr id="29" name="Triângulo isósceles 28">
              <a:extLst>
                <a:ext uri="{FF2B5EF4-FFF2-40B4-BE49-F238E27FC236}">
                  <a16:creationId xmlns:a16="http://schemas.microsoft.com/office/drawing/2014/main" id="{EA1921EB-8825-4C5A-A2C3-694B2BFF0E1C}"/>
                </a:ext>
              </a:extLst>
            </p:cNvPr>
            <p:cNvSpPr/>
            <p:nvPr/>
          </p:nvSpPr>
          <p:spPr>
            <a:xfrm rot="10800000">
              <a:off x="3342933" y="5732340"/>
              <a:ext cx="208316" cy="317970"/>
            </a:xfrm>
            <a:prstGeom prst="triangle">
              <a:avLst/>
            </a:prstGeom>
            <a:solidFill>
              <a:schemeClr val="tx1">
                <a:lumMod val="50000"/>
                <a:lumOff val="50000"/>
                <a:alpha val="4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CaixaDeTexto 145">
              <a:extLst>
                <a:ext uri="{FF2B5EF4-FFF2-40B4-BE49-F238E27FC236}">
                  <a16:creationId xmlns:a16="http://schemas.microsoft.com/office/drawing/2014/main" id="{748486A1-74B6-4E3F-9E4F-6F94783A1E63}"/>
                </a:ext>
              </a:extLst>
            </p:cNvPr>
            <p:cNvSpPr txBox="1"/>
            <p:nvPr/>
          </p:nvSpPr>
          <p:spPr>
            <a:xfrm rot="16200000">
              <a:off x="3470683" y="5945816"/>
              <a:ext cx="31319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/>
                <a:t>0</a:t>
              </a:r>
            </a:p>
          </p:txBody>
        </p:sp>
        <p:sp>
          <p:nvSpPr>
            <p:cNvPr id="31" name="CaixaDeTexto 146">
              <a:extLst>
                <a:ext uri="{FF2B5EF4-FFF2-40B4-BE49-F238E27FC236}">
                  <a16:creationId xmlns:a16="http://schemas.microsoft.com/office/drawing/2014/main" id="{4ECCEF08-148F-47A1-8B2A-D3EE339FE0F1}"/>
                </a:ext>
              </a:extLst>
            </p:cNvPr>
            <p:cNvSpPr txBox="1"/>
            <p:nvPr/>
          </p:nvSpPr>
          <p:spPr>
            <a:xfrm rot="16200000">
              <a:off x="3466237" y="5301406"/>
              <a:ext cx="32208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/>
                <a:t>100</a:t>
              </a:r>
            </a:p>
          </p:txBody>
        </p:sp>
        <p:sp>
          <p:nvSpPr>
            <p:cNvPr id="32" name="CaixaDeTexto 147">
              <a:extLst>
                <a:ext uri="{FF2B5EF4-FFF2-40B4-BE49-F238E27FC236}">
                  <a16:creationId xmlns:a16="http://schemas.microsoft.com/office/drawing/2014/main" id="{19A9D0F0-3321-4A41-81C5-D1B34DC4FA03}"/>
                </a:ext>
              </a:extLst>
            </p:cNvPr>
            <p:cNvSpPr txBox="1"/>
            <p:nvPr/>
          </p:nvSpPr>
          <p:spPr>
            <a:xfrm rot="16200000">
              <a:off x="3490966" y="5636310"/>
              <a:ext cx="27262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/>
                <a:t>50</a:t>
              </a:r>
            </a:p>
          </p:txBody>
        </p: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871194F9-5E8B-41BA-AA9C-2FCFBB3ED54C}"/>
                </a:ext>
              </a:extLst>
            </p:cNvPr>
            <p:cNvCxnSpPr/>
            <p:nvPr/>
          </p:nvCxnSpPr>
          <p:spPr>
            <a:xfrm>
              <a:off x="3448437" y="5403177"/>
              <a:ext cx="0" cy="658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CA888A9C-F4A1-4DEC-A006-46EDF062D985}"/>
                </a:ext>
              </a:extLst>
            </p:cNvPr>
            <p:cNvCxnSpPr/>
            <p:nvPr/>
          </p:nvCxnSpPr>
          <p:spPr>
            <a:xfrm>
              <a:off x="3445067" y="5405552"/>
              <a:ext cx="657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8448AD3C-7D05-4326-BF29-8A5A84F8CB50}"/>
                </a:ext>
              </a:extLst>
            </p:cNvPr>
            <p:cNvCxnSpPr/>
            <p:nvPr/>
          </p:nvCxnSpPr>
          <p:spPr>
            <a:xfrm>
              <a:off x="3445067" y="6058764"/>
              <a:ext cx="657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66A5520A-97A8-4109-89C0-6AA4D3EBBBDB}"/>
                </a:ext>
              </a:extLst>
            </p:cNvPr>
            <p:cNvCxnSpPr/>
            <p:nvPr/>
          </p:nvCxnSpPr>
          <p:spPr>
            <a:xfrm>
              <a:off x="3445067" y="5732158"/>
              <a:ext cx="657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ixaDeTexto 182">
              <a:extLst>
                <a:ext uri="{FF2B5EF4-FFF2-40B4-BE49-F238E27FC236}">
                  <a16:creationId xmlns:a16="http://schemas.microsoft.com/office/drawing/2014/main" id="{FBF1FA09-7305-461D-BF1B-FE2042D6E8EF}"/>
                </a:ext>
              </a:extLst>
            </p:cNvPr>
            <p:cNvSpPr txBox="1"/>
            <p:nvPr/>
          </p:nvSpPr>
          <p:spPr>
            <a:xfrm rot="16200000">
              <a:off x="2518754" y="5530750"/>
              <a:ext cx="13179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 dirty="0"/>
                <a:t>Proportion of Subjects Above </a:t>
              </a:r>
            </a:p>
            <a:p>
              <a:pPr algn="ctr"/>
              <a:r>
                <a:rPr lang="en-US" sz="700" dirty="0"/>
                <a:t>the Global Median cut-off (%)</a:t>
              </a:r>
            </a:p>
          </p:txBody>
        </p:sp>
      </p:grp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8A172858-2034-495A-B7F7-FEA460D54F80}"/>
              </a:ext>
            </a:extLst>
          </p:cNvPr>
          <p:cNvSpPr txBox="1"/>
          <p:nvPr/>
        </p:nvSpPr>
        <p:spPr>
          <a:xfrm>
            <a:off x="1923540" y="108524"/>
            <a:ext cx="828015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err="1"/>
              <a:t>Serum</a:t>
            </a:r>
            <a:r>
              <a:rPr lang="pt-BR" sz="1200" dirty="0"/>
              <a:t> </a:t>
            </a:r>
            <a:r>
              <a:rPr lang="pt-BR" sz="1200" dirty="0" err="1"/>
              <a:t>Soluble</a:t>
            </a:r>
            <a:r>
              <a:rPr lang="pt-BR" sz="1200" dirty="0"/>
              <a:t> </a:t>
            </a:r>
            <a:r>
              <a:rPr lang="pt-BR" sz="1200" dirty="0" err="1"/>
              <a:t>Mediator</a:t>
            </a:r>
            <a:r>
              <a:rPr lang="pt-BR" sz="1200" dirty="0"/>
              <a:t> </a:t>
            </a:r>
            <a:r>
              <a:rPr lang="pt-BR" sz="1200" dirty="0" err="1"/>
              <a:t>Signatures</a:t>
            </a:r>
            <a:r>
              <a:rPr lang="pt-BR" sz="1200" dirty="0"/>
              <a:t> </a:t>
            </a:r>
            <a:r>
              <a:rPr lang="pt-BR" sz="1200" dirty="0" err="1"/>
              <a:t>upon</a:t>
            </a:r>
            <a:r>
              <a:rPr lang="pt-BR" sz="1200" dirty="0"/>
              <a:t> COVID-19 </a:t>
            </a:r>
            <a:r>
              <a:rPr lang="pt-BR" sz="1200" dirty="0" err="1"/>
              <a:t>Vaccination</a:t>
            </a:r>
            <a:endParaRPr lang="pt-BR" sz="1200" dirty="0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09508BC5-FB3C-4E9D-8796-F11FA99EF090}"/>
              </a:ext>
            </a:extLst>
          </p:cNvPr>
          <p:cNvSpPr txBox="1"/>
          <p:nvPr/>
        </p:nvSpPr>
        <p:spPr>
          <a:xfrm>
            <a:off x="2222105" y="502040"/>
            <a:ext cx="327711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SERONEGATIVE </a:t>
            </a:r>
            <a:r>
              <a:rPr lang="pt-BR" sz="1200" dirty="0" err="1"/>
              <a:t>Subjects</a:t>
            </a:r>
            <a:r>
              <a:rPr lang="pt-BR" sz="1200" dirty="0"/>
              <a:t> </a:t>
            </a:r>
            <a:r>
              <a:rPr lang="pt-BR" sz="1200" dirty="0" err="1"/>
              <a:t>at</a:t>
            </a:r>
            <a:r>
              <a:rPr lang="pt-BR" sz="1200" dirty="0"/>
              <a:t> Baseline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8C09464-A815-4B84-803E-AD6189DE4FEE}"/>
              </a:ext>
            </a:extLst>
          </p:cNvPr>
          <p:cNvSpPr txBox="1"/>
          <p:nvPr/>
        </p:nvSpPr>
        <p:spPr>
          <a:xfrm>
            <a:off x="6622326" y="502040"/>
            <a:ext cx="327711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SEROPOSITIVE </a:t>
            </a:r>
            <a:r>
              <a:rPr lang="pt-BR" sz="1200" dirty="0" err="1"/>
              <a:t>Subjects</a:t>
            </a:r>
            <a:r>
              <a:rPr lang="pt-BR" sz="1200" dirty="0"/>
              <a:t> </a:t>
            </a:r>
            <a:r>
              <a:rPr lang="pt-BR" sz="1200" dirty="0" err="1"/>
              <a:t>at</a:t>
            </a:r>
            <a:r>
              <a:rPr lang="pt-BR" sz="1200" dirty="0"/>
              <a:t> Baseline</a:t>
            </a:r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F45F692D-DC24-4BD4-AACD-A8260182AAC6}"/>
              </a:ext>
            </a:extLst>
          </p:cNvPr>
          <p:cNvCxnSpPr/>
          <p:nvPr/>
        </p:nvCxnSpPr>
        <p:spPr>
          <a:xfrm>
            <a:off x="2312381" y="779038"/>
            <a:ext cx="31510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473616F3-DA24-43F0-A9E3-492D6527D2C5}"/>
              </a:ext>
            </a:extLst>
          </p:cNvPr>
          <p:cNvCxnSpPr/>
          <p:nvPr/>
        </p:nvCxnSpPr>
        <p:spPr>
          <a:xfrm>
            <a:off x="6607496" y="779038"/>
            <a:ext cx="31510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1EFACB2D-CC14-41C0-B412-E86E6E069BEB}"/>
              </a:ext>
            </a:extLst>
          </p:cNvPr>
          <p:cNvSpPr txBox="1"/>
          <p:nvPr/>
        </p:nvSpPr>
        <p:spPr>
          <a:xfrm rot="16200000">
            <a:off x="1058243" y="3801424"/>
            <a:ext cx="1512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AZV (1/2 Dose)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21E063BD-C581-4F4E-99C2-035D61BA4D00}"/>
              </a:ext>
            </a:extLst>
          </p:cNvPr>
          <p:cNvSpPr txBox="1"/>
          <p:nvPr/>
        </p:nvSpPr>
        <p:spPr>
          <a:xfrm rot="16200000">
            <a:off x="1058243" y="2015729"/>
            <a:ext cx="1512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AZV (Full Dose)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BE25A1B0-C922-48F5-98BE-BE7AC7929D96}"/>
              </a:ext>
            </a:extLst>
          </p:cNvPr>
          <p:cNvSpPr txBox="1"/>
          <p:nvPr/>
        </p:nvSpPr>
        <p:spPr>
          <a:xfrm>
            <a:off x="2599647" y="942265"/>
            <a:ext cx="72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D28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BEB0F4C5-EFF8-44BB-9B1A-3F278E1B0577}"/>
              </a:ext>
            </a:extLst>
          </p:cNvPr>
          <p:cNvSpPr txBox="1"/>
          <p:nvPr/>
        </p:nvSpPr>
        <p:spPr>
          <a:xfrm>
            <a:off x="4464857" y="942265"/>
            <a:ext cx="72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D28*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EB241396-AA60-46D4-AF39-5A1F2E4A25D6}"/>
              </a:ext>
            </a:extLst>
          </p:cNvPr>
          <p:cNvSpPr txBox="1"/>
          <p:nvPr/>
        </p:nvSpPr>
        <p:spPr>
          <a:xfrm>
            <a:off x="6720349" y="942265"/>
            <a:ext cx="72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D28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D4E6E4BE-98D8-44BF-A1CD-0427924D4AEE}"/>
              </a:ext>
            </a:extLst>
          </p:cNvPr>
          <p:cNvSpPr txBox="1"/>
          <p:nvPr/>
        </p:nvSpPr>
        <p:spPr>
          <a:xfrm>
            <a:off x="8947509" y="942265"/>
            <a:ext cx="72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D28*</a:t>
            </a:r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2D4BDD84-409B-4FD2-8080-2A8597A71E3E}"/>
              </a:ext>
            </a:extLst>
          </p:cNvPr>
          <p:cNvSpPr>
            <a:spLocks noChangeAspect="1"/>
          </p:cNvSpPr>
          <p:nvPr/>
        </p:nvSpPr>
        <p:spPr>
          <a:xfrm>
            <a:off x="6434893" y="5545952"/>
            <a:ext cx="560845" cy="560844"/>
          </a:xfrm>
          <a:prstGeom prst="ellipse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00" dirty="0"/>
          </a:p>
        </p:txBody>
      </p:sp>
      <p:sp>
        <p:nvSpPr>
          <p:cNvPr id="88" name="CaixaDeTexto 149">
            <a:extLst>
              <a:ext uri="{FF2B5EF4-FFF2-40B4-BE49-F238E27FC236}">
                <a16:creationId xmlns:a16="http://schemas.microsoft.com/office/drawing/2014/main" id="{D9399447-1F98-410A-A7E8-11B941E2994E}"/>
              </a:ext>
            </a:extLst>
          </p:cNvPr>
          <p:cNvSpPr txBox="1"/>
          <p:nvPr/>
        </p:nvSpPr>
        <p:spPr>
          <a:xfrm rot="16200000">
            <a:off x="6512590" y="5008348"/>
            <a:ext cx="47160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CXCL8</a:t>
            </a:r>
          </a:p>
        </p:txBody>
      </p:sp>
      <p:sp>
        <p:nvSpPr>
          <p:cNvPr id="89" name="CaixaDeTexto 150">
            <a:extLst>
              <a:ext uri="{FF2B5EF4-FFF2-40B4-BE49-F238E27FC236}">
                <a16:creationId xmlns:a16="http://schemas.microsoft.com/office/drawing/2014/main" id="{ECCEDE89-92DA-4B95-A6A3-F5F3F28D796E}"/>
              </a:ext>
            </a:extLst>
          </p:cNvPr>
          <p:cNvSpPr txBox="1"/>
          <p:nvPr/>
        </p:nvSpPr>
        <p:spPr>
          <a:xfrm rot="16993606">
            <a:off x="6659367" y="5034520"/>
            <a:ext cx="4619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CCL11</a:t>
            </a:r>
          </a:p>
        </p:txBody>
      </p:sp>
      <p:sp>
        <p:nvSpPr>
          <p:cNvPr id="90" name="CaixaDeTexto 151">
            <a:extLst>
              <a:ext uri="{FF2B5EF4-FFF2-40B4-BE49-F238E27FC236}">
                <a16:creationId xmlns:a16="http://schemas.microsoft.com/office/drawing/2014/main" id="{D3899C37-47B4-4E64-B173-E663D2FA6797}"/>
              </a:ext>
            </a:extLst>
          </p:cNvPr>
          <p:cNvSpPr txBox="1"/>
          <p:nvPr/>
        </p:nvSpPr>
        <p:spPr>
          <a:xfrm rot="17691147">
            <a:off x="6810430" y="5105358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CCL3</a:t>
            </a:r>
          </a:p>
        </p:txBody>
      </p:sp>
      <p:sp>
        <p:nvSpPr>
          <p:cNvPr id="91" name="CaixaDeTexto 152">
            <a:extLst>
              <a:ext uri="{FF2B5EF4-FFF2-40B4-BE49-F238E27FC236}">
                <a16:creationId xmlns:a16="http://schemas.microsoft.com/office/drawing/2014/main" id="{BBF4C895-AC0F-4372-B886-A1334058CA25}"/>
              </a:ext>
            </a:extLst>
          </p:cNvPr>
          <p:cNvSpPr txBox="1"/>
          <p:nvPr/>
        </p:nvSpPr>
        <p:spPr>
          <a:xfrm rot="18155358">
            <a:off x="6926117" y="5181872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CCL4</a:t>
            </a:r>
          </a:p>
        </p:txBody>
      </p:sp>
      <p:sp>
        <p:nvSpPr>
          <p:cNvPr id="92" name="CaixaDeTexto 153">
            <a:extLst>
              <a:ext uri="{FF2B5EF4-FFF2-40B4-BE49-F238E27FC236}">
                <a16:creationId xmlns:a16="http://schemas.microsoft.com/office/drawing/2014/main" id="{29C450DC-C4FB-460B-A65D-65C08FEBB792}"/>
              </a:ext>
            </a:extLst>
          </p:cNvPr>
          <p:cNvSpPr txBox="1"/>
          <p:nvPr/>
        </p:nvSpPr>
        <p:spPr>
          <a:xfrm rot="19007537">
            <a:off x="7028107" y="5295934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CCL2</a:t>
            </a:r>
          </a:p>
        </p:txBody>
      </p:sp>
      <p:sp>
        <p:nvSpPr>
          <p:cNvPr id="93" name="CaixaDeTexto 154">
            <a:extLst>
              <a:ext uri="{FF2B5EF4-FFF2-40B4-BE49-F238E27FC236}">
                <a16:creationId xmlns:a16="http://schemas.microsoft.com/office/drawing/2014/main" id="{FD2B7C53-7DA6-400F-8060-FA2D3BED8438}"/>
              </a:ext>
            </a:extLst>
          </p:cNvPr>
          <p:cNvSpPr txBox="1"/>
          <p:nvPr/>
        </p:nvSpPr>
        <p:spPr>
          <a:xfrm rot="19722371">
            <a:off x="7107275" y="5405307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CCL5</a:t>
            </a:r>
          </a:p>
        </p:txBody>
      </p:sp>
      <p:sp>
        <p:nvSpPr>
          <p:cNvPr id="94" name="CaixaDeTexto 155">
            <a:extLst>
              <a:ext uri="{FF2B5EF4-FFF2-40B4-BE49-F238E27FC236}">
                <a16:creationId xmlns:a16="http://schemas.microsoft.com/office/drawing/2014/main" id="{419D4814-95CE-472B-8B77-1C90DEE7DE40}"/>
              </a:ext>
            </a:extLst>
          </p:cNvPr>
          <p:cNvSpPr txBox="1"/>
          <p:nvPr/>
        </p:nvSpPr>
        <p:spPr>
          <a:xfrm rot="20596667">
            <a:off x="7147306" y="5520728"/>
            <a:ext cx="5212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CXCL10</a:t>
            </a:r>
          </a:p>
        </p:txBody>
      </p:sp>
      <p:sp>
        <p:nvSpPr>
          <p:cNvPr id="95" name="CaixaDeTexto 156">
            <a:extLst>
              <a:ext uri="{FF2B5EF4-FFF2-40B4-BE49-F238E27FC236}">
                <a16:creationId xmlns:a16="http://schemas.microsoft.com/office/drawing/2014/main" id="{35C50F41-37CE-4638-B827-17990A399895}"/>
              </a:ext>
            </a:extLst>
          </p:cNvPr>
          <p:cNvSpPr txBox="1"/>
          <p:nvPr/>
        </p:nvSpPr>
        <p:spPr>
          <a:xfrm rot="158732">
            <a:off x="7208695" y="5784904"/>
            <a:ext cx="3898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IL-1</a:t>
            </a:r>
            <a:r>
              <a:rPr lang="en-US" sz="7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6" name="CaixaDeTexto 157">
            <a:extLst>
              <a:ext uri="{FF2B5EF4-FFF2-40B4-BE49-F238E27FC236}">
                <a16:creationId xmlns:a16="http://schemas.microsoft.com/office/drawing/2014/main" id="{AC1D0BDA-FD43-4AC4-A0E6-266D17B03648}"/>
              </a:ext>
            </a:extLst>
          </p:cNvPr>
          <p:cNvSpPr txBox="1"/>
          <p:nvPr/>
        </p:nvSpPr>
        <p:spPr>
          <a:xfrm rot="905895">
            <a:off x="7167989" y="5916675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IL-6</a:t>
            </a:r>
          </a:p>
        </p:txBody>
      </p:sp>
      <p:sp>
        <p:nvSpPr>
          <p:cNvPr id="97" name="CaixaDeTexto 158">
            <a:extLst>
              <a:ext uri="{FF2B5EF4-FFF2-40B4-BE49-F238E27FC236}">
                <a16:creationId xmlns:a16="http://schemas.microsoft.com/office/drawing/2014/main" id="{00107898-4D18-4E3C-A9BF-32CD4DD7284A}"/>
              </a:ext>
            </a:extLst>
          </p:cNvPr>
          <p:cNvSpPr txBox="1"/>
          <p:nvPr/>
        </p:nvSpPr>
        <p:spPr>
          <a:xfrm rot="1669638">
            <a:off x="7085343" y="6052168"/>
            <a:ext cx="4443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TNF-</a:t>
            </a:r>
            <a:r>
              <a:rPr lang="en-US" sz="700" dirty="0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8" name="CaixaDeTexto 159">
            <a:extLst>
              <a:ext uri="{FF2B5EF4-FFF2-40B4-BE49-F238E27FC236}">
                <a16:creationId xmlns:a16="http://schemas.microsoft.com/office/drawing/2014/main" id="{49CBF2A1-56A0-4B88-9C22-50522A8D468D}"/>
              </a:ext>
            </a:extLst>
          </p:cNvPr>
          <p:cNvSpPr txBox="1"/>
          <p:nvPr/>
        </p:nvSpPr>
        <p:spPr>
          <a:xfrm rot="2263022">
            <a:off x="7024960" y="6166227"/>
            <a:ext cx="3898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IL-12</a:t>
            </a:r>
          </a:p>
        </p:txBody>
      </p:sp>
      <p:sp>
        <p:nvSpPr>
          <p:cNvPr id="99" name="CaixaDeTexto 160">
            <a:extLst>
              <a:ext uri="{FF2B5EF4-FFF2-40B4-BE49-F238E27FC236}">
                <a16:creationId xmlns:a16="http://schemas.microsoft.com/office/drawing/2014/main" id="{CBDF7949-3790-4DF7-B519-8B331A1449A6}"/>
              </a:ext>
            </a:extLst>
          </p:cNvPr>
          <p:cNvSpPr txBox="1"/>
          <p:nvPr/>
        </p:nvSpPr>
        <p:spPr>
          <a:xfrm rot="3029342">
            <a:off x="6915356" y="6257771"/>
            <a:ext cx="3962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IFN-</a:t>
            </a:r>
            <a:r>
              <a:rPr lang="en-US" sz="700" dirty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00" name="CaixaDeTexto 161">
            <a:extLst>
              <a:ext uri="{FF2B5EF4-FFF2-40B4-BE49-F238E27FC236}">
                <a16:creationId xmlns:a16="http://schemas.microsoft.com/office/drawing/2014/main" id="{E1046734-DAB8-40DF-AF13-5A6EAA70E799}"/>
              </a:ext>
            </a:extLst>
          </p:cNvPr>
          <p:cNvSpPr txBox="1"/>
          <p:nvPr/>
        </p:nvSpPr>
        <p:spPr>
          <a:xfrm rot="3668192">
            <a:off x="6794730" y="6327486"/>
            <a:ext cx="3898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IL-15</a:t>
            </a:r>
          </a:p>
        </p:txBody>
      </p:sp>
      <p:sp>
        <p:nvSpPr>
          <p:cNvPr id="101" name="CaixaDeTexto 162">
            <a:extLst>
              <a:ext uri="{FF2B5EF4-FFF2-40B4-BE49-F238E27FC236}">
                <a16:creationId xmlns:a16="http://schemas.microsoft.com/office/drawing/2014/main" id="{B19FAEB2-A5F4-4C50-95D7-DE11C553EBC1}"/>
              </a:ext>
            </a:extLst>
          </p:cNvPr>
          <p:cNvSpPr txBox="1"/>
          <p:nvPr/>
        </p:nvSpPr>
        <p:spPr>
          <a:xfrm rot="4239622">
            <a:off x="6678974" y="6371991"/>
            <a:ext cx="3898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IL-17</a:t>
            </a:r>
          </a:p>
        </p:txBody>
      </p:sp>
      <p:sp>
        <p:nvSpPr>
          <p:cNvPr id="102" name="CaixaDeTexto 164">
            <a:extLst>
              <a:ext uri="{FF2B5EF4-FFF2-40B4-BE49-F238E27FC236}">
                <a16:creationId xmlns:a16="http://schemas.microsoft.com/office/drawing/2014/main" id="{2714ABBC-CB3E-4424-8CD6-EDF613D083D9}"/>
              </a:ext>
            </a:extLst>
          </p:cNvPr>
          <p:cNvSpPr txBox="1"/>
          <p:nvPr/>
        </p:nvSpPr>
        <p:spPr>
          <a:xfrm rot="16967761">
            <a:off x="6312975" y="6340244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IL-4</a:t>
            </a:r>
          </a:p>
        </p:txBody>
      </p:sp>
      <p:sp>
        <p:nvSpPr>
          <p:cNvPr id="103" name="CaixaDeTexto 165">
            <a:extLst>
              <a:ext uri="{FF2B5EF4-FFF2-40B4-BE49-F238E27FC236}">
                <a16:creationId xmlns:a16="http://schemas.microsoft.com/office/drawing/2014/main" id="{90372311-48C4-42D1-8DE6-7BF402C3A61E}"/>
              </a:ext>
            </a:extLst>
          </p:cNvPr>
          <p:cNvSpPr txBox="1"/>
          <p:nvPr/>
        </p:nvSpPr>
        <p:spPr>
          <a:xfrm rot="17790036">
            <a:off x="6184644" y="6266614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IL-5</a:t>
            </a:r>
          </a:p>
        </p:txBody>
      </p:sp>
      <p:sp>
        <p:nvSpPr>
          <p:cNvPr id="104" name="CaixaDeTexto 166">
            <a:extLst>
              <a:ext uri="{FF2B5EF4-FFF2-40B4-BE49-F238E27FC236}">
                <a16:creationId xmlns:a16="http://schemas.microsoft.com/office/drawing/2014/main" id="{9E8C81E6-D3C8-4007-9968-CFFCB3D12EBD}"/>
              </a:ext>
            </a:extLst>
          </p:cNvPr>
          <p:cNvSpPr txBox="1"/>
          <p:nvPr/>
        </p:nvSpPr>
        <p:spPr>
          <a:xfrm rot="18347346">
            <a:off x="6092496" y="6188951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IL-9</a:t>
            </a:r>
          </a:p>
        </p:txBody>
      </p:sp>
      <p:sp>
        <p:nvSpPr>
          <p:cNvPr id="105" name="CaixaDeTexto 167">
            <a:extLst>
              <a:ext uri="{FF2B5EF4-FFF2-40B4-BE49-F238E27FC236}">
                <a16:creationId xmlns:a16="http://schemas.microsoft.com/office/drawing/2014/main" id="{EE2DD37F-5A0D-44B0-9CF8-2A30A826AD2F}"/>
              </a:ext>
            </a:extLst>
          </p:cNvPr>
          <p:cNvSpPr txBox="1"/>
          <p:nvPr/>
        </p:nvSpPr>
        <p:spPr>
          <a:xfrm rot="18989749">
            <a:off x="5976368" y="6098143"/>
            <a:ext cx="3898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IL-10</a:t>
            </a:r>
          </a:p>
        </p:txBody>
      </p:sp>
      <p:sp>
        <p:nvSpPr>
          <p:cNvPr id="106" name="CaixaDeTexto 168">
            <a:extLst>
              <a:ext uri="{FF2B5EF4-FFF2-40B4-BE49-F238E27FC236}">
                <a16:creationId xmlns:a16="http://schemas.microsoft.com/office/drawing/2014/main" id="{0C7FDF13-C67A-4755-B3E1-27929839CFBA}"/>
              </a:ext>
            </a:extLst>
          </p:cNvPr>
          <p:cNvSpPr txBox="1"/>
          <p:nvPr/>
        </p:nvSpPr>
        <p:spPr>
          <a:xfrm rot="19614822">
            <a:off x="5902626" y="5990961"/>
            <a:ext cx="3898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IL-13</a:t>
            </a:r>
          </a:p>
        </p:txBody>
      </p:sp>
      <p:sp>
        <p:nvSpPr>
          <p:cNvPr id="107" name="CaixaDeTexto 169">
            <a:extLst>
              <a:ext uri="{FF2B5EF4-FFF2-40B4-BE49-F238E27FC236}">
                <a16:creationId xmlns:a16="http://schemas.microsoft.com/office/drawing/2014/main" id="{689B6865-FE15-4855-BABE-5FB446DF0C1D}"/>
              </a:ext>
            </a:extLst>
          </p:cNvPr>
          <p:cNvSpPr txBox="1"/>
          <p:nvPr/>
        </p:nvSpPr>
        <p:spPr>
          <a:xfrm>
            <a:off x="5859612" y="5688975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FGF</a:t>
            </a:r>
          </a:p>
        </p:txBody>
      </p:sp>
      <p:sp>
        <p:nvSpPr>
          <p:cNvPr id="108" name="CaixaDeTexto 170">
            <a:extLst>
              <a:ext uri="{FF2B5EF4-FFF2-40B4-BE49-F238E27FC236}">
                <a16:creationId xmlns:a16="http://schemas.microsoft.com/office/drawing/2014/main" id="{E1937EBC-F765-4F01-B746-0695204A8CB8}"/>
              </a:ext>
            </a:extLst>
          </p:cNvPr>
          <p:cNvSpPr txBox="1"/>
          <p:nvPr/>
        </p:nvSpPr>
        <p:spPr>
          <a:xfrm rot="718282">
            <a:off x="5835757" y="5563565"/>
            <a:ext cx="4331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PDGF</a:t>
            </a:r>
          </a:p>
        </p:txBody>
      </p:sp>
      <p:sp>
        <p:nvSpPr>
          <p:cNvPr id="109" name="CaixaDeTexto 171">
            <a:extLst>
              <a:ext uri="{FF2B5EF4-FFF2-40B4-BE49-F238E27FC236}">
                <a16:creationId xmlns:a16="http://schemas.microsoft.com/office/drawing/2014/main" id="{C8A4AFC9-9AD8-4D4E-A9A6-24E4775B9CE2}"/>
              </a:ext>
            </a:extLst>
          </p:cNvPr>
          <p:cNvSpPr txBox="1"/>
          <p:nvPr/>
        </p:nvSpPr>
        <p:spPr>
          <a:xfrm rot="1664221">
            <a:off x="5895740" y="5429515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VEGF</a:t>
            </a:r>
          </a:p>
        </p:txBody>
      </p:sp>
      <p:sp>
        <p:nvSpPr>
          <p:cNvPr id="110" name="CaixaDeTexto 172">
            <a:extLst>
              <a:ext uri="{FF2B5EF4-FFF2-40B4-BE49-F238E27FC236}">
                <a16:creationId xmlns:a16="http://schemas.microsoft.com/office/drawing/2014/main" id="{75AB71A8-576D-4768-BA73-F9BC27D70C52}"/>
              </a:ext>
            </a:extLst>
          </p:cNvPr>
          <p:cNvSpPr txBox="1"/>
          <p:nvPr/>
        </p:nvSpPr>
        <p:spPr>
          <a:xfrm rot="2172975">
            <a:off x="5916091" y="5308852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G-CSF</a:t>
            </a:r>
          </a:p>
        </p:txBody>
      </p:sp>
      <p:sp>
        <p:nvSpPr>
          <p:cNvPr id="111" name="CaixaDeTexto 173">
            <a:extLst>
              <a:ext uri="{FF2B5EF4-FFF2-40B4-BE49-F238E27FC236}">
                <a16:creationId xmlns:a16="http://schemas.microsoft.com/office/drawing/2014/main" id="{8CEDF98F-9872-4FEA-A908-800A43C2BE16}"/>
              </a:ext>
            </a:extLst>
          </p:cNvPr>
          <p:cNvSpPr txBox="1"/>
          <p:nvPr/>
        </p:nvSpPr>
        <p:spPr>
          <a:xfrm rot="2948244">
            <a:off x="5929117" y="5169508"/>
            <a:ext cx="5389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GM-CSF</a:t>
            </a:r>
          </a:p>
        </p:txBody>
      </p:sp>
      <p:sp>
        <p:nvSpPr>
          <p:cNvPr id="112" name="CaixaDeTexto 174">
            <a:extLst>
              <a:ext uri="{FF2B5EF4-FFF2-40B4-BE49-F238E27FC236}">
                <a16:creationId xmlns:a16="http://schemas.microsoft.com/office/drawing/2014/main" id="{57EB1416-8EBA-4300-AA14-CD30F48D0467}"/>
              </a:ext>
            </a:extLst>
          </p:cNvPr>
          <p:cNvSpPr txBox="1"/>
          <p:nvPr/>
        </p:nvSpPr>
        <p:spPr>
          <a:xfrm rot="4284909">
            <a:off x="6310192" y="5109468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IL-2</a:t>
            </a:r>
          </a:p>
        </p:txBody>
      </p:sp>
      <p:sp>
        <p:nvSpPr>
          <p:cNvPr id="113" name="CaixaDeTexto 175">
            <a:extLst>
              <a:ext uri="{FF2B5EF4-FFF2-40B4-BE49-F238E27FC236}">
                <a16:creationId xmlns:a16="http://schemas.microsoft.com/office/drawing/2014/main" id="{E05076D2-5045-4F4C-8C75-6F46C5675C4A}"/>
              </a:ext>
            </a:extLst>
          </p:cNvPr>
          <p:cNvSpPr txBox="1"/>
          <p:nvPr/>
        </p:nvSpPr>
        <p:spPr>
          <a:xfrm rot="3621017">
            <a:off x="6195874" y="5166105"/>
            <a:ext cx="3401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IL-7</a:t>
            </a: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09F11575-5216-48BB-BC9C-258150E8AAFB}"/>
              </a:ext>
            </a:extLst>
          </p:cNvPr>
          <p:cNvSpPr txBox="1"/>
          <p:nvPr/>
        </p:nvSpPr>
        <p:spPr>
          <a:xfrm>
            <a:off x="1630967" y="6580188"/>
            <a:ext cx="68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Figure 6</a:t>
            </a:r>
          </a:p>
        </p:txBody>
      </p:sp>
    </p:spTree>
    <p:extLst>
      <p:ext uri="{BB962C8B-B14F-4D97-AF65-F5344CB8AC3E}">
        <p14:creationId xmlns:p14="http://schemas.microsoft.com/office/powerpoint/2010/main" val="3600313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BE5E2D-D717-4C5E-BEEA-DA690AA648A8}"/>
              </a:ext>
            </a:extLst>
          </p:cNvPr>
          <p:cNvSpPr txBox="1"/>
          <p:nvPr/>
        </p:nvSpPr>
        <p:spPr>
          <a:xfrm>
            <a:off x="1630967" y="6580188"/>
            <a:ext cx="68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Figure 7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24A024A8-73A2-453A-BA8B-0AC9740F635B}"/>
              </a:ext>
            </a:extLst>
          </p:cNvPr>
          <p:cNvGraphicFramePr>
            <a:graphicFrameLocks noGrp="1"/>
          </p:cNvGraphicFramePr>
          <p:nvPr/>
        </p:nvGraphicFramePr>
        <p:xfrm>
          <a:off x="2251710" y="1701031"/>
          <a:ext cx="3888000" cy="648000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41239611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4510252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357476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2622885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6811234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53069297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6641716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6373642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5214105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80582345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7112409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981986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6483053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35812476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6827159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6212225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1839827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0529211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2666597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3795287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50856568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9740115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1012115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11639952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730405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4664105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979961282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6044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3792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26877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17143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46740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3992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297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2079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8450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00566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5758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4715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15202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97766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32548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8082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67203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81762"/>
                  </a:ext>
                </a:extLst>
              </a:tr>
            </a:tbl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132C8DF-F5D4-491D-9BDA-80CACB6FBE76}"/>
              </a:ext>
            </a:extLst>
          </p:cNvPr>
          <p:cNvGraphicFramePr>
            <a:graphicFrameLocks noGrp="1"/>
          </p:cNvGraphicFramePr>
          <p:nvPr/>
        </p:nvGraphicFramePr>
        <p:xfrm>
          <a:off x="2251710" y="1230687"/>
          <a:ext cx="3888000" cy="4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">
                  <a:extLst>
                    <a:ext uri="{9D8B030D-6E8A-4147-A177-3AD203B41FA5}">
                      <a16:colId xmlns:a16="http://schemas.microsoft.com/office/drawing/2014/main" val="215525959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2861334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4516712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177371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5540574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31405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5189402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0308605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5561776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016979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8313106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4035713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6287766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9256185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3501538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9661367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2186125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0477449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050572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107333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9135923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5046815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519559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4443876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3949545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539602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13284095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CCL11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 err="1">
                          <a:effectLst/>
                        </a:rPr>
                        <a:t>TNF-</a:t>
                      </a:r>
                      <a:r>
                        <a:rPr lang="pt-BR" sz="700" u="none" strike="noStrike" dirty="0" err="1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IFN-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IL-1Ra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FGF-basic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PDGF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VEGF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GM-CSF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4670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85201E9F-DDD2-46A5-A60F-41FE0B9ADDEA}"/>
              </a:ext>
            </a:extLst>
          </p:cNvPr>
          <p:cNvGraphicFramePr>
            <a:graphicFrameLocks noGrp="1"/>
          </p:cNvGraphicFramePr>
          <p:nvPr/>
        </p:nvGraphicFramePr>
        <p:xfrm>
          <a:off x="2251710" y="2553598"/>
          <a:ext cx="3888000" cy="648000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6889835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69563316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88705671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0871652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19103913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88180379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8140115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8187420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18938798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33961206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8109546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3007224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877436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1758230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87314748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6334027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1719921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6072765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11000559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7462689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0083936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4445886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1267208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02878603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034163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4744924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2738471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84208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38092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6272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45432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7542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5071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2738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522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95946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5437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2977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5681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56008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3190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69363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4577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9462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64843"/>
                  </a:ext>
                </a:extLst>
              </a:tr>
            </a:tbl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52015357-1895-4637-87D4-436D2A424A73}"/>
              </a:ext>
            </a:extLst>
          </p:cNvPr>
          <p:cNvSpPr txBox="1"/>
          <p:nvPr/>
        </p:nvSpPr>
        <p:spPr>
          <a:xfrm>
            <a:off x="1923540" y="108524"/>
            <a:ext cx="828015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err="1"/>
              <a:t>Serum</a:t>
            </a:r>
            <a:r>
              <a:rPr lang="pt-BR" sz="1200" dirty="0"/>
              <a:t> </a:t>
            </a:r>
            <a:r>
              <a:rPr lang="pt-BR" sz="1200" dirty="0" err="1"/>
              <a:t>Soluble</a:t>
            </a:r>
            <a:r>
              <a:rPr lang="pt-BR" sz="1200" dirty="0"/>
              <a:t> </a:t>
            </a:r>
            <a:r>
              <a:rPr lang="pt-BR" sz="1200" dirty="0" err="1"/>
              <a:t>Mediator</a:t>
            </a:r>
            <a:r>
              <a:rPr lang="pt-BR" sz="1200" dirty="0"/>
              <a:t> </a:t>
            </a:r>
            <a:r>
              <a:rPr lang="pt-BR" sz="1200" dirty="0" err="1"/>
              <a:t>Signatures</a:t>
            </a:r>
            <a:r>
              <a:rPr lang="pt-BR" sz="1200" dirty="0"/>
              <a:t> </a:t>
            </a:r>
            <a:r>
              <a:rPr lang="pt-BR" sz="1200" dirty="0" err="1"/>
              <a:t>upon</a:t>
            </a:r>
            <a:r>
              <a:rPr lang="pt-BR" sz="1200" dirty="0"/>
              <a:t> COVID-19 </a:t>
            </a:r>
            <a:r>
              <a:rPr lang="pt-BR" sz="1200" dirty="0" err="1"/>
              <a:t>Vaccination</a:t>
            </a:r>
            <a:endParaRPr lang="pt-BR" sz="12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678D1D8-654A-44A0-885E-0EAC5E1B9B93}"/>
              </a:ext>
            </a:extLst>
          </p:cNvPr>
          <p:cNvSpPr txBox="1"/>
          <p:nvPr/>
        </p:nvSpPr>
        <p:spPr>
          <a:xfrm>
            <a:off x="4612880" y="565540"/>
            <a:ext cx="327711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SERONEGATIVE </a:t>
            </a:r>
            <a:r>
              <a:rPr lang="pt-BR" sz="1200" dirty="0" err="1"/>
              <a:t>Subjects</a:t>
            </a:r>
            <a:r>
              <a:rPr lang="pt-BR" sz="1200" dirty="0"/>
              <a:t> </a:t>
            </a:r>
            <a:r>
              <a:rPr lang="pt-BR" sz="1200" dirty="0" err="1"/>
              <a:t>at</a:t>
            </a:r>
            <a:r>
              <a:rPr lang="pt-BR" sz="1200" dirty="0"/>
              <a:t> Baseline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BD9DFCF3-C402-4877-9705-62C294AECA0E}"/>
              </a:ext>
            </a:extLst>
          </p:cNvPr>
          <p:cNvCxnSpPr>
            <a:cxnSpLocks/>
          </p:cNvCxnSpPr>
          <p:nvPr/>
        </p:nvCxnSpPr>
        <p:spPr>
          <a:xfrm>
            <a:off x="2159000" y="842538"/>
            <a:ext cx="7852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8528FB9-05C7-443B-8141-BC6185E442DF}"/>
              </a:ext>
            </a:extLst>
          </p:cNvPr>
          <p:cNvSpPr txBox="1"/>
          <p:nvPr/>
        </p:nvSpPr>
        <p:spPr>
          <a:xfrm rot="16200000">
            <a:off x="1412186" y="1871833"/>
            <a:ext cx="72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D28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880EC2F-7696-45A0-B728-F814DF6672D7}"/>
              </a:ext>
            </a:extLst>
          </p:cNvPr>
          <p:cNvSpPr txBox="1"/>
          <p:nvPr/>
        </p:nvSpPr>
        <p:spPr>
          <a:xfrm rot="16200000">
            <a:off x="1412186" y="2699000"/>
            <a:ext cx="72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D28*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AA8E560-2AE5-48C1-B29A-0F840E292650}"/>
              </a:ext>
            </a:extLst>
          </p:cNvPr>
          <p:cNvSpPr txBox="1"/>
          <p:nvPr/>
        </p:nvSpPr>
        <p:spPr>
          <a:xfrm>
            <a:off x="6411354" y="932399"/>
            <a:ext cx="360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AZV (1/2 Dose)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EA62AD3-CCF7-4D0C-8A1F-19F919FE26FB}"/>
              </a:ext>
            </a:extLst>
          </p:cNvPr>
          <p:cNvSpPr txBox="1"/>
          <p:nvPr/>
        </p:nvSpPr>
        <p:spPr>
          <a:xfrm>
            <a:off x="2312380" y="983250"/>
            <a:ext cx="360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AZV (Full Dose)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477BFFA-929C-4D65-9166-3DC16509F888}"/>
              </a:ext>
            </a:extLst>
          </p:cNvPr>
          <p:cNvSpPr txBox="1"/>
          <p:nvPr/>
        </p:nvSpPr>
        <p:spPr>
          <a:xfrm>
            <a:off x="4745540" y="3420294"/>
            <a:ext cx="327711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SEROPOSITIVE </a:t>
            </a:r>
            <a:r>
              <a:rPr lang="pt-BR" sz="1200" dirty="0" err="1"/>
              <a:t>Subjects</a:t>
            </a:r>
            <a:r>
              <a:rPr lang="pt-BR" sz="1200" dirty="0"/>
              <a:t> </a:t>
            </a:r>
            <a:r>
              <a:rPr lang="pt-BR" sz="1200" dirty="0" err="1"/>
              <a:t>at</a:t>
            </a:r>
            <a:r>
              <a:rPr lang="pt-BR" sz="1200" dirty="0"/>
              <a:t> Baseline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AC6F54FB-7CB3-4FBA-879C-9DEF38DD76AD}"/>
              </a:ext>
            </a:extLst>
          </p:cNvPr>
          <p:cNvCxnSpPr>
            <a:cxnSpLocks/>
          </p:cNvCxnSpPr>
          <p:nvPr/>
        </p:nvCxnSpPr>
        <p:spPr>
          <a:xfrm>
            <a:off x="2159000" y="3697292"/>
            <a:ext cx="7852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5E168F94-BF7C-4710-A957-E4F5424E1FEE}"/>
              </a:ext>
            </a:extLst>
          </p:cNvPr>
          <p:cNvGraphicFramePr>
            <a:graphicFrameLocks noGrp="1"/>
          </p:cNvGraphicFramePr>
          <p:nvPr/>
        </p:nvGraphicFramePr>
        <p:xfrm>
          <a:off x="6292655" y="1647031"/>
          <a:ext cx="3888000" cy="720000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84071220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4711194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38939806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4667704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8329835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3008151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8143830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0451976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5016911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93301526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5986709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0442570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3887493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0029836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6824636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1707035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4918483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36296923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1604851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3188644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1248143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7845080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1588648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9408519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4600541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0439142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369170005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7621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0806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44866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1417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6478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0981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0059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941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8936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7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4025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29508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0736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5721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7513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7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57468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0899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3503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778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96842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71831"/>
                  </a:ext>
                </a:extLst>
              </a:tr>
            </a:tbl>
          </a:graphicData>
        </a:graphic>
      </p:graphicFrame>
      <p:graphicFrame>
        <p:nvGraphicFramePr>
          <p:cNvPr id="39" name="Tabela 38">
            <a:extLst>
              <a:ext uri="{FF2B5EF4-FFF2-40B4-BE49-F238E27FC236}">
                <a16:creationId xmlns:a16="http://schemas.microsoft.com/office/drawing/2014/main" id="{B2C5AB5B-3AB2-496F-B399-C58113183476}"/>
              </a:ext>
            </a:extLst>
          </p:cNvPr>
          <p:cNvGraphicFramePr>
            <a:graphicFrameLocks noGrp="1"/>
          </p:cNvGraphicFramePr>
          <p:nvPr/>
        </p:nvGraphicFramePr>
        <p:xfrm>
          <a:off x="6297834" y="1179836"/>
          <a:ext cx="3888000" cy="4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">
                  <a:extLst>
                    <a:ext uri="{9D8B030D-6E8A-4147-A177-3AD203B41FA5}">
                      <a16:colId xmlns:a16="http://schemas.microsoft.com/office/drawing/2014/main" val="215525959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2861334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4516712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177371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5540574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31405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5189402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0308605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5561776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016979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8313106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4035713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6287766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9256185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3501538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9661367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2186125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0477449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050572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107333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9135923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5046815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519559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4443876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3949545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539602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13284095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CCL11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 err="1">
                          <a:effectLst/>
                        </a:rPr>
                        <a:t>TNF-</a:t>
                      </a:r>
                      <a:r>
                        <a:rPr lang="pt-BR" sz="700" u="none" strike="noStrike" dirty="0" err="1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IFN-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IL-1Ra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IL-13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FGF-basic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PDGF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VEGF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GM-CSF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4670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9ECDB687-8B74-429F-B74C-89DBCD451A6B}"/>
              </a:ext>
            </a:extLst>
          </p:cNvPr>
          <p:cNvGraphicFramePr>
            <a:graphicFrameLocks noGrp="1"/>
          </p:cNvGraphicFramePr>
          <p:nvPr/>
        </p:nvGraphicFramePr>
        <p:xfrm>
          <a:off x="6292655" y="2499598"/>
          <a:ext cx="3888000" cy="720000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27450374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2541718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6305686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813036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0150357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0193328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4059067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4611649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05874404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6841818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3273483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0551499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16413106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8929100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881772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85415201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5114936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486659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6098493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8198889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12599314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14051697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370268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56657226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5876178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4984633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24721401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8146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919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5659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78507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17617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7164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0060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51920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1912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046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225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79366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2261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5605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8467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1657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9366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2332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0879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21204"/>
                  </a:ext>
                </a:extLst>
              </a:tr>
            </a:tbl>
          </a:graphicData>
        </a:graphic>
      </p:graphicFrame>
      <p:graphicFrame>
        <p:nvGraphicFramePr>
          <p:cNvPr id="45" name="Tabela 44">
            <a:extLst>
              <a:ext uri="{FF2B5EF4-FFF2-40B4-BE49-F238E27FC236}">
                <a16:creationId xmlns:a16="http://schemas.microsoft.com/office/drawing/2014/main" id="{E050D8E6-9FB7-49D1-A77A-5C1D43E46B0B}"/>
              </a:ext>
            </a:extLst>
          </p:cNvPr>
          <p:cNvGraphicFramePr>
            <a:graphicFrameLocks noGrp="1"/>
          </p:cNvGraphicFramePr>
          <p:nvPr/>
        </p:nvGraphicFramePr>
        <p:xfrm>
          <a:off x="2251710" y="4526275"/>
          <a:ext cx="3888000" cy="936000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15467128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0414421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3668898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0906839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7607809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6354368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04504709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7677783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0878505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14455536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86286684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193124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30750686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6000984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62843416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2085356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5530151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0618432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0772685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1580692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0056449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0924553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39832448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3786835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6366301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782049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63457528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19994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6575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9788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29022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95149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74360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84413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0380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209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5852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9578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13985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5736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7634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68844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92138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5774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69055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48167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3257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2150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1271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3445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05173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12994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55918"/>
                  </a:ext>
                </a:extLst>
              </a:tr>
            </a:tbl>
          </a:graphicData>
        </a:graphic>
      </p:graphicFrame>
      <p:sp>
        <p:nvSpPr>
          <p:cNvPr id="46" name="CaixaDeTexto 45">
            <a:extLst>
              <a:ext uri="{FF2B5EF4-FFF2-40B4-BE49-F238E27FC236}">
                <a16:creationId xmlns:a16="http://schemas.microsoft.com/office/drawing/2014/main" id="{FE0A9B5F-7767-49A1-A033-BDB21BB61F70}"/>
              </a:ext>
            </a:extLst>
          </p:cNvPr>
          <p:cNvSpPr txBox="1"/>
          <p:nvPr/>
        </p:nvSpPr>
        <p:spPr>
          <a:xfrm rot="16200000">
            <a:off x="1412186" y="4855777"/>
            <a:ext cx="72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D28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61F9C66-1DF9-42AC-BEEC-8D87F772230A}"/>
              </a:ext>
            </a:extLst>
          </p:cNvPr>
          <p:cNvSpPr txBox="1"/>
          <p:nvPr/>
        </p:nvSpPr>
        <p:spPr>
          <a:xfrm rot="16200000">
            <a:off x="1412186" y="5958714"/>
            <a:ext cx="72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D28*</a:t>
            </a:r>
          </a:p>
        </p:txBody>
      </p:sp>
      <p:graphicFrame>
        <p:nvGraphicFramePr>
          <p:cNvPr id="48" name="Tabela 47">
            <a:extLst>
              <a:ext uri="{FF2B5EF4-FFF2-40B4-BE49-F238E27FC236}">
                <a16:creationId xmlns:a16="http://schemas.microsoft.com/office/drawing/2014/main" id="{A8262A08-1F90-4F9E-8A92-44C84E7288EA}"/>
              </a:ext>
            </a:extLst>
          </p:cNvPr>
          <p:cNvGraphicFramePr>
            <a:graphicFrameLocks noGrp="1"/>
          </p:cNvGraphicFramePr>
          <p:nvPr/>
        </p:nvGraphicFramePr>
        <p:xfrm>
          <a:off x="2251710" y="4057773"/>
          <a:ext cx="3888000" cy="4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">
                  <a:extLst>
                    <a:ext uri="{9D8B030D-6E8A-4147-A177-3AD203B41FA5}">
                      <a16:colId xmlns:a16="http://schemas.microsoft.com/office/drawing/2014/main" val="215525959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2861334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4516712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177371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5540574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31405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5189402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0308605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5561776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016979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8313106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4035713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6287766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9256185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3501538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9661367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2186125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0477449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050572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107333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9135923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5046815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519559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4443876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3949545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539602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13284095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CCL11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 err="1">
                          <a:effectLst/>
                        </a:rPr>
                        <a:t>TNF-</a:t>
                      </a:r>
                      <a:r>
                        <a:rPr lang="pt-BR" sz="700" u="none" strike="noStrike" dirty="0" err="1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IFN-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IL-1Ra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FGF-basic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PDGF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VEGF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GM-CSF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4670"/>
                  </a:ext>
                </a:extLst>
              </a:tr>
            </a:tbl>
          </a:graphicData>
        </a:graphic>
      </p:graphicFrame>
      <p:graphicFrame>
        <p:nvGraphicFramePr>
          <p:cNvPr id="50" name="Tabela 49">
            <a:extLst>
              <a:ext uri="{FF2B5EF4-FFF2-40B4-BE49-F238E27FC236}">
                <a16:creationId xmlns:a16="http://schemas.microsoft.com/office/drawing/2014/main" id="{E7826DA1-ECD1-4C5A-AAF0-65DFD2D8E7A5}"/>
              </a:ext>
            </a:extLst>
          </p:cNvPr>
          <p:cNvGraphicFramePr>
            <a:graphicFrameLocks noGrp="1"/>
          </p:cNvGraphicFramePr>
          <p:nvPr/>
        </p:nvGraphicFramePr>
        <p:xfrm>
          <a:off x="2251710" y="5655469"/>
          <a:ext cx="3888000" cy="936000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63647561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5357600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467259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333678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0449928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6792867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7536548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1569823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52428186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1986054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358489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56607251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243214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9996924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32923917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018071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56254971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0030125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139357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1596755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34164527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7518432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6982027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65145120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030910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3448587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09614239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7901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9565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73092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06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4331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0415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9934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96151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3938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14502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1576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66114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91345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72090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758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6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00039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4267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4432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8523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8925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75545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6586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9951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0599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8956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341954"/>
                  </a:ext>
                </a:extLst>
              </a:tr>
            </a:tbl>
          </a:graphicData>
        </a:graphic>
      </p:graphicFrame>
      <p:graphicFrame>
        <p:nvGraphicFramePr>
          <p:cNvPr id="52" name="Tabela 51">
            <a:extLst>
              <a:ext uri="{FF2B5EF4-FFF2-40B4-BE49-F238E27FC236}">
                <a16:creationId xmlns:a16="http://schemas.microsoft.com/office/drawing/2014/main" id="{3210D2C8-7802-4A9D-9F0F-E2BB0F209F78}"/>
              </a:ext>
            </a:extLst>
          </p:cNvPr>
          <p:cNvGraphicFramePr>
            <a:graphicFrameLocks noGrp="1"/>
          </p:cNvGraphicFramePr>
          <p:nvPr/>
        </p:nvGraphicFramePr>
        <p:xfrm>
          <a:off x="6292655" y="4870669"/>
          <a:ext cx="3888000" cy="252000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26890972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223503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0769054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81979687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3118988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35304497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1767898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85297608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3242586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09661673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5412732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5430601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2500539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36365802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6349412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3729931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0147153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9189007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0909633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2777292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1342066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0096040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7292874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4797427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82087149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84093052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97737632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50570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8982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4717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8386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6988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82106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211493"/>
                  </a:ext>
                </a:extLst>
              </a:tr>
            </a:tbl>
          </a:graphicData>
        </a:graphic>
      </p:graphicFrame>
      <p:graphicFrame>
        <p:nvGraphicFramePr>
          <p:cNvPr id="53" name="Tabela 52">
            <a:extLst>
              <a:ext uri="{FF2B5EF4-FFF2-40B4-BE49-F238E27FC236}">
                <a16:creationId xmlns:a16="http://schemas.microsoft.com/office/drawing/2014/main" id="{DCE4AA56-BB61-4D91-8F16-7D212ABD9D73}"/>
              </a:ext>
            </a:extLst>
          </p:cNvPr>
          <p:cNvGraphicFramePr>
            <a:graphicFrameLocks noGrp="1"/>
          </p:cNvGraphicFramePr>
          <p:nvPr/>
        </p:nvGraphicFramePr>
        <p:xfrm>
          <a:off x="6292655" y="4426557"/>
          <a:ext cx="3888000" cy="4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">
                  <a:extLst>
                    <a:ext uri="{9D8B030D-6E8A-4147-A177-3AD203B41FA5}">
                      <a16:colId xmlns:a16="http://schemas.microsoft.com/office/drawing/2014/main" val="215525959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2861334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4516712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177371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5540574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31405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5189402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0308605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5561776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016979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8313106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4035713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6287766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9256185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3501538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9661367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2186125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0477449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050572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107333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9135923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5046815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519559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4443876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3949545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539602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13284095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CCL11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 err="1">
                          <a:effectLst/>
                        </a:rPr>
                        <a:t>TNF-</a:t>
                      </a:r>
                      <a:r>
                        <a:rPr lang="pt-BR" sz="700" u="none" strike="noStrike" dirty="0" err="1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IFN-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IL-1Ra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FGF-basic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PDGF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VEGF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GM-CSF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4670"/>
                  </a:ext>
                </a:extLst>
              </a:tr>
            </a:tbl>
          </a:graphicData>
        </a:graphic>
      </p:graphicFrame>
      <p:graphicFrame>
        <p:nvGraphicFramePr>
          <p:cNvPr id="55" name="Tabela 54">
            <a:extLst>
              <a:ext uri="{FF2B5EF4-FFF2-40B4-BE49-F238E27FC236}">
                <a16:creationId xmlns:a16="http://schemas.microsoft.com/office/drawing/2014/main" id="{ECFB5CB1-3630-467D-8336-6BDE8C0C2782}"/>
              </a:ext>
            </a:extLst>
          </p:cNvPr>
          <p:cNvGraphicFramePr>
            <a:graphicFrameLocks noGrp="1"/>
          </p:cNvGraphicFramePr>
          <p:nvPr/>
        </p:nvGraphicFramePr>
        <p:xfrm>
          <a:off x="6300893" y="5975262"/>
          <a:ext cx="3888000" cy="252000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10677696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81872205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4733829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85907924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53701616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4303356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5887997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1201605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7937194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82873573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89901729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1023096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584291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86756269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17609043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01251137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82656954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2882212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94102563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10967865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5513624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81339699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5295838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044190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88978292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469035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70485526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17467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5685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32838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058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930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4258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32005"/>
                  </a:ext>
                </a:extLst>
              </a:tr>
            </a:tbl>
          </a:graphicData>
        </a:graphic>
      </p:graphicFrame>
      <p:sp>
        <p:nvSpPr>
          <p:cNvPr id="56" name="CaixaDeTexto 55">
            <a:extLst>
              <a:ext uri="{FF2B5EF4-FFF2-40B4-BE49-F238E27FC236}">
                <a16:creationId xmlns:a16="http://schemas.microsoft.com/office/drawing/2014/main" id="{0E78DD8F-39D8-46D1-B7D5-99B84E448EB3}"/>
              </a:ext>
            </a:extLst>
          </p:cNvPr>
          <p:cNvSpPr txBox="1"/>
          <p:nvPr/>
        </p:nvSpPr>
        <p:spPr>
          <a:xfrm>
            <a:off x="6411354" y="4252082"/>
            <a:ext cx="360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AZV (1/2 Dose)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0C9296EE-3F0F-49C0-9C62-BA041E851A06}"/>
              </a:ext>
            </a:extLst>
          </p:cNvPr>
          <p:cNvSpPr txBox="1"/>
          <p:nvPr/>
        </p:nvSpPr>
        <p:spPr>
          <a:xfrm>
            <a:off x="2312380" y="3838694"/>
            <a:ext cx="360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AZV (Full Dose)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4D07E8A2-8F8B-4E8A-8E9D-D11676D33D6C}"/>
              </a:ext>
            </a:extLst>
          </p:cNvPr>
          <p:cNvSpPr txBox="1"/>
          <p:nvPr/>
        </p:nvSpPr>
        <p:spPr>
          <a:xfrm rot="16200000">
            <a:off x="1560968" y="2354565"/>
            <a:ext cx="966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/>
              <a:t>Individual Samples</a:t>
            </a:r>
          </a:p>
        </p:txBody>
      </p:sp>
      <p:cxnSp>
        <p:nvCxnSpPr>
          <p:cNvPr id="59" name="Conector de Seta Reta 58">
            <a:extLst>
              <a:ext uri="{FF2B5EF4-FFF2-40B4-BE49-F238E27FC236}">
                <a16:creationId xmlns:a16="http://schemas.microsoft.com/office/drawing/2014/main" id="{A71D76FA-A86E-4EE3-98E1-6964823CED34}"/>
              </a:ext>
            </a:extLst>
          </p:cNvPr>
          <p:cNvCxnSpPr>
            <a:cxnSpLocks/>
          </p:cNvCxnSpPr>
          <p:nvPr/>
        </p:nvCxnSpPr>
        <p:spPr>
          <a:xfrm>
            <a:off x="2144454" y="1701032"/>
            <a:ext cx="0" cy="1496467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0913D347-285F-4E78-A4A3-6708312A68E5}"/>
              </a:ext>
            </a:extLst>
          </p:cNvPr>
          <p:cNvSpPr txBox="1"/>
          <p:nvPr/>
        </p:nvSpPr>
        <p:spPr>
          <a:xfrm rot="16200000">
            <a:off x="1560968" y="5454960"/>
            <a:ext cx="966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/>
              <a:t>Individual Samples</a:t>
            </a:r>
          </a:p>
        </p:txBody>
      </p: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652EC4F7-8F9C-4B1F-8D17-B1E92372E312}"/>
              </a:ext>
            </a:extLst>
          </p:cNvPr>
          <p:cNvCxnSpPr>
            <a:cxnSpLocks/>
          </p:cNvCxnSpPr>
          <p:nvPr/>
        </p:nvCxnSpPr>
        <p:spPr>
          <a:xfrm flipH="1">
            <a:off x="2142631" y="4526275"/>
            <a:ext cx="1" cy="206519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89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BE5E2D-D717-4C5E-BEEA-DA690AA648A8}"/>
              </a:ext>
            </a:extLst>
          </p:cNvPr>
          <p:cNvSpPr txBox="1"/>
          <p:nvPr/>
        </p:nvSpPr>
        <p:spPr>
          <a:xfrm>
            <a:off x="1630967" y="6580188"/>
            <a:ext cx="68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Figure 7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24A024A8-73A2-453A-BA8B-0AC9740F635B}"/>
              </a:ext>
            </a:extLst>
          </p:cNvPr>
          <p:cNvGraphicFramePr>
            <a:graphicFrameLocks noGrp="1"/>
          </p:cNvGraphicFramePr>
          <p:nvPr/>
        </p:nvGraphicFramePr>
        <p:xfrm>
          <a:off x="2251710" y="1647031"/>
          <a:ext cx="3888000" cy="936000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41239611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4510252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357476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2622885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6811234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53069297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6641716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6373642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5214105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80582345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7112409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981986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6483053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35812476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6827159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6212225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1839827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0529211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2666597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3795287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50856568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9740115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1012115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11639952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730405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4664105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979961282"/>
                    </a:ext>
                  </a:extLst>
                </a:gridCol>
              </a:tblGrid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60442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379205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268775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171435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467403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39928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22972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207902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84502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005664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57582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47153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152022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977663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325486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80829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672030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81762"/>
                  </a:ext>
                </a:extLst>
              </a:tr>
            </a:tbl>
          </a:graphicData>
        </a:graphic>
      </p:graphicFrame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132C8DF-F5D4-491D-9BDA-80CACB6FBE76}"/>
              </a:ext>
            </a:extLst>
          </p:cNvPr>
          <p:cNvGraphicFramePr>
            <a:graphicFrameLocks noGrp="1"/>
          </p:cNvGraphicFramePr>
          <p:nvPr/>
        </p:nvGraphicFramePr>
        <p:xfrm>
          <a:off x="2251710" y="1179836"/>
          <a:ext cx="3888000" cy="4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">
                  <a:extLst>
                    <a:ext uri="{9D8B030D-6E8A-4147-A177-3AD203B41FA5}">
                      <a16:colId xmlns:a16="http://schemas.microsoft.com/office/drawing/2014/main" val="215525959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2861334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4516712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177371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5540574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31405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5189402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0308605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5561776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016979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8313106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4035713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6287766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9256185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3501538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9661367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2186125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0477449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050572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107333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9135923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5046815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519559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4443876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3949545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539602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13284095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CCL11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 err="1">
                          <a:effectLst/>
                        </a:rPr>
                        <a:t>TNF-</a:t>
                      </a:r>
                      <a:r>
                        <a:rPr lang="pt-BR" sz="700" u="none" strike="noStrike" dirty="0" err="1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IFN-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IL-1Ra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FGF-basic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PDGF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VEGF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GM-CSF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4670"/>
                  </a:ext>
                </a:extLst>
              </a:tr>
            </a:tbl>
          </a:graphicData>
        </a:graphic>
      </p:graphicFrame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85201E9F-DDD2-46A5-A60F-41FE0B9ADDEA}"/>
              </a:ext>
            </a:extLst>
          </p:cNvPr>
          <p:cNvGraphicFramePr>
            <a:graphicFrameLocks noGrp="1"/>
          </p:cNvGraphicFramePr>
          <p:nvPr/>
        </p:nvGraphicFramePr>
        <p:xfrm>
          <a:off x="2251710" y="2727704"/>
          <a:ext cx="3888000" cy="936000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6889835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69563316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88705671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0871652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19103913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88180379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8140115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8187420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18938798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33961206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8109546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3007224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877436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1758230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87314748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6334027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1719921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6072765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11000559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7462689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0083936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4445886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1267208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02878603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034163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4744924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2738471"/>
                    </a:ext>
                  </a:extLst>
                </a:gridCol>
              </a:tblGrid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842087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380926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62725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454320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75420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50712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27383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5228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959467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54378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29776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568114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560083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31907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693637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45772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94622"/>
                  </a:ext>
                </a:extLst>
              </a:tr>
              <a:tr h="52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64843"/>
                  </a:ext>
                </a:extLst>
              </a:tr>
            </a:tbl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:a16="http://schemas.microsoft.com/office/drawing/2014/main" id="{52015357-1895-4637-87D4-436D2A424A73}"/>
              </a:ext>
            </a:extLst>
          </p:cNvPr>
          <p:cNvSpPr txBox="1"/>
          <p:nvPr/>
        </p:nvSpPr>
        <p:spPr>
          <a:xfrm>
            <a:off x="1923540" y="108524"/>
            <a:ext cx="828015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 err="1"/>
              <a:t>Serum</a:t>
            </a:r>
            <a:r>
              <a:rPr lang="pt-BR" sz="1200" dirty="0"/>
              <a:t> </a:t>
            </a:r>
            <a:r>
              <a:rPr lang="pt-BR" sz="1200" dirty="0" err="1"/>
              <a:t>Soluble</a:t>
            </a:r>
            <a:r>
              <a:rPr lang="pt-BR" sz="1200" dirty="0"/>
              <a:t> </a:t>
            </a:r>
            <a:r>
              <a:rPr lang="pt-BR" sz="1200" dirty="0" err="1"/>
              <a:t>Mediator</a:t>
            </a:r>
            <a:r>
              <a:rPr lang="pt-BR" sz="1200" dirty="0"/>
              <a:t> </a:t>
            </a:r>
            <a:r>
              <a:rPr lang="pt-BR" sz="1200" dirty="0" err="1"/>
              <a:t>Signatures</a:t>
            </a:r>
            <a:r>
              <a:rPr lang="pt-BR" sz="1200" dirty="0"/>
              <a:t> </a:t>
            </a:r>
            <a:r>
              <a:rPr lang="pt-BR" sz="1200" dirty="0" err="1"/>
              <a:t>upon</a:t>
            </a:r>
            <a:r>
              <a:rPr lang="pt-BR" sz="1200" dirty="0"/>
              <a:t> COVID-19 </a:t>
            </a:r>
            <a:r>
              <a:rPr lang="pt-BR" sz="1200" dirty="0" err="1"/>
              <a:t>Vaccination</a:t>
            </a:r>
            <a:endParaRPr lang="pt-BR" sz="12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678D1D8-654A-44A0-885E-0EAC5E1B9B93}"/>
              </a:ext>
            </a:extLst>
          </p:cNvPr>
          <p:cNvSpPr txBox="1"/>
          <p:nvPr/>
        </p:nvSpPr>
        <p:spPr>
          <a:xfrm>
            <a:off x="4612880" y="565540"/>
            <a:ext cx="327711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SERONEGATIVE </a:t>
            </a:r>
            <a:r>
              <a:rPr lang="pt-BR" sz="1200" dirty="0" err="1"/>
              <a:t>Subjects</a:t>
            </a:r>
            <a:r>
              <a:rPr lang="pt-BR" sz="1200" dirty="0"/>
              <a:t> </a:t>
            </a:r>
            <a:r>
              <a:rPr lang="pt-BR" sz="1200" dirty="0" err="1"/>
              <a:t>at</a:t>
            </a:r>
            <a:r>
              <a:rPr lang="pt-BR" sz="1200" dirty="0"/>
              <a:t> Baseline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BD9DFCF3-C402-4877-9705-62C294AECA0E}"/>
              </a:ext>
            </a:extLst>
          </p:cNvPr>
          <p:cNvCxnSpPr>
            <a:cxnSpLocks/>
          </p:cNvCxnSpPr>
          <p:nvPr/>
        </p:nvCxnSpPr>
        <p:spPr>
          <a:xfrm>
            <a:off x="2159000" y="842538"/>
            <a:ext cx="7852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8528FB9-05C7-443B-8141-BC6185E442DF}"/>
              </a:ext>
            </a:extLst>
          </p:cNvPr>
          <p:cNvSpPr txBox="1"/>
          <p:nvPr/>
        </p:nvSpPr>
        <p:spPr>
          <a:xfrm rot="16200000">
            <a:off x="1412186" y="1976533"/>
            <a:ext cx="72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D28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880EC2F-7696-45A0-B728-F814DF6672D7}"/>
              </a:ext>
            </a:extLst>
          </p:cNvPr>
          <p:cNvSpPr txBox="1"/>
          <p:nvPr/>
        </p:nvSpPr>
        <p:spPr>
          <a:xfrm rot="16200000">
            <a:off x="1412186" y="3057206"/>
            <a:ext cx="72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D28*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AA8E560-2AE5-48C1-B29A-0F840E292650}"/>
              </a:ext>
            </a:extLst>
          </p:cNvPr>
          <p:cNvSpPr txBox="1"/>
          <p:nvPr/>
        </p:nvSpPr>
        <p:spPr>
          <a:xfrm>
            <a:off x="6411354" y="932399"/>
            <a:ext cx="360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AZV (1/2 Dose)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EA62AD3-CCF7-4D0C-8A1F-19F919FE26FB}"/>
              </a:ext>
            </a:extLst>
          </p:cNvPr>
          <p:cNvSpPr txBox="1"/>
          <p:nvPr/>
        </p:nvSpPr>
        <p:spPr>
          <a:xfrm>
            <a:off x="2312380" y="983250"/>
            <a:ext cx="360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AZV (Full Dose)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477BFFA-929C-4D65-9166-3DC16509F888}"/>
              </a:ext>
            </a:extLst>
          </p:cNvPr>
          <p:cNvSpPr txBox="1"/>
          <p:nvPr/>
        </p:nvSpPr>
        <p:spPr>
          <a:xfrm>
            <a:off x="4745540" y="3743855"/>
            <a:ext cx="327711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SEROPOSITIVE </a:t>
            </a:r>
            <a:r>
              <a:rPr lang="pt-BR" sz="1200" dirty="0" err="1"/>
              <a:t>Subjects</a:t>
            </a:r>
            <a:r>
              <a:rPr lang="pt-BR" sz="1200" dirty="0"/>
              <a:t> </a:t>
            </a:r>
            <a:r>
              <a:rPr lang="pt-BR" sz="1200" dirty="0" err="1"/>
              <a:t>at</a:t>
            </a:r>
            <a:r>
              <a:rPr lang="pt-BR" sz="1200" dirty="0"/>
              <a:t> Baseline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AC6F54FB-7CB3-4FBA-879C-9DEF38DD76AD}"/>
              </a:ext>
            </a:extLst>
          </p:cNvPr>
          <p:cNvCxnSpPr>
            <a:cxnSpLocks/>
          </p:cNvCxnSpPr>
          <p:nvPr/>
        </p:nvCxnSpPr>
        <p:spPr>
          <a:xfrm>
            <a:off x="2159000" y="4020853"/>
            <a:ext cx="7852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5E168F94-BF7C-4710-A957-E4F5424E1FEE}"/>
              </a:ext>
            </a:extLst>
          </p:cNvPr>
          <p:cNvGraphicFramePr>
            <a:graphicFrameLocks noGrp="1"/>
          </p:cNvGraphicFramePr>
          <p:nvPr/>
        </p:nvGraphicFramePr>
        <p:xfrm>
          <a:off x="6292655" y="1647031"/>
          <a:ext cx="3888000" cy="936000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84071220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4711194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38939806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4667704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8329835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3008151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8143830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0451976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5016911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93301526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5986709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0442570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3887493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0029836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6824636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1707035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4918483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36296923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1604851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3188644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1248143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7845080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1588648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9408519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4600541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0439142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369170005"/>
                    </a:ext>
                  </a:extLst>
                </a:gridCol>
              </a:tblGrid>
              <a:tr h="46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376219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08060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448664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614178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64789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09811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00596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9412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89365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7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40256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295085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07369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57216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75130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7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574684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08991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35038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7782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968429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71831"/>
                  </a:ext>
                </a:extLst>
              </a:tr>
            </a:tbl>
          </a:graphicData>
        </a:graphic>
      </p:graphicFrame>
      <p:graphicFrame>
        <p:nvGraphicFramePr>
          <p:cNvPr id="39" name="Tabela 38">
            <a:extLst>
              <a:ext uri="{FF2B5EF4-FFF2-40B4-BE49-F238E27FC236}">
                <a16:creationId xmlns:a16="http://schemas.microsoft.com/office/drawing/2014/main" id="{B2C5AB5B-3AB2-496F-B399-C58113183476}"/>
              </a:ext>
            </a:extLst>
          </p:cNvPr>
          <p:cNvGraphicFramePr>
            <a:graphicFrameLocks noGrp="1"/>
          </p:cNvGraphicFramePr>
          <p:nvPr/>
        </p:nvGraphicFramePr>
        <p:xfrm>
          <a:off x="6297834" y="1179836"/>
          <a:ext cx="3888000" cy="4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">
                  <a:extLst>
                    <a:ext uri="{9D8B030D-6E8A-4147-A177-3AD203B41FA5}">
                      <a16:colId xmlns:a16="http://schemas.microsoft.com/office/drawing/2014/main" val="215525959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2861334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4516712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177371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5540574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31405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5189402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0308605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5561776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016979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8313106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4035713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6287766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9256185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3501538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9661367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2186125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0477449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050572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107333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9135923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5046815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519559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4443876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3949545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539602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13284095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CCL11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 err="1">
                          <a:effectLst/>
                        </a:rPr>
                        <a:t>TNF-</a:t>
                      </a:r>
                      <a:r>
                        <a:rPr lang="pt-BR" sz="700" u="none" strike="noStrike" dirty="0" err="1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IFN-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IL-1Ra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IL-13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FGF-basic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PDGF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VEGF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GM-CSF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4670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9ECDB687-8B74-429F-B74C-89DBCD451A6B}"/>
              </a:ext>
            </a:extLst>
          </p:cNvPr>
          <p:cNvGraphicFramePr>
            <a:graphicFrameLocks noGrp="1"/>
          </p:cNvGraphicFramePr>
          <p:nvPr/>
        </p:nvGraphicFramePr>
        <p:xfrm>
          <a:off x="6292655" y="2727704"/>
          <a:ext cx="3888000" cy="936000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27450374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2541718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6305686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813036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0150357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0193328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4059067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4611649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05874404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6841818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3273483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0551499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16413106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98929100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881772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85415201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5114936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486659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6098493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8198889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12599314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14051697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370268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56657226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5876178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4984633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24721401"/>
                    </a:ext>
                  </a:extLst>
                </a:gridCol>
              </a:tblGrid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81468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09192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156597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785074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176171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71640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00600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519208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191205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0466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2259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793669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22617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56058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84678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216574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93669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23326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08799"/>
                  </a:ext>
                </a:extLst>
              </a:tr>
              <a:tr h="468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21204"/>
                  </a:ext>
                </a:extLst>
              </a:tr>
            </a:tbl>
          </a:graphicData>
        </a:graphic>
      </p:graphicFrame>
      <p:graphicFrame>
        <p:nvGraphicFramePr>
          <p:cNvPr id="45" name="Tabela 44">
            <a:extLst>
              <a:ext uri="{FF2B5EF4-FFF2-40B4-BE49-F238E27FC236}">
                <a16:creationId xmlns:a16="http://schemas.microsoft.com/office/drawing/2014/main" id="{E050D8E6-9FB7-49D1-A77A-5C1D43E46B0B}"/>
              </a:ext>
            </a:extLst>
          </p:cNvPr>
          <p:cNvGraphicFramePr>
            <a:graphicFrameLocks noGrp="1"/>
          </p:cNvGraphicFramePr>
          <p:nvPr/>
        </p:nvGraphicFramePr>
        <p:xfrm>
          <a:off x="2251710" y="4498139"/>
          <a:ext cx="3888000" cy="936000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15467128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0414421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3668898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0906839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7607809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6354368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04504709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7677783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0878505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14455536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86286684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193124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30750686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6000984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62843416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2085356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5530151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0618432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0772685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1580692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0056449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0924553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39832448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3786835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6366301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782049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63457528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19994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6575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9788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29022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95149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74360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84413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0380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209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5852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29578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3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13985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15736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7634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68844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92138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35774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69055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48167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3257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2150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1271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3445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051732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12994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55918"/>
                  </a:ext>
                </a:extLst>
              </a:tr>
            </a:tbl>
          </a:graphicData>
        </a:graphic>
      </p:graphicFrame>
      <p:sp>
        <p:nvSpPr>
          <p:cNvPr id="46" name="CaixaDeTexto 45">
            <a:extLst>
              <a:ext uri="{FF2B5EF4-FFF2-40B4-BE49-F238E27FC236}">
                <a16:creationId xmlns:a16="http://schemas.microsoft.com/office/drawing/2014/main" id="{FE0A9B5F-7767-49A1-A033-BDB21BB61F70}"/>
              </a:ext>
            </a:extLst>
          </p:cNvPr>
          <p:cNvSpPr txBox="1"/>
          <p:nvPr/>
        </p:nvSpPr>
        <p:spPr>
          <a:xfrm rot="16200000">
            <a:off x="1412186" y="4827641"/>
            <a:ext cx="72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D28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961F9C66-1DF9-42AC-BEEC-8D87F772230A}"/>
              </a:ext>
            </a:extLst>
          </p:cNvPr>
          <p:cNvSpPr txBox="1"/>
          <p:nvPr/>
        </p:nvSpPr>
        <p:spPr>
          <a:xfrm rot="16200000">
            <a:off x="1412186" y="5860238"/>
            <a:ext cx="7200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BR" sz="1200" dirty="0"/>
              <a:t>D28*</a:t>
            </a:r>
          </a:p>
        </p:txBody>
      </p:sp>
      <p:graphicFrame>
        <p:nvGraphicFramePr>
          <p:cNvPr id="48" name="Tabela 47">
            <a:extLst>
              <a:ext uri="{FF2B5EF4-FFF2-40B4-BE49-F238E27FC236}">
                <a16:creationId xmlns:a16="http://schemas.microsoft.com/office/drawing/2014/main" id="{A8262A08-1F90-4F9E-8A92-44C84E7288EA}"/>
              </a:ext>
            </a:extLst>
          </p:cNvPr>
          <p:cNvGraphicFramePr>
            <a:graphicFrameLocks noGrp="1"/>
          </p:cNvGraphicFramePr>
          <p:nvPr/>
        </p:nvGraphicFramePr>
        <p:xfrm>
          <a:off x="2251710" y="4029637"/>
          <a:ext cx="3888000" cy="4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">
                  <a:extLst>
                    <a:ext uri="{9D8B030D-6E8A-4147-A177-3AD203B41FA5}">
                      <a16:colId xmlns:a16="http://schemas.microsoft.com/office/drawing/2014/main" val="215525959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2861334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4516712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177371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5540574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31405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5189402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0308605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5561776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016979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8313106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4035713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6287766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9256185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3501538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9661367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2186125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0477449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050572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107333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9135923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5046815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519559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4443876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3949545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539602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13284095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CCL11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 err="1">
                          <a:effectLst/>
                        </a:rPr>
                        <a:t>TNF-</a:t>
                      </a:r>
                      <a:r>
                        <a:rPr lang="pt-BR" sz="700" u="none" strike="noStrike" dirty="0" err="1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IFN-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IL-1Ra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FGF-basic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PDGF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VEGF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GM-CSF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4670"/>
                  </a:ext>
                </a:extLst>
              </a:tr>
            </a:tbl>
          </a:graphicData>
        </a:graphic>
      </p:graphicFrame>
      <p:graphicFrame>
        <p:nvGraphicFramePr>
          <p:cNvPr id="50" name="Tabela 49">
            <a:extLst>
              <a:ext uri="{FF2B5EF4-FFF2-40B4-BE49-F238E27FC236}">
                <a16:creationId xmlns:a16="http://schemas.microsoft.com/office/drawing/2014/main" id="{E7826DA1-ECD1-4C5A-AAF0-65DFD2D8E7A5}"/>
              </a:ext>
            </a:extLst>
          </p:cNvPr>
          <p:cNvGraphicFramePr>
            <a:graphicFrameLocks noGrp="1"/>
          </p:cNvGraphicFramePr>
          <p:nvPr/>
        </p:nvGraphicFramePr>
        <p:xfrm>
          <a:off x="2251710" y="5556993"/>
          <a:ext cx="3888000" cy="936000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63647561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5357600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467259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333678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0449928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6792867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7536548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1569823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52428186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1986054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358489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56607251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243214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9996924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32923917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018071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56254971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0030125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139357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1596755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34164527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7518432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6982027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65145120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030910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3448587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09614239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7901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9565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73092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06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4331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0415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9934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7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96151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3938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14502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15761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66114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C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91345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72090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758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6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00039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4267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4432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8523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8925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75545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6586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9951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0599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8956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341954"/>
                  </a:ext>
                </a:extLst>
              </a:tr>
            </a:tbl>
          </a:graphicData>
        </a:graphic>
      </p:graphicFrame>
      <p:graphicFrame>
        <p:nvGraphicFramePr>
          <p:cNvPr id="52" name="Tabela 51">
            <a:extLst>
              <a:ext uri="{FF2B5EF4-FFF2-40B4-BE49-F238E27FC236}">
                <a16:creationId xmlns:a16="http://schemas.microsoft.com/office/drawing/2014/main" id="{3210D2C8-7802-4A9D-9F0F-E2BB0F209F78}"/>
              </a:ext>
            </a:extLst>
          </p:cNvPr>
          <p:cNvGraphicFramePr>
            <a:graphicFrameLocks noGrp="1"/>
          </p:cNvGraphicFramePr>
          <p:nvPr/>
        </p:nvGraphicFramePr>
        <p:xfrm>
          <a:off x="6292655" y="4498139"/>
          <a:ext cx="3888000" cy="935998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26890972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223503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0769054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81979687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3118988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35304497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1767898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85297608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3242586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09661673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5412732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5430601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2500539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36365802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6349412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3729931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0147153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9189007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0909633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2777292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1342066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90096040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7292874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4797427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82087149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84093052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697737632"/>
                    </a:ext>
                  </a:extLst>
                </a:gridCol>
              </a:tblGrid>
              <a:tr h="133714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5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90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A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505707"/>
                  </a:ext>
                </a:extLst>
              </a:tr>
              <a:tr h="133714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89820"/>
                  </a:ext>
                </a:extLst>
              </a:tr>
              <a:tr h="133714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B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D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4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47176"/>
                  </a:ext>
                </a:extLst>
              </a:tr>
              <a:tr h="133714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83867"/>
                  </a:ext>
                </a:extLst>
              </a:tr>
              <a:tr h="133714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1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69881"/>
                  </a:ext>
                </a:extLst>
              </a:tr>
              <a:tr h="133714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821067"/>
                  </a:ext>
                </a:extLst>
              </a:tr>
              <a:tr h="133714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B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E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7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211493"/>
                  </a:ext>
                </a:extLst>
              </a:tr>
            </a:tbl>
          </a:graphicData>
        </a:graphic>
      </p:graphicFrame>
      <p:graphicFrame>
        <p:nvGraphicFramePr>
          <p:cNvPr id="53" name="Tabela 52">
            <a:extLst>
              <a:ext uri="{FF2B5EF4-FFF2-40B4-BE49-F238E27FC236}">
                <a16:creationId xmlns:a16="http://schemas.microsoft.com/office/drawing/2014/main" id="{DCE4AA56-BB61-4D91-8F16-7D212ABD9D73}"/>
              </a:ext>
            </a:extLst>
          </p:cNvPr>
          <p:cNvGraphicFramePr>
            <a:graphicFrameLocks noGrp="1"/>
          </p:cNvGraphicFramePr>
          <p:nvPr/>
        </p:nvGraphicFramePr>
        <p:xfrm>
          <a:off x="6292655" y="4029637"/>
          <a:ext cx="3888000" cy="4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">
                  <a:extLst>
                    <a:ext uri="{9D8B030D-6E8A-4147-A177-3AD203B41FA5}">
                      <a16:colId xmlns:a16="http://schemas.microsoft.com/office/drawing/2014/main" val="215525959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2861334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04516712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177371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45540574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31405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5189402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60308605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25561776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016979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88313106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64035713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6287766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9256185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3501538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79661367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2186125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0477449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050572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1107333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9135923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50468153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85195597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04443876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23949545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2539602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13284095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CCL11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CXCL8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CCL5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CXCL10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 err="1">
                          <a:effectLst/>
                        </a:rPr>
                        <a:t>TNF-</a:t>
                      </a:r>
                      <a:r>
                        <a:rPr lang="pt-BR" sz="700" u="none" strike="noStrike" dirty="0" err="1"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IL-12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IFN-</a:t>
                      </a:r>
                      <a:r>
                        <a:rPr lang="pt-BR" sz="700" u="none" strike="noStrike" dirty="0">
                          <a:effectLst/>
                          <a:latin typeface="Symbol" panose="05050102010706020507" pitchFamily="18" charset="2"/>
                        </a:rPr>
                        <a:t>g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IL-17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IL-1Ra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IL-4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IL-5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IL-9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IL-10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IL-13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FGF-basic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PDGF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VEGF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GM-CSF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>
                          <a:effectLst/>
                        </a:rPr>
                        <a:t>IL-2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IL-7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4670"/>
                  </a:ext>
                </a:extLst>
              </a:tr>
            </a:tbl>
          </a:graphicData>
        </a:graphic>
      </p:graphicFrame>
      <p:graphicFrame>
        <p:nvGraphicFramePr>
          <p:cNvPr id="55" name="Tabela 54">
            <a:extLst>
              <a:ext uri="{FF2B5EF4-FFF2-40B4-BE49-F238E27FC236}">
                <a16:creationId xmlns:a16="http://schemas.microsoft.com/office/drawing/2014/main" id="{ECFB5CB1-3630-467D-8336-6BDE8C0C2782}"/>
              </a:ext>
            </a:extLst>
          </p:cNvPr>
          <p:cNvGraphicFramePr>
            <a:graphicFrameLocks noGrp="1"/>
          </p:cNvGraphicFramePr>
          <p:nvPr/>
        </p:nvGraphicFramePr>
        <p:xfrm>
          <a:off x="6300893" y="5556993"/>
          <a:ext cx="3888000" cy="935998"/>
        </p:xfrm>
        <a:graphic>
          <a:graphicData uri="http://schemas.openxmlformats.org/drawingml/2006/table">
            <a:tbl>
              <a:tblPr/>
              <a:tblGrid>
                <a:gridCol w="144000">
                  <a:extLst>
                    <a:ext uri="{9D8B030D-6E8A-4147-A177-3AD203B41FA5}">
                      <a16:colId xmlns:a16="http://schemas.microsoft.com/office/drawing/2014/main" val="10677696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81872205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4733829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85907924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53701616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4303356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75887997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41201605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57937194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82873573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899017293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71023096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584291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867562699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17609043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012511372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82656954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928822126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94102563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410967865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551362441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81339699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2552958385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704419068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889782924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3446903580"/>
                    </a:ext>
                  </a:extLst>
                </a:gridCol>
                <a:gridCol w="144000">
                  <a:extLst>
                    <a:ext uri="{9D8B030D-6E8A-4147-A177-3AD203B41FA5}">
                      <a16:colId xmlns:a16="http://schemas.microsoft.com/office/drawing/2014/main" val="1270485526"/>
                    </a:ext>
                  </a:extLst>
                </a:gridCol>
              </a:tblGrid>
              <a:tr h="133714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174675"/>
                  </a:ext>
                </a:extLst>
              </a:tr>
              <a:tr h="133714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8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5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6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4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56853"/>
                  </a:ext>
                </a:extLst>
              </a:tr>
              <a:tr h="133714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7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F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F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9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328380"/>
                  </a:ext>
                </a:extLst>
              </a:tr>
              <a:tr h="133714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30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60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05888"/>
                  </a:ext>
                </a:extLst>
              </a:tr>
              <a:tr h="133714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D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3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8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A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8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9305"/>
                  </a:ext>
                </a:extLst>
              </a:tr>
              <a:tr h="133714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31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7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D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6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C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20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9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B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1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1A0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2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F0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B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4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42580"/>
                  </a:ext>
                </a:extLst>
              </a:tr>
              <a:tr h="133714"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9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2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E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5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E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2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6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E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A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5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5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" marR="5319" marT="5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32005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ED3B10FB-8939-46A4-AE05-E04A52E1869D}"/>
              </a:ext>
            </a:extLst>
          </p:cNvPr>
          <p:cNvSpPr txBox="1"/>
          <p:nvPr/>
        </p:nvSpPr>
        <p:spPr>
          <a:xfrm rot="16200000">
            <a:off x="1560968" y="5369235"/>
            <a:ext cx="966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/>
              <a:t>Individual Samples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CB272194-5527-4C1E-AE6B-78D242FA636F}"/>
              </a:ext>
            </a:extLst>
          </p:cNvPr>
          <p:cNvCxnSpPr>
            <a:cxnSpLocks/>
          </p:cNvCxnSpPr>
          <p:nvPr/>
        </p:nvCxnSpPr>
        <p:spPr>
          <a:xfrm flipH="1">
            <a:off x="2142631" y="4440550"/>
            <a:ext cx="1" cy="206519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ED0F31C-792A-48CB-8B9A-EF58121712C1}"/>
              </a:ext>
            </a:extLst>
          </p:cNvPr>
          <p:cNvSpPr txBox="1"/>
          <p:nvPr/>
        </p:nvSpPr>
        <p:spPr>
          <a:xfrm rot="16200000">
            <a:off x="1560968" y="2537616"/>
            <a:ext cx="966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/>
              <a:t>Individual Samples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C3E294DB-F513-4C34-8E0D-B58E8C13CAEC}"/>
              </a:ext>
            </a:extLst>
          </p:cNvPr>
          <p:cNvCxnSpPr>
            <a:cxnSpLocks/>
          </p:cNvCxnSpPr>
          <p:nvPr/>
        </p:nvCxnSpPr>
        <p:spPr>
          <a:xfrm flipH="1">
            <a:off x="2142631" y="1608931"/>
            <a:ext cx="1" cy="206519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723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FC4B86-7489-AB41-B66A-2E9982FA4CE8}"/>
              </a:ext>
            </a:extLst>
          </p:cNvPr>
          <p:cNvSpPr txBox="1">
            <a:spLocks/>
          </p:cNvSpPr>
          <p:nvPr/>
        </p:nvSpPr>
        <p:spPr>
          <a:xfrm>
            <a:off x="393329" y="-662782"/>
            <a:ext cx="10515600" cy="1325563"/>
          </a:xfrm>
          <a:prstGeom prst="bentUpArrow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4000" b="1" dirty="0"/>
              <a:t>Resultados</a:t>
            </a:r>
            <a:br>
              <a:rPr lang="en-BR" sz="4000" b="1" dirty="0"/>
            </a:br>
            <a:r>
              <a:rPr lang="en-BR" sz="3200" b="1" dirty="0"/>
              <a:t>Frequência de Eventos Adversos</a:t>
            </a:r>
          </a:p>
          <a:p>
            <a:r>
              <a:rPr lang="en-US" sz="3200" b="1" dirty="0"/>
              <a:t>da </a:t>
            </a:r>
            <a:r>
              <a:rPr lang="en-US" sz="3200" b="1" dirty="0" err="1"/>
              <a:t>Meia</a:t>
            </a:r>
            <a:r>
              <a:rPr lang="en-US" sz="3200" b="1" dirty="0"/>
              <a:t> Dose </a:t>
            </a:r>
            <a:br>
              <a:rPr lang="en-BR" sz="5400" b="1" dirty="0"/>
            </a:br>
            <a:endParaRPr lang="en-BR" sz="5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F47FF4-19D7-E04B-BB72-FC6D76E72333}"/>
              </a:ext>
            </a:extLst>
          </p:cNvPr>
          <p:cNvSpPr/>
          <p:nvPr/>
        </p:nvSpPr>
        <p:spPr>
          <a:xfrm>
            <a:off x="1010322" y="2530699"/>
            <a:ext cx="4389120" cy="10656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houve diferença entre meia dose (83%) comparado dose padrão (84%, </a:t>
            </a:r>
            <a:r>
              <a:rPr lang="pt-B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0,840)</a:t>
            </a:r>
            <a:endParaRPr lang="en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F6A592-46AA-9E4D-8AAC-0F1C4C5A4F5A}"/>
              </a:ext>
            </a:extLst>
          </p:cNvPr>
          <p:cNvSpPr txBox="1"/>
          <p:nvPr/>
        </p:nvSpPr>
        <p:spPr>
          <a:xfrm>
            <a:off x="1063888" y="3986965"/>
            <a:ext cx="4335553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BR" dirty="0"/>
              <a:t>A frequência de eventos adversos foi menor após 2a. </a:t>
            </a:r>
            <a:r>
              <a:rPr lang="en-US" dirty="0"/>
              <a:t>D</a:t>
            </a:r>
            <a:r>
              <a:rPr lang="en-BR" dirty="0"/>
              <a:t>ose, nos dois grupos (52% vs. 57%)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C63E644-ABE1-974C-BB8B-A3D9F5B52519}"/>
              </a:ext>
            </a:extLst>
          </p:cNvPr>
          <p:cNvGraphicFramePr>
            <a:graphicFrameLocks noGrp="1"/>
          </p:cNvGraphicFramePr>
          <p:nvPr/>
        </p:nvGraphicFramePr>
        <p:xfrm>
          <a:off x="6519809" y="276733"/>
          <a:ext cx="4389120" cy="577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832">
                  <a:extLst>
                    <a:ext uri="{9D8B030D-6E8A-4147-A177-3AD203B41FA5}">
                      <a16:colId xmlns:a16="http://schemas.microsoft.com/office/drawing/2014/main" val="1844769460"/>
                    </a:ext>
                  </a:extLst>
                </a:gridCol>
                <a:gridCol w="1203248">
                  <a:extLst>
                    <a:ext uri="{9D8B030D-6E8A-4147-A177-3AD203B41FA5}">
                      <a16:colId xmlns:a16="http://schemas.microsoft.com/office/drawing/2014/main" val="22023419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192159083"/>
                    </a:ext>
                  </a:extLst>
                </a:gridCol>
              </a:tblGrid>
              <a:tr h="408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</a:t>
                      </a:r>
                      <a:endParaRPr lang="en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dirty="0"/>
                        <a:t>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96701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 no local 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517773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Cefaleia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44797"/>
                  </a:ext>
                </a:extLst>
              </a:tr>
              <a:tr h="128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 estar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162198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Cansaço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949906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Calafrios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94401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Dores musculares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806327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Dores articulares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163223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Febre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745990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Calor local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23168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Náuseas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07677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Endurecimento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534316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Edema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245435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Vermelhidão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565723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Lesão de pele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53857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Hematoma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522254"/>
                  </a:ext>
                </a:extLst>
              </a:tr>
              <a:tr h="329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Vômito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BR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108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80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49177-D06D-4948-9E2F-310DC1DC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0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x-none" sz="4000" dirty="0"/>
              <a:t>Estudo aprovado pelo Comitê de Ética em Pesquisa</a:t>
            </a:r>
            <a:br>
              <a:rPr lang="x-none" dirty="0"/>
            </a:br>
            <a:r>
              <a:rPr lang="x-none" dirty="0"/>
              <a:t>CEP-HUCAM/UFES</a:t>
            </a:r>
            <a:br>
              <a:rPr lang="x-none"/>
            </a:br>
            <a:r>
              <a:rPr lang="x-none"/>
              <a:t>CONEP</a:t>
            </a:r>
            <a:br>
              <a:rPr lang="en-US" dirty="0"/>
            </a:br>
            <a:r>
              <a:rPr lang="en-BR" dirty="0"/>
              <a:t>PAHOERC (OPAS)</a:t>
            </a:r>
            <a:endParaRPr 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97F1E-8815-D246-B667-E8E3761CE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65" y="3038747"/>
            <a:ext cx="3912851" cy="2489996"/>
          </a:xfrm>
          <a:prstGeom prst="rect">
            <a:avLst/>
          </a:prstGeom>
        </p:spPr>
      </p:pic>
      <p:pic>
        <p:nvPicPr>
          <p:cNvPr id="4" name="Imagem 9">
            <a:extLst>
              <a:ext uri="{FF2B5EF4-FFF2-40B4-BE49-F238E27FC236}">
                <a16:creationId xmlns:a16="http://schemas.microsoft.com/office/drawing/2014/main" id="{D12291FA-7006-B245-AEB2-B1FBC3C20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4" t="14505" r="17170" b="15458"/>
          <a:stretch/>
        </p:blipFill>
        <p:spPr>
          <a:xfrm>
            <a:off x="6242132" y="3038747"/>
            <a:ext cx="4705175" cy="261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39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1FC4B86-7489-AB41-B66A-2E9982FA4CE8}"/>
              </a:ext>
            </a:extLst>
          </p:cNvPr>
          <p:cNvSpPr txBox="1">
            <a:spLocks/>
          </p:cNvSpPr>
          <p:nvPr/>
        </p:nvSpPr>
        <p:spPr>
          <a:xfrm>
            <a:off x="393329" y="-662782"/>
            <a:ext cx="10515600" cy="1325563"/>
          </a:xfrm>
          <a:prstGeom prst="bentUpArrow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R" sz="4000" b="1" dirty="0"/>
              <a:t>Resultados</a:t>
            </a:r>
            <a:br>
              <a:rPr lang="en-BR" sz="4000" b="1" dirty="0"/>
            </a:br>
            <a:r>
              <a:rPr lang="en-BR" sz="4000" b="1" dirty="0"/>
              <a:t>Eventos Adversos pós D1</a:t>
            </a:r>
            <a:br>
              <a:rPr lang="en-BR" sz="5400" b="1" dirty="0"/>
            </a:br>
            <a:endParaRPr lang="en-BR" sz="5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8388E7-D8A9-2D4C-B5BA-D1704F36FA09}"/>
              </a:ext>
            </a:extLst>
          </p:cNvPr>
          <p:cNvSpPr/>
          <p:nvPr/>
        </p:nvSpPr>
        <p:spPr>
          <a:xfrm>
            <a:off x="2336035" y="1799944"/>
            <a:ext cx="5692587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Comparação da Duração de Eventos Adversos entre meia dose e dose padrão após 1ª. Dose da vacina AstraZeneca:</a:t>
            </a:r>
            <a:endParaRPr lang="en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CAA8D9-57D5-E143-A0E3-E1B5ECB96D3E}"/>
              </a:ext>
            </a:extLst>
          </p:cNvPr>
          <p:cNvGraphicFramePr>
            <a:graphicFrameLocks noGrp="1"/>
          </p:cNvGraphicFramePr>
          <p:nvPr/>
        </p:nvGraphicFramePr>
        <p:xfrm>
          <a:off x="2336035" y="2829200"/>
          <a:ext cx="5692587" cy="3116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1704">
                  <a:extLst>
                    <a:ext uri="{9D8B030D-6E8A-4147-A177-3AD203B41FA5}">
                      <a16:colId xmlns:a16="http://schemas.microsoft.com/office/drawing/2014/main" val="3530489551"/>
                    </a:ext>
                  </a:extLst>
                </a:gridCol>
                <a:gridCol w="1585171">
                  <a:extLst>
                    <a:ext uri="{9D8B030D-6E8A-4147-A177-3AD203B41FA5}">
                      <a16:colId xmlns:a16="http://schemas.microsoft.com/office/drawing/2014/main" val="170693252"/>
                    </a:ext>
                  </a:extLst>
                </a:gridCol>
                <a:gridCol w="1585171">
                  <a:extLst>
                    <a:ext uri="{9D8B030D-6E8A-4147-A177-3AD203B41FA5}">
                      <a16:colId xmlns:a16="http://schemas.microsoft.com/office/drawing/2014/main" val="1992567279"/>
                    </a:ext>
                  </a:extLst>
                </a:gridCol>
                <a:gridCol w="670541">
                  <a:extLst>
                    <a:ext uri="{9D8B030D-6E8A-4147-A177-3AD203B41FA5}">
                      <a16:colId xmlns:a16="http://schemas.microsoft.com/office/drawing/2014/main" val="3674117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 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Dose padrão (</a:t>
                      </a:r>
                      <a:r>
                        <a:rPr lang="pt-BR" sz="1600" dirty="0" err="1">
                          <a:effectLst/>
                        </a:rPr>
                        <a:t>média±DP</a:t>
                      </a:r>
                      <a:r>
                        <a:rPr lang="pt-BR" sz="1600" dirty="0">
                          <a:effectLst/>
                        </a:rPr>
                        <a:t>)</a:t>
                      </a:r>
                      <a:endParaRPr lang="en-B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HUCAM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Meia dose (média±DP)</a:t>
                      </a:r>
                      <a:endParaRPr lang="en-BR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VIANA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P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6322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Dor no local 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5±4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3±2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0,001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7125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Cefaleia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4±5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2±2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0,001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0961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Cansaço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4±5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3±3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0,015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76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Dores musculares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9±10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3±3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0,001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008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Dores articulares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14±12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3±4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0,001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314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Febre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1±0,6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2±3,8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0,578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324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Endurecimento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3±3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3±2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0,585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9413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Edema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5±6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2±2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0,001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6557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Hematoma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6±5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>
                          <a:effectLst/>
                        </a:rPr>
                        <a:t>5±4</a:t>
                      </a:r>
                      <a:endParaRPr lang="en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dirty="0">
                          <a:effectLst/>
                        </a:rPr>
                        <a:t>0,608</a:t>
                      </a:r>
                      <a:endParaRPr lang="en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67834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4D73E93-79FA-3241-B30C-0AEAC0D615CD}"/>
              </a:ext>
            </a:extLst>
          </p:cNvPr>
          <p:cNvSpPr/>
          <p:nvPr/>
        </p:nvSpPr>
        <p:spPr>
          <a:xfrm>
            <a:off x="8632841" y="4127151"/>
            <a:ext cx="2446247" cy="12646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Duração dos sintomas foi menor com meia dose comparado com  dose padrão.</a:t>
            </a:r>
            <a:endParaRPr lang="en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43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BR" b="1" dirty="0"/>
              <a:t>Resultados Preliminares </a:t>
            </a:r>
            <a:br>
              <a:rPr lang="en-BR" b="1" dirty="0"/>
            </a:br>
            <a:r>
              <a:rPr lang="en-BR" b="1" dirty="0"/>
              <a:t>Eventos Adversos pós D2</a:t>
            </a:r>
            <a:endParaRPr dirty="0"/>
          </a:p>
        </p:txBody>
      </p:sp>
      <p:sp>
        <p:nvSpPr>
          <p:cNvPr id="177" name="Google Shape;177;p29"/>
          <p:cNvSpPr txBox="1"/>
          <p:nvPr/>
        </p:nvSpPr>
        <p:spPr>
          <a:xfrm>
            <a:off x="7568800" y="1698867"/>
            <a:ext cx="3186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/>
          </a:p>
        </p:txBody>
      </p:sp>
      <p:sp>
        <p:nvSpPr>
          <p:cNvPr id="178" name="Google Shape;178;p29"/>
          <p:cNvSpPr txBox="1"/>
          <p:nvPr/>
        </p:nvSpPr>
        <p:spPr>
          <a:xfrm>
            <a:off x="9162200" y="5526010"/>
            <a:ext cx="19451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 dirty="0"/>
              <a:t>Teste Mann-Whitney</a:t>
            </a:r>
            <a:endParaRPr sz="1600" dirty="0"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853" y="1871550"/>
            <a:ext cx="7052800" cy="4758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410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110E-DF57-1148-B741-F01BE7D0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solidFill>
                  <a:schemeClr val="accent1"/>
                </a:solidFill>
              </a:rPr>
              <a:t>Conclusões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FA09D-7CA7-894A-B1F9-E11DEBEE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743"/>
            <a:ext cx="10515600" cy="46932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efetividade</a:t>
            </a:r>
            <a:r>
              <a:rPr lang="en-US" dirty="0"/>
              <a:t> da </a:t>
            </a:r>
            <a:r>
              <a:rPr lang="en-US" dirty="0" err="1"/>
              <a:t>meia</a:t>
            </a:r>
            <a:r>
              <a:rPr lang="en-US" dirty="0"/>
              <a:t> dose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semelhante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dose </a:t>
            </a:r>
            <a:r>
              <a:rPr lang="en-US" dirty="0" err="1"/>
              <a:t>padrão</a:t>
            </a:r>
            <a:r>
              <a:rPr lang="en-US" dirty="0"/>
              <a:t> da AZD 1222, para </a:t>
            </a:r>
            <a:r>
              <a:rPr lang="en-US" dirty="0" err="1"/>
              <a:t>prevenção</a:t>
            </a:r>
            <a:r>
              <a:rPr lang="en-US" dirty="0"/>
              <a:t> de </a:t>
            </a:r>
            <a:r>
              <a:rPr lang="en-US" dirty="0" err="1"/>
              <a:t>casos</a:t>
            </a:r>
            <a:r>
              <a:rPr lang="en-US" dirty="0"/>
              <a:t> </a:t>
            </a:r>
            <a:r>
              <a:rPr lang="en-US" dirty="0" err="1"/>
              <a:t>novos</a:t>
            </a:r>
            <a:r>
              <a:rPr lang="en-US" dirty="0"/>
              <a:t>, </a:t>
            </a:r>
            <a:r>
              <a:rPr lang="en-US" dirty="0" err="1"/>
              <a:t>internações</a:t>
            </a:r>
            <a:r>
              <a:rPr lang="en-US" dirty="0"/>
              <a:t> e </a:t>
            </a:r>
            <a:r>
              <a:rPr lang="en-US" dirty="0" err="1"/>
              <a:t>óbitos</a:t>
            </a:r>
            <a:r>
              <a:rPr lang="en-US" dirty="0"/>
              <a:t>.</a:t>
            </a:r>
          </a:p>
          <a:p>
            <a:r>
              <a:rPr lang="en-BR" dirty="0"/>
              <a:t>A meia dose da vacina AZD 1222 é imunogênica e capaz de induzir anticorpos neutralizantes (IgG-S) em 99,8%, semelhante ao esquema com dose padrão. </a:t>
            </a:r>
          </a:p>
          <a:p>
            <a:r>
              <a:rPr lang="en-BR" dirty="0"/>
              <a:t>Em pré-imunes, uma meia dose foi suficiente para induzir altos títulos de AN. </a:t>
            </a:r>
          </a:p>
          <a:p>
            <a:r>
              <a:rPr lang="en-US" dirty="0"/>
              <a:t>A </a:t>
            </a:r>
            <a:r>
              <a:rPr lang="en-US" dirty="0" err="1"/>
              <a:t>meia</a:t>
            </a:r>
            <a:r>
              <a:rPr lang="en-US" dirty="0"/>
              <a:t> dose </a:t>
            </a:r>
            <a:r>
              <a:rPr lang="en-US" dirty="0" err="1"/>
              <a:t>induziu</a:t>
            </a:r>
            <a:r>
              <a:rPr lang="en-US" dirty="0"/>
              <a:t> </a:t>
            </a:r>
            <a:r>
              <a:rPr lang="en-US" dirty="0" err="1"/>
              <a:t>resposta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robusta</a:t>
            </a:r>
            <a:r>
              <a:rPr lang="en-US" dirty="0"/>
              <a:t> de </a:t>
            </a:r>
            <a:r>
              <a:rPr lang="en-US" dirty="0" err="1"/>
              <a:t>biomarcadores</a:t>
            </a:r>
            <a:r>
              <a:rPr lang="en-US" dirty="0"/>
              <a:t> (</a:t>
            </a:r>
            <a:r>
              <a:rPr lang="en-US" dirty="0" err="1"/>
              <a:t>quimiocinas</a:t>
            </a:r>
            <a:r>
              <a:rPr lang="en-US" dirty="0"/>
              <a:t>, </a:t>
            </a:r>
            <a:r>
              <a:rPr lang="en-US" dirty="0" err="1"/>
              <a:t>citocinas</a:t>
            </a:r>
            <a:r>
              <a:rPr lang="en-US" dirty="0"/>
              <a:t> e </a:t>
            </a:r>
            <a:r>
              <a:rPr lang="en-US" dirty="0" err="1"/>
              <a:t>fatores</a:t>
            </a:r>
            <a:r>
              <a:rPr lang="en-US" dirty="0"/>
              <a:t> de </a:t>
            </a:r>
            <a:r>
              <a:rPr lang="en-US" dirty="0" err="1"/>
              <a:t>crescimento</a:t>
            </a:r>
            <a:r>
              <a:rPr lang="en-US" dirty="0"/>
              <a:t>) </a:t>
            </a:r>
            <a:r>
              <a:rPr lang="en-US" dirty="0" err="1"/>
              <a:t>comparado</a:t>
            </a:r>
            <a:r>
              <a:rPr lang="en-US" dirty="0"/>
              <a:t> com dose </a:t>
            </a:r>
            <a:r>
              <a:rPr lang="en-US" dirty="0" err="1"/>
              <a:t>padrão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primovacinados</a:t>
            </a:r>
            <a:r>
              <a:rPr lang="en-US" dirty="0"/>
              <a:t>. A </a:t>
            </a:r>
            <a:r>
              <a:rPr lang="en-US" dirty="0" err="1"/>
              <a:t>produção</a:t>
            </a:r>
            <a:r>
              <a:rPr lang="en-US" dirty="0"/>
              <a:t> de </a:t>
            </a:r>
            <a:r>
              <a:rPr lang="en-US" dirty="0" err="1"/>
              <a:t>biomarcadores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semelhante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dois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indivíduos</a:t>
            </a:r>
            <a:r>
              <a:rPr lang="en-US" dirty="0"/>
              <a:t> </a:t>
            </a:r>
            <a:r>
              <a:rPr lang="en-US" dirty="0" err="1"/>
              <a:t>pré-imunes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resposta</a:t>
            </a:r>
            <a:r>
              <a:rPr lang="en-US" dirty="0"/>
              <a:t> humoral e de </a:t>
            </a:r>
            <a:r>
              <a:rPr lang="en-US" dirty="0" err="1"/>
              <a:t>biomarcadores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indivíduos</a:t>
            </a:r>
            <a:r>
              <a:rPr lang="en-US" dirty="0"/>
              <a:t> </a:t>
            </a:r>
            <a:r>
              <a:rPr lang="en-US" dirty="0" err="1"/>
              <a:t>pré-imunes</a:t>
            </a:r>
            <a:r>
              <a:rPr lang="en-US" dirty="0"/>
              <a:t> indica que a </a:t>
            </a:r>
            <a:r>
              <a:rPr lang="en-US" dirty="0" err="1"/>
              <a:t>meia</a:t>
            </a:r>
            <a:r>
              <a:rPr lang="en-US" dirty="0"/>
              <a:t> dose </a:t>
            </a:r>
            <a:r>
              <a:rPr lang="en-US" dirty="0" err="1"/>
              <a:t>pode</a:t>
            </a:r>
            <a:r>
              <a:rPr lang="en-US" dirty="0"/>
              <a:t> ser um </a:t>
            </a:r>
            <a:r>
              <a:rPr lang="en-US" dirty="0" err="1"/>
              <a:t>esquema</a:t>
            </a:r>
            <a:r>
              <a:rPr lang="en-US" dirty="0"/>
              <a:t> para dose de </a:t>
            </a:r>
            <a:r>
              <a:rPr lang="en-US" dirty="0" err="1"/>
              <a:t>reforço</a:t>
            </a:r>
            <a:endParaRPr lang="en-US" dirty="0"/>
          </a:p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246723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110E-DF57-1148-B741-F01BE7D0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>
                <a:solidFill>
                  <a:schemeClr val="accent1"/>
                </a:solidFill>
              </a:rPr>
              <a:t>Conclusões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FA09D-7CA7-894A-B1F9-E11DEBEE6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eventos</a:t>
            </a:r>
            <a:r>
              <a:rPr lang="en-US" dirty="0"/>
              <a:t> </a:t>
            </a:r>
            <a:r>
              <a:rPr lang="en-US" dirty="0" err="1"/>
              <a:t>adversos</a:t>
            </a:r>
            <a:r>
              <a:rPr lang="en-US" dirty="0"/>
              <a:t> </a:t>
            </a:r>
            <a:r>
              <a:rPr lang="en-US" dirty="0" err="1"/>
              <a:t>observados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leves</a:t>
            </a:r>
            <a:r>
              <a:rPr lang="en-US" dirty="0"/>
              <a:t>, e a </a:t>
            </a:r>
            <a:r>
              <a:rPr lang="en-US" dirty="0" err="1"/>
              <a:t>frequência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 de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semelhante</a:t>
            </a:r>
            <a:r>
              <a:rPr lang="en-US" dirty="0"/>
              <a:t> com </a:t>
            </a:r>
            <a:r>
              <a:rPr lang="en-US" dirty="0" err="1"/>
              <a:t>meia</a:t>
            </a:r>
            <a:r>
              <a:rPr lang="en-US" dirty="0"/>
              <a:t> dose </a:t>
            </a:r>
            <a:r>
              <a:rPr lang="en-US" dirty="0" err="1"/>
              <a:t>ou</a:t>
            </a:r>
            <a:r>
              <a:rPr lang="en-US" dirty="0"/>
              <a:t> dose </a:t>
            </a:r>
            <a:r>
              <a:rPr lang="en-US" dirty="0" err="1"/>
              <a:t>padrão</a:t>
            </a:r>
            <a:r>
              <a:rPr lang="en-US" dirty="0"/>
              <a:t>. No </a:t>
            </a:r>
            <a:r>
              <a:rPr lang="en-US" dirty="0" err="1"/>
              <a:t>entanto</a:t>
            </a:r>
            <a:r>
              <a:rPr lang="en-US" dirty="0"/>
              <a:t>, a </a:t>
            </a:r>
            <a:r>
              <a:rPr lang="en-US" dirty="0" err="1"/>
              <a:t>duração</a:t>
            </a:r>
            <a:r>
              <a:rPr lang="en-US" dirty="0"/>
              <a:t> dos </a:t>
            </a:r>
            <a:r>
              <a:rPr lang="en-US" dirty="0" err="1"/>
              <a:t>eventos</a:t>
            </a:r>
            <a:r>
              <a:rPr lang="en-US" dirty="0"/>
              <a:t> </a:t>
            </a:r>
            <a:r>
              <a:rPr lang="en-US" dirty="0" err="1"/>
              <a:t>adversos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menor</a:t>
            </a:r>
            <a:r>
              <a:rPr lang="en-US" dirty="0"/>
              <a:t> no </a:t>
            </a:r>
            <a:r>
              <a:rPr lang="en-US" dirty="0" err="1"/>
              <a:t>grupo</a:t>
            </a:r>
            <a:r>
              <a:rPr lang="en-US" dirty="0"/>
              <a:t> que </a:t>
            </a:r>
            <a:r>
              <a:rPr lang="en-US" dirty="0" err="1"/>
              <a:t>recebeu</a:t>
            </a:r>
            <a:r>
              <a:rPr lang="en-US" dirty="0"/>
              <a:t> </a:t>
            </a:r>
            <a:r>
              <a:rPr lang="en-US" dirty="0" err="1"/>
              <a:t>meia</a:t>
            </a:r>
            <a:r>
              <a:rPr lang="en-US" dirty="0"/>
              <a:t> dose.</a:t>
            </a:r>
          </a:p>
          <a:p>
            <a:pPr marL="0" indent="0">
              <a:buNone/>
            </a:pP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2482789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F14EA-9129-4648-9C82-82DBF328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Agradecimento a todos os envolvidos, especialmente os participantes!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046CBF-9152-8D4C-902E-DCF9F78B8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5" y="1690688"/>
            <a:ext cx="4314800" cy="323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3CDA8B-0831-384B-9F46-78C9140BA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6" y="4337961"/>
            <a:ext cx="3830956" cy="2154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A93A32-2F03-6A48-B919-637DAD6DD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89" y="1178960"/>
            <a:ext cx="2256921" cy="3009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645CC9-B2CE-3049-8985-83A0F2D76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72" y="1665676"/>
            <a:ext cx="2256920" cy="30092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54CE9C-427B-B746-A81F-EAB67A37E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24" y="4318000"/>
            <a:ext cx="5878286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45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aixaDeTexto 2"/>
          <p:cNvSpPr/>
          <p:nvPr/>
        </p:nvSpPr>
        <p:spPr>
          <a:xfrm>
            <a:off x="2800080" y="4977000"/>
            <a:ext cx="655956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600" b="0" strike="noStrike" spc="-1" dirty="0">
                <a:solidFill>
                  <a:srgbClr val="293678"/>
                </a:solidFill>
                <a:latin typeface="Arial Black"/>
                <a:ea typeface="DejaVu Sans"/>
              </a:rPr>
              <a:t>ESTUDO PREMIADO NO SBI 2021 - GOIÂNIA</a:t>
            </a:r>
            <a:endParaRPr lang="pt-BR" sz="3600" b="0" strike="noStrike" spc="-1" dirty="0">
              <a:solidFill>
                <a:srgbClr val="29367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700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B9A3DC-1F1C-467A-AE3F-72793DB2E4C0}"/>
              </a:ext>
            </a:extLst>
          </p:cNvPr>
          <p:cNvSpPr txBox="1"/>
          <p:nvPr/>
        </p:nvSpPr>
        <p:spPr>
          <a:xfrm>
            <a:off x="1275688" y="3720756"/>
            <a:ext cx="70479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dirty="0">
                <a:solidFill>
                  <a:schemeClr val="accent1"/>
                </a:solidFill>
              </a:rPr>
              <a:t>IMPLEMENTAÇÃO REFORÇO MEIA DOSE</a:t>
            </a:r>
            <a:endParaRPr lang="en-US" sz="3300" dirty="0">
              <a:solidFill>
                <a:srgbClr val="0070C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3A651F-37D1-45A9-AB2C-6BB69EEE961C}"/>
              </a:ext>
            </a:extLst>
          </p:cNvPr>
          <p:cNvSpPr txBox="1"/>
          <p:nvPr/>
        </p:nvSpPr>
        <p:spPr>
          <a:xfrm>
            <a:off x="428166" y="2086311"/>
            <a:ext cx="878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EFETIVIDADE, SEGURANÇA E IMUNOGENICIDADE DA MEIA DOSE </a:t>
            </a:r>
          </a:p>
          <a:p>
            <a:pPr algn="ctr"/>
            <a:r>
              <a:rPr lang="pt-BR" sz="2400" b="1" dirty="0"/>
              <a:t>DA VACINA ChAdOx1 nCoV-19 (AZD1222) para COVID-19</a:t>
            </a:r>
          </a:p>
        </p:txBody>
      </p:sp>
      <p:pic>
        <p:nvPicPr>
          <p:cNvPr id="1036" name="Picture 12" descr="Fiocruz Minas - YouTube">
            <a:extLst>
              <a:ext uri="{FF2B5EF4-FFF2-40B4-BE49-F238E27FC236}">
                <a16:creationId xmlns:a16="http://schemas.microsoft.com/office/drawing/2014/main" id="{F3815670-D441-4DE6-86A4-EB4D50BE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73" y="5188784"/>
            <a:ext cx="1355285" cy="13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iversidade Federal do Espírito Santo – Wikipédia, a enciclopédia livre">
            <a:extLst>
              <a:ext uri="{FF2B5EF4-FFF2-40B4-BE49-F238E27FC236}">
                <a16:creationId xmlns:a16="http://schemas.microsoft.com/office/drawing/2014/main" id="{A7249D5D-437C-438B-AC6F-45046FBC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33" y="5226825"/>
            <a:ext cx="95751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rogramas de Saúde Pública e Epidemiologia | ENSP/Fiocruz | RETS - Rede  Internacional de Educação de Técnicos em Saúde">
            <a:extLst>
              <a:ext uri="{FF2B5EF4-FFF2-40B4-BE49-F238E27FC236}">
                <a16:creationId xmlns:a16="http://schemas.microsoft.com/office/drawing/2014/main" id="{85778811-01EB-4546-940E-0687449C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71" y="5305619"/>
            <a:ext cx="1520591" cy="12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Banca contratada para novo processo seletivo Sesa ES">
            <a:extLst>
              <a:ext uri="{FF2B5EF4-FFF2-40B4-BE49-F238E27FC236}">
                <a16:creationId xmlns:a16="http://schemas.microsoft.com/office/drawing/2014/main" id="{DA952E14-A279-48D8-9C23-AE9553A2EA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09" y="525450"/>
            <a:ext cx="2403413" cy="1242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86A711E-A581-4E45-80F1-E49ACF2A3E7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8620" r="7758" b="12931"/>
          <a:stretch/>
        </p:blipFill>
        <p:spPr bwMode="auto">
          <a:xfrm>
            <a:off x="428166" y="5200786"/>
            <a:ext cx="1619039" cy="1355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Organização Pan-americana de Saúde (OPAS) | Coronavírus">
            <a:extLst>
              <a:ext uri="{FF2B5EF4-FFF2-40B4-BE49-F238E27FC236}">
                <a16:creationId xmlns:a16="http://schemas.microsoft.com/office/drawing/2014/main" id="{0577D470-27EB-496B-A405-240E3D161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35" y="5158845"/>
            <a:ext cx="2090499" cy="147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xto">
            <a:extLst>
              <a:ext uri="{FF2B5EF4-FFF2-40B4-BE49-F238E27FC236}">
                <a16:creationId xmlns:a16="http://schemas.microsoft.com/office/drawing/2014/main" id="{1C06091E-A72C-48A0-8CA7-A525AD86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97" y="5399613"/>
            <a:ext cx="1141995" cy="10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ubimmidia Igreja de Nossa Senhora da Conceição - Viana ES | Nossa senhora  da conceição, Igreja, Lugares">
            <a:extLst>
              <a:ext uri="{FF2B5EF4-FFF2-40B4-BE49-F238E27FC236}">
                <a16:creationId xmlns:a16="http://schemas.microsoft.com/office/drawing/2014/main" id="{3F00113F-AD06-43E3-A731-90C3EDA45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391" y="530810"/>
            <a:ext cx="2090499" cy="26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viana.es.gov.br/site/tema/viana/img/menu_viana.png">
            <a:extLst>
              <a:ext uri="{FF2B5EF4-FFF2-40B4-BE49-F238E27FC236}">
                <a16:creationId xmlns:a16="http://schemas.microsoft.com/office/drawing/2014/main" id="{4B065350-C598-784D-ABDC-EE3D7301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72" y="132638"/>
            <a:ext cx="1391686" cy="11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3233F607-6A40-734C-BB28-178E3267AA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5479" y="558289"/>
            <a:ext cx="1974837" cy="8281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310D47-BD36-6247-B0B1-7DE6505E9A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8654" y="5233878"/>
            <a:ext cx="1899865" cy="14285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AA5B0F-4B51-0642-8846-0A6F3107EDC5}"/>
              </a:ext>
            </a:extLst>
          </p:cNvPr>
          <p:cNvSpPr/>
          <p:nvPr/>
        </p:nvSpPr>
        <p:spPr>
          <a:xfrm>
            <a:off x="2047205" y="2960403"/>
            <a:ext cx="5426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ClinicalTrials.gov</a:t>
            </a:r>
            <a:r>
              <a:rPr lang="en-US" i="1" dirty="0">
                <a:solidFill>
                  <a:srgbClr val="000000"/>
                </a:solidFill>
                <a:latin typeface="Source Sans Pro" panose="020B0503030403020204" pitchFamily="34" charset="0"/>
              </a:rPr>
              <a:t> identifier (NCT number): </a:t>
            </a:r>
            <a:r>
              <a:rPr lang="en-US" b="1" i="1" dirty="0">
                <a:solidFill>
                  <a:srgbClr val="000000"/>
                </a:solidFill>
                <a:latin typeface="Source Sans Pro" panose="020B0503030403020204" pitchFamily="34" charset="0"/>
              </a:rPr>
              <a:t>NCT05059106</a:t>
            </a:r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3083832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4BE509-29B9-0243-A6C4-A5EE536B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IMPLEMENTAÇÃO REFORÇO MEIA DOSE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429C13-9BCE-414E-AFEC-7748C56AA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Uma meia dose de reforço será administrada, para moradores de Viana de 18-49 anos, que tenham recebido esquema completo com qualquer imunizante.</a:t>
            </a:r>
          </a:p>
          <a:p>
            <a:pPr lvl="1"/>
            <a:r>
              <a:rPr lang="pt-BR" dirty="0"/>
              <a:t>Nota Técnica 59/2021 SECOVID/GAB/SECOVID/MS</a:t>
            </a:r>
          </a:p>
          <a:p>
            <a:pPr lvl="1"/>
            <a:r>
              <a:rPr lang="pt-BR" dirty="0"/>
              <a:t>Parecer CEP/CONEP 5.140.298, 02/12/2021</a:t>
            </a:r>
          </a:p>
          <a:p>
            <a:pPr lvl="1"/>
            <a:r>
              <a:rPr lang="pt-BR" dirty="0"/>
              <a:t>Nota Técnica PEI 19/2021, 16/12/2021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Agendamento no </a:t>
            </a:r>
            <a:r>
              <a:rPr lang="pt-BR" dirty="0">
                <a:hlinkClick r:id="rId2"/>
              </a:rPr>
              <a:t>www.vianavacinada.saude.es.gov.br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A partir de 20/12/2021</a:t>
            </a:r>
          </a:p>
          <a:p>
            <a:pPr lvl="1"/>
            <a:r>
              <a:rPr lang="pt-BR" dirty="0"/>
              <a:t>Dia </a:t>
            </a:r>
            <a:r>
              <a:rPr lang="pt-BR" dirty="0" err="1"/>
              <a:t>D</a:t>
            </a:r>
            <a:r>
              <a:rPr lang="pt-BR" dirty="0"/>
              <a:t> em 09/01/2022</a:t>
            </a:r>
          </a:p>
          <a:p>
            <a:pPr lvl="1"/>
            <a:r>
              <a:rPr lang="pt-BR" dirty="0"/>
              <a:t>TCLE + monitoramento de eventos adversos</a:t>
            </a:r>
          </a:p>
          <a:p>
            <a:pPr lvl="1"/>
            <a:r>
              <a:rPr lang="pt-BR" dirty="0"/>
              <a:t>Agendamento local</a:t>
            </a:r>
            <a:endParaRPr lang="en-BR" dirty="0"/>
          </a:p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2743442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F745-7699-6B41-83F8-DEB3A0A1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Excluídos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3140C-D579-684A-A787-C2F9B216F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Serão</a:t>
            </a:r>
            <a:r>
              <a:rPr lang="en-US" dirty="0"/>
              <a:t> </a:t>
            </a:r>
            <a:r>
              <a:rPr lang="en-US" dirty="0" err="1"/>
              <a:t>excluídos</a:t>
            </a:r>
            <a:r>
              <a:rPr lang="en-US" dirty="0"/>
              <a:t> da </a:t>
            </a:r>
            <a:r>
              <a:rPr lang="en-US" dirty="0" err="1"/>
              <a:t>vacinação</a:t>
            </a:r>
            <a:r>
              <a:rPr lang="en-US" dirty="0"/>
              <a:t> do </a:t>
            </a:r>
            <a:r>
              <a:rPr lang="en-US" dirty="0" err="1"/>
              <a:t>estudo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-  </a:t>
            </a:r>
            <a:r>
              <a:rPr lang="en-US" dirty="0" err="1"/>
              <a:t>Menores</a:t>
            </a:r>
            <a:r>
              <a:rPr lang="en-US" dirty="0"/>
              <a:t> de 18 </a:t>
            </a:r>
            <a:r>
              <a:rPr lang="en-US" dirty="0" err="1"/>
              <a:t>anos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maiores</a:t>
            </a:r>
            <a:r>
              <a:rPr lang="en-US" dirty="0"/>
              <a:t> de 50 </a:t>
            </a:r>
            <a:r>
              <a:rPr lang="en-US" dirty="0" err="1"/>
              <a:t>anos</a:t>
            </a:r>
            <a:r>
              <a:rPr lang="en-US" dirty="0"/>
              <a:t> de </a:t>
            </a:r>
            <a:r>
              <a:rPr lang="en-US" dirty="0" err="1"/>
              <a:t>idade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-  </a:t>
            </a:r>
            <a:r>
              <a:rPr lang="en-US" dirty="0" err="1"/>
              <a:t>Gestantes</a:t>
            </a:r>
            <a:r>
              <a:rPr lang="en-US" dirty="0"/>
              <a:t> e </a:t>
            </a:r>
            <a:r>
              <a:rPr lang="en-US" dirty="0" err="1"/>
              <a:t>puérperas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-  Pessoa com </a:t>
            </a:r>
            <a:r>
              <a:rPr lang="en-US" dirty="0" err="1"/>
              <a:t>história</a:t>
            </a:r>
            <a:r>
              <a:rPr lang="en-US" dirty="0"/>
              <a:t> de </a:t>
            </a:r>
            <a:r>
              <a:rPr lang="en-US" dirty="0" err="1"/>
              <a:t>reação</a:t>
            </a:r>
            <a:r>
              <a:rPr lang="en-US" dirty="0"/>
              <a:t> </a:t>
            </a:r>
            <a:r>
              <a:rPr lang="en-US" dirty="0" err="1"/>
              <a:t>alérgica</a:t>
            </a:r>
            <a:r>
              <a:rPr lang="en-US" dirty="0"/>
              <a:t> grave (</a:t>
            </a:r>
            <a:r>
              <a:rPr lang="en-US" dirty="0" err="1"/>
              <a:t>anafilaxia</a:t>
            </a:r>
            <a:r>
              <a:rPr lang="en-US" dirty="0"/>
              <a:t>) a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vacina</a:t>
            </a:r>
            <a:r>
              <a:rPr lang="en-US" dirty="0"/>
              <a:t> </a:t>
            </a:r>
            <a:r>
              <a:rPr lang="en-US" dirty="0" err="1"/>
              <a:t>previamente</a:t>
            </a:r>
            <a:r>
              <a:rPr lang="en-US" dirty="0"/>
              <a:t> </a:t>
            </a:r>
            <a:r>
              <a:rPr lang="en-US" dirty="0" err="1"/>
              <a:t>administrada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-  </a:t>
            </a:r>
            <a:r>
              <a:rPr lang="en-US" dirty="0" err="1"/>
              <a:t>Apresentar</a:t>
            </a:r>
            <a:r>
              <a:rPr lang="en-US" dirty="0"/>
              <a:t> </a:t>
            </a:r>
            <a:r>
              <a:rPr lang="en-US" dirty="0" err="1"/>
              <a:t>febre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sintomas</a:t>
            </a:r>
            <a:r>
              <a:rPr lang="en-US" dirty="0"/>
              <a:t> </a:t>
            </a:r>
            <a:r>
              <a:rPr lang="en-US" dirty="0" err="1"/>
              <a:t>gripais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-  </a:t>
            </a:r>
            <a:r>
              <a:rPr lang="en-US" dirty="0" err="1"/>
              <a:t>Diagnóstico</a:t>
            </a:r>
            <a:r>
              <a:rPr lang="en-US" dirty="0"/>
              <a:t> </a:t>
            </a:r>
            <a:r>
              <a:rPr lang="en-US" dirty="0" err="1"/>
              <a:t>recente</a:t>
            </a:r>
            <a:r>
              <a:rPr lang="en-US" dirty="0"/>
              <a:t> de covid-19 com </a:t>
            </a:r>
            <a:r>
              <a:rPr lang="en-US" dirty="0" err="1"/>
              <a:t>início</a:t>
            </a:r>
            <a:r>
              <a:rPr lang="en-US" dirty="0"/>
              <a:t> dos </a:t>
            </a:r>
            <a:r>
              <a:rPr lang="en-US" dirty="0" err="1"/>
              <a:t>sintomas</a:t>
            </a:r>
            <a:r>
              <a:rPr lang="en-US" dirty="0"/>
              <a:t> 28 </a:t>
            </a:r>
            <a:r>
              <a:rPr lang="en-US" dirty="0" err="1"/>
              <a:t>dias</a:t>
            </a:r>
            <a:r>
              <a:rPr lang="en-US" dirty="0"/>
              <a:t> antes da </a:t>
            </a:r>
            <a:r>
              <a:rPr lang="en-US" dirty="0" err="1"/>
              <a:t>vacinação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-  </a:t>
            </a:r>
            <a:r>
              <a:rPr lang="en-US" dirty="0" err="1"/>
              <a:t>Distúrbios</a:t>
            </a:r>
            <a:r>
              <a:rPr lang="en-US" dirty="0"/>
              <a:t> da </a:t>
            </a:r>
            <a:r>
              <a:rPr lang="en-US" dirty="0" err="1"/>
              <a:t>coagulação</a:t>
            </a:r>
            <a:r>
              <a:rPr lang="en-US" dirty="0"/>
              <a:t> e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anticoagulantes</a:t>
            </a:r>
            <a:r>
              <a:rPr lang="en-US" dirty="0"/>
              <a:t>. </a:t>
            </a:r>
          </a:p>
          <a:p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1373365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AE38-410C-0C4F-8384-584C1D8F9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b="1" dirty="0">
                <a:solidFill>
                  <a:schemeClr val="accent1"/>
                </a:solidFill>
              </a:rPr>
              <a:t>VOLUNTÁRIOS PARA COLETAS DE SANGUE E SEGUIMENTO DA RESPOSTA IMUNE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80DE7-03A4-E54E-AC73-D3AD55DB6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BR" dirty="0"/>
              <a:t>RECEBERÃO REFORÇO E FARÃO COLETAS DIAS 08 e 09/01</a:t>
            </a:r>
          </a:p>
          <a:p>
            <a:r>
              <a:rPr lang="en-BR" dirty="0"/>
              <a:t>558 participantes já em seguimento continuam</a:t>
            </a:r>
          </a:p>
          <a:p>
            <a:r>
              <a:rPr lang="en-BR" dirty="0"/>
              <a:t>Moradores que receberam Pfizer ou Coronavac na primeira e segunda dose estão sendo convidados a vacinar com meia dose ou Pfizer e fazer o seguimento da resposta imune</a:t>
            </a:r>
          </a:p>
          <a:p>
            <a:endParaRPr lang="en-BR" dirty="0"/>
          </a:p>
          <a:p>
            <a:r>
              <a:rPr lang="en-BR" dirty="0"/>
              <a:t>MEIA DOSE – MEIA DOSE</a:t>
            </a:r>
          </a:p>
          <a:p>
            <a:r>
              <a:rPr lang="en-BR" dirty="0"/>
              <a:t>PFIZER – MEIA DOSE</a:t>
            </a:r>
          </a:p>
          <a:p>
            <a:r>
              <a:rPr lang="en-BR" dirty="0"/>
              <a:t>PFIZER – PFIZER</a:t>
            </a:r>
          </a:p>
          <a:p>
            <a:r>
              <a:rPr lang="en-BR" dirty="0"/>
              <a:t>CORONAVAC – MEIA DOSE</a:t>
            </a:r>
          </a:p>
          <a:p>
            <a:r>
              <a:rPr lang="en-BR" dirty="0"/>
              <a:t>CORONAVAC - PFIZER</a:t>
            </a:r>
          </a:p>
        </p:txBody>
      </p:sp>
    </p:spTree>
    <p:extLst>
      <p:ext uri="{BB962C8B-B14F-4D97-AF65-F5344CB8AC3E}">
        <p14:creationId xmlns:p14="http://schemas.microsoft.com/office/powerpoint/2010/main" val="280872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7C5E4-AF05-472B-94D1-5A52EC12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Premissas: </a:t>
            </a:r>
            <a:br>
              <a:rPr lang="pt-BR" dirty="0"/>
            </a:br>
            <a:r>
              <a:rPr lang="pt-BR" sz="4000" dirty="0"/>
              <a:t>Necessidade de dar rápido acesso à vacina a todos.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6567FC-19A6-49EE-ABF6-C0C67675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4315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/>
              <a:t>Tendo em vista a inexistência de tratamentos eficazes, a vacinação em massa da população constitui o único meio de se bloquear a transmissão do vírus e o espalhamento da doença (</a:t>
            </a:r>
            <a:r>
              <a:rPr lang="pt-BR" dirty="0" err="1"/>
              <a:t>Shama</a:t>
            </a:r>
            <a:r>
              <a:rPr lang="pt-BR" dirty="0"/>
              <a:t> et al., 2020).</a:t>
            </a:r>
          </a:p>
          <a:p>
            <a:r>
              <a:rPr lang="pt-BR" dirty="0"/>
              <a:t>Insuficiência de insumos limita a capacidade de produção e de vacinação da população brasileira.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FA8EA-8E14-D44C-A0D7-414BA9E6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7670" y="4082531"/>
            <a:ext cx="3777185" cy="241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D4B854C-2891-114E-9FE5-3977752E1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4855" y="4136106"/>
            <a:ext cx="1260980" cy="235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0780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146A-55B0-6A44-BF22-07BAC004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AÇÕES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BD54-7936-8540-A860-7C1CD8D0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BR" dirty="0"/>
              <a:t>Divulgação</a:t>
            </a:r>
          </a:p>
          <a:p>
            <a:r>
              <a:rPr lang="en-BR" dirty="0"/>
              <a:t>Disponibilidade de 12.000 doses AZ</a:t>
            </a:r>
          </a:p>
          <a:p>
            <a:r>
              <a:rPr lang="en-BR" dirty="0"/>
              <a:t>Ajuste na plataforma vianavacinada</a:t>
            </a:r>
          </a:p>
          <a:p>
            <a:r>
              <a:rPr lang="en-BR" dirty="0"/>
              <a:t>Dia D de vacinação 08 e 09/01/2022 (novo TCLE)</a:t>
            </a:r>
          </a:p>
          <a:p>
            <a:r>
              <a:rPr lang="en-BR" dirty="0"/>
              <a:t>Manter vacinação com meia dose ao longo do mês de janeiro (10 a 31/01/2022).</a:t>
            </a:r>
          </a:p>
          <a:p>
            <a:r>
              <a:rPr lang="en-BR" dirty="0"/>
              <a:t>Outros imunizantes a partir de fevereiro, se for definido pelo MS</a:t>
            </a:r>
          </a:p>
          <a:p>
            <a:r>
              <a:rPr lang="en-BR" dirty="0"/>
              <a:t>Subgrupo imunogenicidade (amostras biológicas)</a:t>
            </a:r>
          </a:p>
          <a:p>
            <a:pPr lvl="1"/>
            <a:r>
              <a:rPr lang="en-BR" dirty="0"/>
              <a:t>07/01 (grupo já em seguimento)</a:t>
            </a:r>
          </a:p>
          <a:p>
            <a:pPr lvl="1"/>
            <a:r>
              <a:rPr lang="en-BR" dirty="0"/>
              <a:t>08/01 e 09/01 quem recebeu dose padrão ou outros imunizantes</a:t>
            </a:r>
          </a:p>
          <a:p>
            <a:pPr lvl="1"/>
            <a:endParaRPr lang="en-BR" dirty="0"/>
          </a:p>
        </p:txBody>
      </p:sp>
    </p:spTree>
    <p:extLst>
      <p:ext uri="{BB962C8B-B14F-4D97-AF65-F5344CB8AC3E}">
        <p14:creationId xmlns:p14="http://schemas.microsoft.com/office/powerpoint/2010/main" val="63681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AACD88-B582-A54E-88EA-BC90C6A31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9" y="663466"/>
            <a:ext cx="2666440" cy="4376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B69B2C-BADF-4B48-B6CD-F90060513C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2" y="356106"/>
            <a:ext cx="6531831" cy="18909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4824D3-ABAF-F74F-9A31-9B1F8CDA47DB}"/>
              </a:ext>
            </a:extLst>
          </p:cNvPr>
          <p:cNvSpPr/>
          <p:nvPr/>
        </p:nvSpPr>
        <p:spPr>
          <a:xfrm>
            <a:off x="798022" y="273119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  <a:p>
            <a:r>
              <a:rPr lang="pt-BR" dirty="0"/>
              <a:t>Dose ajustada na proporção de 1:2 (2·2 × 10¹⁰ partículas virais) foi comparada com dose padrão (3·5–6·5 × 10¹⁰ partículas virais) da vacina ChAdOx1 nCoV-19 (AZD1222).</a:t>
            </a:r>
          </a:p>
          <a:p>
            <a:pPr lvl="1"/>
            <a:r>
              <a:rPr lang="pt-BR" dirty="0"/>
              <a:t>Meia dose induziu média geométrica dos títulos de anticorpos semelhante à dose padrão nos grupos etários avaliados e foi capaz de induzir </a:t>
            </a:r>
            <a:r>
              <a:rPr lang="pt-BR" dirty="0" err="1"/>
              <a:t>soroconversão</a:t>
            </a:r>
            <a:r>
              <a:rPr lang="pt-BR" dirty="0"/>
              <a:t> (anticorpos neutralizantes em níveis protetores) em 100% dos participantes, em todas as faixas etárias.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5E91C-FF54-D94C-99B2-C89B93A48893}"/>
              </a:ext>
            </a:extLst>
          </p:cNvPr>
          <p:cNvSpPr/>
          <p:nvPr/>
        </p:nvSpPr>
        <p:spPr>
          <a:xfrm>
            <a:off x="8771861" y="5917535"/>
            <a:ext cx="3167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(</a:t>
            </a:r>
            <a:r>
              <a:rPr lang="pt-BR" dirty="0" err="1"/>
              <a:t>Ramasamy</a:t>
            </a:r>
            <a:r>
              <a:rPr lang="pt-BR" dirty="0"/>
              <a:t> et al., Lancet 2020).</a:t>
            </a:r>
            <a:endParaRPr lang="x-non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0F4A84-1418-B440-B33A-97093D39247D}"/>
              </a:ext>
            </a:extLst>
          </p:cNvPr>
          <p:cNvSpPr txBox="1"/>
          <p:nvPr/>
        </p:nvSpPr>
        <p:spPr>
          <a:xfrm>
            <a:off x="8053439" y="5109197"/>
            <a:ext cx="274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N= 560</a:t>
            </a:r>
          </a:p>
        </p:txBody>
      </p:sp>
    </p:spTree>
    <p:extLst>
      <p:ext uri="{BB962C8B-B14F-4D97-AF65-F5344CB8AC3E}">
        <p14:creationId xmlns:p14="http://schemas.microsoft.com/office/powerpoint/2010/main" val="76571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03FF-A807-0E47-8B4F-A1FDF9D9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8325"/>
            <a:ext cx="10515600" cy="4351338"/>
          </a:xfrm>
        </p:spPr>
        <p:txBody>
          <a:bodyPr/>
          <a:lstStyle/>
          <a:p>
            <a:r>
              <a:rPr lang="x-none" dirty="0"/>
              <a:t>N= 23.848</a:t>
            </a:r>
          </a:p>
          <a:p>
            <a:pPr lvl="1"/>
            <a:r>
              <a:rPr lang="x-none" dirty="0"/>
              <a:t>Análise interina N= 11.636 (UK= 7.548, Brasil= 4.088)</a:t>
            </a:r>
          </a:p>
          <a:p>
            <a:pPr lvl="1"/>
            <a:r>
              <a:rPr lang="x-none" dirty="0"/>
              <a:t>Dose padrão (N=4.440) vs. dose ajustada 1:2 (N=1.374)</a:t>
            </a:r>
          </a:p>
          <a:p>
            <a:r>
              <a:rPr lang="x-none" dirty="0"/>
              <a:t>Eficácia dose padrão</a:t>
            </a:r>
            <a:r>
              <a:rPr lang="pt-BR" dirty="0"/>
              <a:t> (SD/SD)</a:t>
            </a:r>
            <a:r>
              <a:rPr lang="x-none" dirty="0"/>
              <a:t> = </a:t>
            </a:r>
            <a:r>
              <a:rPr lang="en-US" b="1" dirty="0"/>
              <a:t>62·1% (95% CI 41·0–75·7)</a:t>
            </a:r>
          </a:p>
          <a:p>
            <a:r>
              <a:rPr lang="en-US" b="1" dirty="0" err="1"/>
              <a:t>Eficácia</a:t>
            </a:r>
            <a:r>
              <a:rPr lang="en-US" b="1" dirty="0"/>
              <a:t> </a:t>
            </a:r>
            <a:r>
              <a:rPr lang="en-US" b="1" dirty="0" err="1"/>
              <a:t>meia</a:t>
            </a:r>
            <a:r>
              <a:rPr lang="en-US" b="1" dirty="0"/>
              <a:t> dose (LD/SD)= 90·0% (95% CI 67·4–97·0)</a:t>
            </a:r>
          </a:p>
          <a:p>
            <a:r>
              <a:rPr lang="en-US" b="1" dirty="0" err="1"/>
              <a:t>Eficácia</a:t>
            </a:r>
            <a:r>
              <a:rPr lang="en-US" b="1" dirty="0"/>
              <a:t> </a:t>
            </a:r>
            <a:r>
              <a:rPr lang="en-US" b="1" dirty="0" err="1"/>
              <a:t>geral</a:t>
            </a:r>
            <a:r>
              <a:rPr lang="en-US" b="1" dirty="0"/>
              <a:t> (</a:t>
            </a:r>
            <a:r>
              <a:rPr lang="en-US" b="1" dirty="0" err="1"/>
              <a:t>todos</a:t>
            </a:r>
            <a:r>
              <a:rPr lang="en-US" b="1" dirty="0"/>
              <a:t>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grupos</a:t>
            </a:r>
            <a:r>
              <a:rPr lang="en-US" b="1" dirty="0"/>
              <a:t>)= 70·4% (95·8% CI 54·8–80·6)</a:t>
            </a:r>
            <a:endParaRPr lang="en-US" dirty="0"/>
          </a:p>
          <a:p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F620C-2DDC-5D45-9476-277D4024F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59444"/>
            <a:ext cx="12001500" cy="2349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01F30E-BA29-9C46-85FB-0C8A86C055B7}"/>
              </a:ext>
            </a:extLst>
          </p:cNvPr>
          <p:cNvSpPr txBox="1"/>
          <p:nvPr/>
        </p:nvSpPr>
        <p:spPr>
          <a:xfrm>
            <a:off x="8395856" y="6134791"/>
            <a:ext cx="470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Voysey M et al.  Lancet, 2021.</a:t>
            </a:r>
          </a:p>
        </p:txBody>
      </p:sp>
    </p:spTree>
    <p:extLst>
      <p:ext uri="{BB962C8B-B14F-4D97-AF65-F5344CB8AC3E}">
        <p14:creationId xmlns:p14="http://schemas.microsoft.com/office/powerpoint/2010/main" val="360489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F8673-8415-436B-BBCA-53B7E89E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 GERAL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409ACD-C867-4B68-8420-116A391E5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Avaliar a </a:t>
            </a:r>
            <a:r>
              <a:rPr lang="pt-BR" b="1" dirty="0"/>
              <a:t>efetividade, segurança e </a:t>
            </a:r>
            <a:r>
              <a:rPr lang="pt-BR" b="1" dirty="0" err="1"/>
              <a:t>imunogenicidade</a:t>
            </a:r>
            <a:r>
              <a:rPr lang="pt-BR" b="1" dirty="0"/>
              <a:t> </a:t>
            </a:r>
            <a:r>
              <a:rPr lang="pt-BR" dirty="0"/>
              <a:t>da dose ajustada 1:2 (meia dose) de ChAdOx1 nCoV-19 (AZD1222), em adultos de 18 a 49 anos.</a:t>
            </a:r>
          </a:p>
          <a:p>
            <a:pPr algn="just"/>
            <a:endParaRPr lang="pt-B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43A381-34BC-0441-9733-EB45A545CDD1}"/>
              </a:ext>
            </a:extLst>
          </p:cNvPr>
          <p:cNvSpPr txBox="1"/>
          <p:nvPr/>
        </p:nvSpPr>
        <p:spPr>
          <a:xfrm>
            <a:off x="1601638" y="4520241"/>
            <a:ext cx="89887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BR" sz="2400" dirty="0"/>
              <a:t>INTERVENÇÃO:  </a:t>
            </a:r>
          </a:p>
          <a:p>
            <a:r>
              <a:rPr lang="en-BR" sz="2400" dirty="0"/>
              <a:t>2 meias doses ou dose padrão, com intervalo de 8 a 10 semanas.</a:t>
            </a:r>
          </a:p>
        </p:txBody>
      </p:sp>
    </p:spTree>
    <p:extLst>
      <p:ext uri="{BB962C8B-B14F-4D97-AF65-F5344CB8AC3E}">
        <p14:creationId xmlns:p14="http://schemas.microsoft.com/office/powerpoint/2010/main" val="66244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F1274-98CF-41CB-8CDF-D7BF3AB2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 ESPECÍFICOS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5E4B57-2AF5-439F-BA49-A3823872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329"/>
            <a:ext cx="10515600" cy="50323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Avaliar a efetividade (redução do número de casos, do número de mortes, número de internações hospitalares);</a:t>
            </a:r>
          </a:p>
          <a:p>
            <a:pPr marL="0" indent="0">
              <a:buNone/>
            </a:pPr>
            <a:r>
              <a:rPr lang="pt-BR" dirty="0"/>
              <a:t>Avaliar a resposta imune celular pela caracterização fenotípica de células T e B de memória e da produção de citocinas;</a:t>
            </a:r>
          </a:p>
          <a:p>
            <a:pPr marL="0" indent="0">
              <a:buNone/>
            </a:pPr>
            <a:r>
              <a:rPr lang="pt-BR" dirty="0"/>
              <a:t>Caracterizar a resposta humoral por quantificação dos níveis de anticorpos </a:t>
            </a:r>
            <a:r>
              <a:rPr lang="pt-BR" dirty="0" err="1"/>
              <a:t>IgG</a:t>
            </a:r>
            <a:r>
              <a:rPr lang="pt-BR" dirty="0"/>
              <a:t> e neutralizantes e taxa de </a:t>
            </a:r>
            <a:r>
              <a:rPr lang="pt-BR" dirty="0" err="1"/>
              <a:t>soroconversão</a:t>
            </a:r>
            <a:r>
              <a:rPr lang="pt-BR" dirty="0"/>
              <a:t>;</a:t>
            </a:r>
          </a:p>
          <a:p>
            <a:pPr marL="0" indent="0">
              <a:buNone/>
            </a:pPr>
            <a:r>
              <a:rPr lang="pt-BR" dirty="0"/>
              <a:t>Avaliar a duração da imunidade celular e humoral;</a:t>
            </a:r>
          </a:p>
          <a:p>
            <a:pPr marL="0" indent="0">
              <a:buNone/>
            </a:pPr>
            <a:r>
              <a:rPr lang="pt-BR" dirty="0"/>
              <a:t>Comparar a resposta imune celular e humoral pós vacina, entre indivíduos com e sem infecção prévia por SARS-Cov2 confirmado por RT-PCR;</a:t>
            </a:r>
          </a:p>
          <a:p>
            <a:pPr marL="0" indent="0">
              <a:buNone/>
            </a:pPr>
            <a:r>
              <a:rPr lang="pt-BR" dirty="0"/>
              <a:t>Avaliar ocorrência de casos novos por variantes do vírus, pós-vacina;</a:t>
            </a:r>
          </a:p>
          <a:p>
            <a:pPr marL="0" indent="0">
              <a:buNone/>
            </a:pPr>
            <a:r>
              <a:rPr lang="pt-BR" dirty="0"/>
              <a:t>Avaliar a segurança por monitoramento dos eventos adversos pós-vacina.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5272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4CCAF-E8D6-4A86-9218-530065467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/>
              <a:t>MÉTODOS</a:t>
            </a:r>
            <a:br>
              <a:rPr lang="pt-BR" sz="3200" dirty="0"/>
            </a:br>
            <a:r>
              <a:rPr lang="pt-BR" sz="3200" dirty="0"/>
              <a:t>Delineamento do Estudo: Ensaio clínico controlado (estudo de intervenção com </a:t>
            </a:r>
            <a:r>
              <a:rPr lang="pt-BR" sz="3200" b="1" dirty="0"/>
              <a:t>grupos de comparação externo</a:t>
            </a:r>
            <a:r>
              <a:rPr lang="pt-BR" sz="3200" dirty="0"/>
              <a:t>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D82DCBE-38EF-5A43-937D-1789E9E43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038849"/>
              </p:ext>
            </p:extLst>
          </p:nvPr>
        </p:nvGraphicFramePr>
        <p:xfrm>
          <a:off x="1962150" y="1869345"/>
          <a:ext cx="8267700" cy="2346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CF2C03E-C1FE-D844-8FE5-6180941D6C14}"/>
              </a:ext>
            </a:extLst>
          </p:cNvPr>
          <p:cNvSpPr/>
          <p:nvPr/>
        </p:nvSpPr>
        <p:spPr>
          <a:xfrm>
            <a:off x="838200" y="4394103"/>
            <a:ext cx="77152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400" b="1" dirty="0"/>
              <a:t>Desfecho principal </a:t>
            </a:r>
            <a:r>
              <a:rPr lang="pt-BR" sz="2400" dirty="0"/>
              <a:t>= Incidência do número de casos, confirmado por RT-PCR, ponderado pelo tempo de proteção, 14 dias após a segunda dose. </a:t>
            </a:r>
          </a:p>
          <a:p>
            <a:pPr lvl="0">
              <a:defRPr/>
            </a:pPr>
            <a:endParaRPr lang="pt-BR" sz="2400" dirty="0"/>
          </a:p>
          <a:p>
            <a:pPr lvl="0">
              <a:defRPr/>
            </a:pPr>
            <a:r>
              <a:rPr lang="pt-BR" sz="2000" dirty="0"/>
              <a:t>Feito </a:t>
            </a:r>
            <a:r>
              <a:rPr lang="pt-BR" sz="2000" dirty="0" err="1"/>
              <a:t>linkage</a:t>
            </a:r>
            <a:r>
              <a:rPr lang="pt-BR" sz="2000" dirty="0"/>
              <a:t> dos E-SUS VS, </a:t>
            </a:r>
            <a:r>
              <a:rPr lang="pt-BR" sz="2000" dirty="0" err="1"/>
              <a:t>dataSUS</a:t>
            </a:r>
            <a:r>
              <a:rPr lang="pt-BR" sz="2000" dirty="0"/>
              <a:t>, plataformas Viana Vacinada e Vacina e Confia, para extração dos dados de efetividade.</a:t>
            </a:r>
          </a:p>
        </p:txBody>
      </p:sp>
    </p:spTree>
    <p:extLst>
      <p:ext uri="{BB962C8B-B14F-4D97-AF65-F5344CB8AC3E}">
        <p14:creationId xmlns:p14="http://schemas.microsoft.com/office/powerpoint/2010/main" val="204187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20831</TotalTime>
  <Words>4276</Words>
  <Application>Microsoft Office PowerPoint</Application>
  <PresentationFormat>Widescreen</PresentationFormat>
  <Paragraphs>942</Paragraphs>
  <Slides>40</Slides>
  <Notes>11</Notes>
  <HiddenSlides>16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9" baseType="lpstr">
      <vt:lpstr>arial</vt:lpstr>
      <vt:lpstr>arial</vt:lpstr>
      <vt:lpstr>Arial Black</vt:lpstr>
      <vt:lpstr>Calibri</vt:lpstr>
      <vt:lpstr>Calibri Light</vt:lpstr>
      <vt:lpstr>Source Sans Pro</vt:lpstr>
      <vt:lpstr>Symbol</vt:lpstr>
      <vt:lpstr>Office Theme</vt:lpstr>
      <vt:lpstr>Prism 8</vt:lpstr>
      <vt:lpstr>Apresentação do PowerPoint</vt:lpstr>
      <vt:lpstr>Pesquisadores:</vt:lpstr>
      <vt:lpstr>Estudo aprovado pelo Comitê de Ética em Pesquisa CEP-HUCAM/UFES CONEP PAHOERC (OPAS)</vt:lpstr>
      <vt:lpstr>Premissas:  Necessidade de dar rápido acesso à vacina a todos.</vt:lpstr>
      <vt:lpstr>Apresentação do PowerPoint</vt:lpstr>
      <vt:lpstr>Apresentação do PowerPoint</vt:lpstr>
      <vt:lpstr>OBJETIVO GERAL</vt:lpstr>
      <vt:lpstr>OBJETIVOS ESPECÍFICOS</vt:lpstr>
      <vt:lpstr>MÉTODOS Delineamento do Estudo: Ensaio clínico controlado (estudo de intervenção com grupos de comparação externo)</vt:lpstr>
      <vt:lpstr>MÉTODOS Medidas de Desfechos: Imunogenicidade</vt:lpstr>
      <vt:lpstr>MÉTODOS Medidas de Desfechos: Segurança</vt:lpstr>
      <vt:lpstr>Apresentação do PowerPoint</vt:lpstr>
      <vt:lpstr>EFICÁCIA (coleta de amostras biológicas em 7 momentos)</vt:lpstr>
      <vt:lpstr>MÉTODOS Critérios de inclusão e exclusão</vt:lpstr>
      <vt:lpstr>MÉTODOS Cálculo amostral</vt:lpstr>
      <vt:lpstr>FLOWCHART - Effectiveness</vt:lpstr>
      <vt:lpstr>FLOWCHART – Immunogenicity Subsample</vt:lpstr>
      <vt:lpstr>Anticorpos Neutralizantes antes da Vacina</vt:lpstr>
      <vt:lpstr>RESULTADOS: EFETIVIDADE</vt:lpstr>
      <vt:lpstr>Comparação entre os esquemas de vacinação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Preliminares  Eventos Adversos pós D2</vt:lpstr>
      <vt:lpstr>Conclusões</vt:lpstr>
      <vt:lpstr>Conclusões</vt:lpstr>
      <vt:lpstr>Agradecimento a todos os envolvidos, especialmente os participantes!</vt:lpstr>
      <vt:lpstr>Apresentação do PowerPoint</vt:lpstr>
      <vt:lpstr>Apresentação do PowerPoint</vt:lpstr>
      <vt:lpstr>IMPLEMENTAÇÃO REFORÇO MEIA DOSE</vt:lpstr>
      <vt:lpstr>Excluídos</vt:lpstr>
      <vt:lpstr>VOLUNTÁRIOS PARA COLETAS DE SANGUE E SEGUIMENTO DA RESPOSTA IMUNE </vt:lpstr>
      <vt:lpstr>AÇÕES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gouvea</dc:creator>
  <cp:lastModifiedBy>Syria Luppi Baptista</cp:lastModifiedBy>
  <cp:revision>32</cp:revision>
  <dcterms:created xsi:type="dcterms:W3CDTF">2021-11-26T11:01:17Z</dcterms:created>
  <dcterms:modified xsi:type="dcterms:W3CDTF">2021-12-20T16:05:48Z</dcterms:modified>
</cp:coreProperties>
</file>