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5113000" cy="21374100"/>
  <p:notesSz cx="6858000" cy="9144000"/>
  <p:embeddedFontLst>
    <p:embeddedFont>
      <p:font typeface="Open Sans" panose="020B0604020202020204" charset="0"/>
      <p:regular r:id="rId4"/>
    </p:embeddedFont>
    <p:embeddedFont>
      <p:font typeface="Poppins Bold" panose="020B0604020202020204" charset="0"/>
      <p:regular r:id="rId5"/>
    </p:embeddedFont>
    <p:embeddedFont>
      <p:font typeface="Muli Bold" panose="020B0604020202020204" charset="0"/>
      <p:regular r:id="rId6"/>
    </p:embeddedFont>
    <p:embeddedFont>
      <p:font typeface="Open Sans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(MS)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978" y="-59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rsc$\NVS\NVS\Lucineia\INFORME%20TUBERCULOSE\Planilha%20de%20acompanhamento%20TB-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rsc$\NVS\NVS\Lucineia\INFORME%20TUBERCULOSE\Planilha%20de%20acompanhamento%20T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rsc$\NVS\NVS\Lucineia\INFORME%20TUBERCULOSE\Planilha%20de%20acompanhamento%20TB-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rsc$\NVS\NVS\Lucineia\INFORME%20TUBERCULOSE\Planilha%20de%20acompanhamento%20TB-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F58C3"/>
            </a:solidFill>
            <a:ln>
              <a:noFill/>
            </a:ln>
            <a:effectLst/>
          </c:spPr>
          <c:invertIfNegative val="0"/>
          <c:cat>
            <c:strRef>
              <c:f>CASOS!$B$19:$BA$19</c:f>
              <c:strCache>
                <c:ptCount val="5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CASOS!$B$20:$BA$20</c:f>
              <c:numCache>
                <c:formatCode>General</c:formatCode>
                <c:ptCount val="52"/>
                <c:pt idx="0">
                  <c:v>5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>
                  <c:v>12</c:v>
                </c:pt>
                <c:pt idx="6">
                  <c:v>3</c:v>
                </c:pt>
                <c:pt idx="7">
                  <c:v>8</c:v>
                </c:pt>
                <c:pt idx="8">
                  <c:v>6</c:v>
                </c:pt>
                <c:pt idx="9">
                  <c:v>7</c:v>
                </c:pt>
                <c:pt idx="10">
                  <c:v>1</c:v>
                </c:pt>
                <c:pt idx="11">
                  <c:v>6</c:v>
                </c:pt>
                <c:pt idx="12">
                  <c:v>5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2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7</c:v>
                </c:pt>
                <c:pt idx="23">
                  <c:v>4</c:v>
                </c:pt>
                <c:pt idx="24">
                  <c:v>3</c:v>
                </c:pt>
                <c:pt idx="25">
                  <c:v>8</c:v>
                </c:pt>
                <c:pt idx="26">
                  <c:v>4</c:v>
                </c:pt>
                <c:pt idx="27">
                  <c:v>6</c:v>
                </c:pt>
                <c:pt idx="28">
                  <c:v>8</c:v>
                </c:pt>
                <c:pt idx="29">
                  <c:v>2</c:v>
                </c:pt>
                <c:pt idx="30">
                  <c:v>6</c:v>
                </c:pt>
                <c:pt idx="31">
                  <c:v>1</c:v>
                </c:pt>
                <c:pt idx="32">
                  <c:v>7</c:v>
                </c:pt>
                <c:pt idx="33">
                  <c:v>6</c:v>
                </c:pt>
                <c:pt idx="34">
                  <c:v>2</c:v>
                </c:pt>
                <c:pt idx="35">
                  <c:v>6</c:v>
                </c:pt>
                <c:pt idx="36">
                  <c:v>4</c:v>
                </c:pt>
                <c:pt idx="37">
                  <c:v>7</c:v>
                </c:pt>
                <c:pt idx="38">
                  <c:v>7</c:v>
                </c:pt>
                <c:pt idx="39">
                  <c:v>5</c:v>
                </c:pt>
                <c:pt idx="40">
                  <c:v>5</c:v>
                </c:pt>
                <c:pt idx="41">
                  <c:v>3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3</c:v>
                </c:pt>
                <c:pt idx="48">
                  <c:v>3</c:v>
                </c:pt>
                <c:pt idx="49">
                  <c:v>2</c:v>
                </c:pt>
                <c:pt idx="50">
                  <c:v>3</c:v>
                </c:pt>
                <c:pt idx="5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636223776"/>
        <c:axId val="636224320"/>
      </c:barChart>
      <c:catAx>
        <c:axId val="636223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Semanas Epidemiológicas</a:t>
                </a:r>
              </a:p>
            </c:rich>
          </c:tx>
          <c:layout>
            <c:manualLayout>
              <c:xMode val="edge"/>
              <c:yMode val="edge"/>
              <c:x val="0.48188744012632212"/>
              <c:y val="0.92670291098693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224320"/>
        <c:crosses val="autoZero"/>
        <c:auto val="1"/>
        <c:lblAlgn val="ctr"/>
        <c:lblOffset val="100"/>
        <c:tickLblSkip val="2"/>
        <c:noMultiLvlLbl val="0"/>
      </c:catAx>
      <c:valAx>
        <c:axId val="636224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Número de casos confirmados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22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94319808"/>
        <c:axId val="594321440"/>
      </c:barChart>
      <c:catAx>
        <c:axId val="59431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4321440"/>
        <c:crosses val="autoZero"/>
        <c:auto val="1"/>
        <c:lblAlgn val="ctr"/>
        <c:lblOffset val="100"/>
        <c:noMultiLvlLbl val="0"/>
      </c:catAx>
      <c:valAx>
        <c:axId val="59432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43198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MASCULINO</c:v>
          </c:tx>
          <c:spPr>
            <a:solidFill>
              <a:srgbClr val="0F58C3"/>
            </a:solidFill>
            <a:ln>
              <a:noFill/>
            </a:ln>
            <a:effectLst/>
          </c:spPr>
          <c:invertIfNegative val="0"/>
          <c:cat>
            <c:strRef>
              <c:f>'PERFIL DEMOGRÁFICO'!$T$4:$T$11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'PERFIL DEMOGRÁFICO'!$U$4:$U$11</c:f>
              <c:numCache>
                <c:formatCode>General</c:formatCode>
                <c:ptCount val="8"/>
                <c:pt idx="0">
                  <c:v>-1</c:v>
                </c:pt>
                <c:pt idx="1">
                  <c:v>-7</c:v>
                </c:pt>
                <c:pt idx="2">
                  <c:v>-26</c:v>
                </c:pt>
                <c:pt idx="3">
                  <c:v>-36</c:v>
                </c:pt>
                <c:pt idx="4">
                  <c:v>-22</c:v>
                </c:pt>
                <c:pt idx="5">
                  <c:v>-27</c:v>
                </c:pt>
                <c:pt idx="6">
                  <c:v>-24</c:v>
                </c:pt>
                <c:pt idx="7">
                  <c:v>-11</c:v>
                </c:pt>
              </c:numCache>
            </c:numRef>
          </c:val>
        </c:ser>
        <c:ser>
          <c:idx val="1"/>
          <c:order val="1"/>
          <c:tx>
            <c:v>FEMININO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'PERFIL DEMOGRÁFICO'!$T$4:$T$11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'PERFIL DEMOGRÁFICO'!$V$4:$V$11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14</c:v>
                </c:pt>
                <c:pt idx="4">
                  <c:v>10</c:v>
                </c:pt>
                <c:pt idx="5">
                  <c:v>15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38460128"/>
        <c:axId val="638458496"/>
      </c:barChart>
      <c:catAx>
        <c:axId val="63846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8458496"/>
        <c:crosses val="autoZero"/>
        <c:auto val="1"/>
        <c:lblAlgn val="ctr"/>
        <c:lblOffset val="100"/>
        <c:noMultiLvlLbl val="0"/>
      </c:catAx>
      <c:valAx>
        <c:axId val="638458496"/>
        <c:scaling>
          <c:orientation val="minMax"/>
        </c:scaling>
        <c:delete val="0"/>
        <c:axPos val="b"/>
        <c:numFmt formatCode="###0;#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8460128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F58C3"/>
            </a:solidFill>
            <a:ln>
              <a:noFill/>
            </a:ln>
            <a:effectLst/>
          </c:spPr>
          <c:invertIfNegative val="0"/>
          <c:cat>
            <c:strRef>
              <c:f>'DADOS DOS CASOS'!$E$60:$E$62</c:f>
              <c:strCache>
                <c:ptCount val="3"/>
                <c:pt idx="0">
                  <c:v>Pulmonar</c:v>
                </c:pt>
                <c:pt idx="1">
                  <c:v>Extrapulmonar</c:v>
                </c:pt>
                <c:pt idx="2">
                  <c:v>Pulmonar + Extrapulmonar</c:v>
                </c:pt>
              </c:strCache>
            </c:strRef>
          </c:cat>
          <c:val>
            <c:numRef>
              <c:f>'DADOS DOS CASOS'!$F$60:$F$62</c:f>
              <c:numCache>
                <c:formatCode>General</c:formatCode>
                <c:ptCount val="3"/>
                <c:pt idx="0">
                  <c:v>170</c:v>
                </c:pt>
                <c:pt idx="1">
                  <c:v>50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61832512"/>
        <c:axId val="661829792"/>
      </c:barChart>
      <c:catAx>
        <c:axId val="66183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1829792"/>
        <c:crosses val="autoZero"/>
        <c:auto val="1"/>
        <c:lblAlgn val="ctr"/>
        <c:lblOffset val="100"/>
        <c:noMultiLvlLbl val="0"/>
      </c:catAx>
      <c:valAx>
        <c:axId val="6618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183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53890" y="-6224"/>
            <a:ext cx="9746410" cy="4488732"/>
          </a:xfrm>
          <a:custGeom>
            <a:avLst/>
            <a:gdLst/>
            <a:ahLst/>
            <a:cxnLst/>
            <a:rect l="l" t="t" r="r" b="b"/>
            <a:pathLst>
              <a:path w="11809620" h="4488732">
                <a:moveTo>
                  <a:pt x="0" y="0"/>
                </a:moveTo>
                <a:lnTo>
                  <a:pt x="11809619" y="0"/>
                </a:lnTo>
                <a:lnTo>
                  <a:pt x="11809619" y="4488732"/>
                </a:lnTo>
                <a:lnTo>
                  <a:pt x="0" y="4488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rcRect/>
            <a:stretch>
              <a:fillRect t="-43256" r="-21168" b="-32029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36630" y="2459102"/>
            <a:ext cx="8124105" cy="0"/>
          </a:xfrm>
          <a:prstGeom prst="line">
            <a:avLst/>
          </a:prstGeom>
          <a:ln w="38100" cap="flat">
            <a:solidFill>
              <a:srgbClr val="15416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2641098"/>
            <a:ext cx="15120000" cy="1136603"/>
            <a:chOff x="0" y="0"/>
            <a:chExt cx="2709333" cy="203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203666"/>
            </a:xfrm>
            <a:custGeom>
              <a:avLst/>
              <a:gdLst/>
              <a:ahLst/>
              <a:cxnLst/>
              <a:rect l="l" t="t" r="r" b="b"/>
              <a:pathLst>
                <a:path w="2709333" h="203666">
                  <a:moveTo>
                    <a:pt x="0" y="0"/>
                  </a:moveTo>
                  <a:lnTo>
                    <a:pt x="2709333" y="0"/>
                  </a:lnTo>
                  <a:lnTo>
                    <a:pt x="2709333" y="203666"/>
                  </a:lnTo>
                  <a:lnTo>
                    <a:pt x="0" y="203666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2709333" cy="13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20305751"/>
            <a:ext cx="15120000" cy="971675"/>
            <a:chOff x="0" y="0"/>
            <a:chExt cx="2709333" cy="1741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3" cy="174113"/>
            </a:xfrm>
            <a:custGeom>
              <a:avLst/>
              <a:gdLst/>
              <a:ahLst/>
              <a:cxnLst/>
              <a:rect l="l" t="t" r="r" b="b"/>
              <a:pathLst>
                <a:path w="2709333" h="174113">
                  <a:moveTo>
                    <a:pt x="0" y="0"/>
                  </a:moveTo>
                  <a:lnTo>
                    <a:pt x="2709333" y="0"/>
                  </a:lnTo>
                  <a:lnTo>
                    <a:pt x="2709333" y="174113"/>
                  </a:lnTo>
                  <a:lnTo>
                    <a:pt x="0" y="1741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2709333" cy="107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H="1">
            <a:off x="5120173" y="4177751"/>
            <a:ext cx="0" cy="1623731"/>
          </a:xfrm>
          <a:prstGeom prst="line">
            <a:avLst/>
          </a:prstGeom>
          <a:ln w="19050" cap="flat">
            <a:solidFill>
              <a:srgbClr val="15416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2235522" y="4233221"/>
            <a:ext cx="2192252" cy="625884"/>
            <a:chOff x="0" y="0"/>
            <a:chExt cx="2923003" cy="83451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23003" cy="834512"/>
              <a:chOff x="0" y="0"/>
              <a:chExt cx="646700" cy="18463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46700" cy="184632"/>
              </a:xfrm>
              <a:custGeom>
                <a:avLst/>
                <a:gdLst/>
                <a:ahLst/>
                <a:cxnLst/>
                <a:rect l="l" t="t" r="r" b="b"/>
                <a:pathLst>
                  <a:path w="646700" h="184632">
                    <a:moveTo>
                      <a:pt x="92316" y="0"/>
                    </a:moveTo>
                    <a:lnTo>
                      <a:pt x="554384" y="0"/>
                    </a:lnTo>
                    <a:cubicBezTo>
                      <a:pt x="605368" y="0"/>
                      <a:pt x="646700" y="41331"/>
                      <a:pt x="646700" y="92316"/>
                    </a:cubicBezTo>
                    <a:lnTo>
                      <a:pt x="646700" y="92316"/>
                    </a:lnTo>
                    <a:cubicBezTo>
                      <a:pt x="646700" y="143300"/>
                      <a:pt x="605368" y="184632"/>
                      <a:pt x="554384" y="184632"/>
                    </a:cubicBezTo>
                    <a:lnTo>
                      <a:pt x="92316" y="184632"/>
                    </a:lnTo>
                    <a:cubicBezTo>
                      <a:pt x="41331" y="184632"/>
                      <a:pt x="0" y="143300"/>
                      <a:pt x="0" y="92316"/>
                    </a:cubicBezTo>
                    <a:lnTo>
                      <a:pt x="0" y="92316"/>
                    </a:lnTo>
                    <a:cubicBezTo>
                      <a:pt x="0" y="41331"/>
                      <a:pt x="41331" y="0"/>
                      <a:pt x="92316" y="0"/>
                    </a:cubicBezTo>
                    <a:close/>
                  </a:path>
                </a:pathLst>
              </a:custGeom>
              <a:solidFill>
                <a:srgbClr val="7AA6F2">
                  <a:alpha val="15686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66675"/>
                <a:ext cx="646700" cy="117957"/>
              </a:xfrm>
              <a:prstGeom prst="rect">
                <a:avLst/>
              </a:prstGeom>
            </p:spPr>
            <p:txBody>
              <a:bodyPr lIns="34846" tIns="34846" rIns="34846" bIns="34846" rtlCol="0" anchor="ctr"/>
              <a:lstStyle/>
              <a:p>
                <a:pPr algn="ctr">
                  <a:lnSpc>
                    <a:spcPts val="2911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18474" y="164439"/>
              <a:ext cx="2649905" cy="46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126" b="1">
                  <a:solidFill>
                    <a:srgbClr val="15416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Casos Novos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10723" y="4181260"/>
            <a:ext cx="1807347" cy="625884"/>
            <a:chOff x="0" y="0"/>
            <a:chExt cx="2409796" cy="834512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09796" cy="834512"/>
              <a:chOff x="0" y="0"/>
              <a:chExt cx="533155" cy="18463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33155" cy="184632"/>
              </a:xfrm>
              <a:custGeom>
                <a:avLst/>
                <a:gdLst/>
                <a:ahLst/>
                <a:cxnLst/>
                <a:rect l="l" t="t" r="r" b="b"/>
                <a:pathLst>
                  <a:path w="533155" h="184632">
                    <a:moveTo>
                      <a:pt x="92316" y="0"/>
                    </a:moveTo>
                    <a:lnTo>
                      <a:pt x="440839" y="0"/>
                    </a:lnTo>
                    <a:cubicBezTo>
                      <a:pt x="491824" y="0"/>
                      <a:pt x="533155" y="41331"/>
                      <a:pt x="533155" y="92316"/>
                    </a:cubicBezTo>
                    <a:lnTo>
                      <a:pt x="533155" y="92316"/>
                    </a:lnTo>
                    <a:cubicBezTo>
                      <a:pt x="533155" y="143300"/>
                      <a:pt x="491824" y="184632"/>
                      <a:pt x="440839" y="184632"/>
                    </a:cubicBezTo>
                    <a:lnTo>
                      <a:pt x="92316" y="184632"/>
                    </a:lnTo>
                    <a:cubicBezTo>
                      <a:pt x="41331" y="184632"/>
                      <a:pt x="0" y="143300"/>
                      <a:pt x="0" y="92316"/>
                    </a:cubicBezTo>
                    <a:lnTo>
                      <a:pt x="0" y="92316"/>
                    </a:lnTo>
                    <a:cubicBezTo>
                      <a:pt x="0" y="41331"/>
                      <a:pt x="41331" y="0"/>
                      <a:pt x="92316" y="0"/>
                    </a:cubicBezTo>
                    <a:close/>
                  </a:path>
                </a:pathLst>
              </a:custGeom>
              <a:solidFill>
                <a:srgbClr val="7AA6F2">
                  <a:alpha val="15686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66675"/>
                <a:ext cx="533155" cy="117957"/>
              </a:xfrm>
              <a:prstGeom prst="rect">
                <a:avLst/>
              </a:prstGeom>
            </p:spPr>
            <p:txBody>
              <a:bodyPr lIns="34846" tIns="34846" rIns="34846" bIns="34846" rtlCol="0" anchor="ctr"/>
              <a:lstStyle/>
              <a:p>
                <a:pPr algn="ctr">
                  <a:lnSpc>
                    <a:spcPts val="2911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7673" y="164439"/>
              <a:ext cx="2184647" cy="46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126" b="1">
                  <a:solidFill>
                    <a:srgbClr val="15416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Recidiva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737145" y="4181260"/>
            <a:ext cx="1862333" cy="625884"/>
            <a:chOff x="0" y="0"/>
            <a:chExt cx="2483111" cy="83451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2483111" cy="834512"/>
              <a:chOff x="0" y="0"/>
              <a:chExt cx="549376" cy="18463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9376" cy="184632"/>
              </a:xfrm>
              <a:custGeom>
                <a:avLst/>
                <a:gdLst/>
                <a:ahLst/>
                <a:cxnLst/>
                <a:rect l="l" t="t" r="r" b="b"/>
                <a:pathLst>
                  <a:path w="549376" h="184632">
                    <a:moveTo>
                      <a:pt x="92316" y="0"/>
                    </a:moveTo>
                    <a:lnTo>
                      <a:pt x="457060" y="0"/>
                    </a:lnTo>
                    <a:cubicBezTo>
                      <a:pt x="508045" y="0"/>
                      <a:pt x="549376" y="41331"/>
                      <a:pt x="549376" y="92316"/>
                    </a:cubicBezTo>
                    <a:lnTo>
                      <a:pt x="549376" y="92316"/>
                    </a:lnTo>
                    <a:cubicBezTo>
                      <a:pt x="549376" y="143300"/>
                      <a:pt x="508045" y="184632"/>
                      <a:pt x="457060" y="184632"/>
                    </a:cubicBezTo>
                    <a:lnTo>
                      <a:pt x="92316" y="184632"/>
                    </a:lnTo>
                    <a:cubicBezTo>
                      <a:pt x="41331" y="184632"/>
                      <a:pt x="0" y="143300"/>
                      <a:pt x="0" y="92316"/>
                    </a:cubicBezTo>
                    <a:lnTo>
                      <a:pt x="0" y="92316"/>
                    </a:lnTo>
                    <a:cubicBezTo>
                      <a:pt x="0" y="41331"/>
                      <a:pt x="41331" y="0"/>
                      <a:pt x="92316" y="0"/>
                    </a:cubicBezTo>
                    <a:close/>
                  </a:path>
                </a:pathLst>
              </a:custGeom>
              <a:solidFill>
                <a:srgbClr val="7AA6F2">
                  <a:alpha val="15686"/>
                </a:srgbClr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66675"/>
                <a:ext cx="549376" cy="117957"/>
              </a:xfrm>
              <a:prstGeom prst="rect">
                <a:avLst/>
              </a:prstGeom>
            </p:spPr>
            <p:txBody>
              <a:bodyPr lIns="34846" tIns="34846" rIns="34846" bIns="34846" rtlCol="0" anchor="ctr"/>
              <a:lstStyle/>
              <a:p>
                <a:pPr algn="ctr">
                  <a:lnSpc>
                    <a:spcPts val="2911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00645" y="164439"/>
              <a:ext cx="2251112" cy="46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126" b="1">
                  <a:solidFill>
                    <a:srgbClr val="15416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Reingresso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818553" y="4177751"/>
            <a:ext cx="2192252" cy="625884"/>
            <a:chOff x="0" y="0"/>
            <a:chExt cx="2923003" cy="83451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2923003" cy="834512"/>
              <a:chOff x="0" y="0"/>
              <a:chExt cx="646700" cy="18463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46700" cy="184632"/>
              </a:xfrm>
              <a:custGeom>
                <a:avLst/>
                <a:gdLst/>
                <a:ahLst/>
                <a:cxnLst/>
                <a:rect l="l" t="t" r="r" b="b"/>
                <a:pathLst>
                  <a:path w="646700" h="184632">
                    <a:moveTo>
                      <a:pt x="92316" y="0"/>
                    </a:moveTo>
                    <a:lnTo>
                      <a:pt x="554384" y="0"/>
                    </a:lnTo>
                    <a:cubicBezTo>
                      <a:pt x="605368" y="0"/>
                      <a:pt x="646700" y="41331"/>
                      <a:pt x="646700" y="92316"/>
                    </a:cubicBezTo>
                    <a:lnTo>
                      <a:pt x="646700" y="92316"/>
                    </a:lnTo>
                    <a:cubicBezTo>
                      <a:pt x="646700" y="143300"/>
                      <a:pt x="605368" y="184632"/>
                      <a:pt x="554384" y="184632"/>
                    </a:cubicBezTo>
                    <a:lnTo>
                      <a:pt x="92316" y="184632"/>
                    </a:lnTo>
                    <a:cubicBezTo>
                      <a:pt x="41331" y="184632"/>
                      <a:pt x="0" y="143300"/>
                      <a:pt x="0" y="92316"/>
                    </a:cubicBezTo>
                    <a:lnTo>
                      <a:pt x="0" y="92316"/>
                    </a:lnTo>
                    <a:cubicBezTo>
                      <a:pt x="0" y="41331"/>
                      <a:pt x="41331" y="0"/>
                      <a:pt x="92316" y="0"/>
                    </a:cubicBezTo>
                    <a:close/>
                  </a:path>
                </a:pathLst>
              </a:custGeom>
              <a:solidFill>
                <a:srgbClr val="7AA6F2">
                  <a:alpha val="15686"/>
                </a:srgbClr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66675"/>
                <a:ext cx="646700" cy="117957"/>
              </a:xfrm>
              <a:prstGeom prst="rect">
                <a:avLst/>
              </a:prstGeom>
            </p:spPr>
            <p:txBody>
              <a:bodyPr lIns="34846" tIns="34846" rIns="34846" bIns="34846" rtlCol="0" anchor="ctr"/>
              <a:lstStyle/>
              <a:p>
                <a:pPr algn="ctr">
                  <a:lnSpc>
                    <a:spcPts val="2911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18474" y="164439"/>
              <a:ext cx="2649905" cy="46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126" b="1">
                  <a:solidFill>
                    <a:srgbClr val="15416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Transferência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229880" y="4177751"/>
            <a:ext cx="2192252" cy="625884"/>
            <a:chOff x="0" y="0"/>
            <a:chExt cx="2923003" cy="834512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2923003" cy="834512"/>
              <a:chOff x="0" y="0"/>
              <a:chExt cx="646700" cy="18463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46700" cy="184632"/>
              </a:xfrm>
              <a:custGeom>
                <a:avLst/>
                <a:gdLst/>
                <a:ahLst/>
                <a:cxnLst/>
                <a:rect l="l" t="t" r="r" b="b"/>
                <a:pathLst>
                  <a:path w="646700" h="184632">
                    <a:moveTo>
                      <a:pt x="92316" y="0"/>
                    </a:moveTo>
                    <a:lnTo>
                      <a:pt x="554384" y="0"/>
                    </a:lnTo>
                    <a:cubicBezTo>
                      <a:pt x="605368" y="0"/>
                      <a:pt x="646700" y="41331"/>
                      <a:pt x="646700" y="92316"/>
                    </a:cubicBezTo>
                    <a:lnTo>
                      <a:pt x="646700" y="92316"/>
                    </a:lnTo>
                    <a:cubicBezTo>
                      <a:pt x="646700" y="143300"/>
                      <a:pt x="605368" y="184632"/>
                      <a:pt x="554384" y="184632"/>
                    </a:cubicBezTo>
                    <a:lnTo>
                      <a:pt x="92316" y="184632"/>
                    </a:lnTo>
                    <a:cubicBezTo>
                      <a:pt x="41331" y="184632"/>
                      <a:pt x="0" y="143300"/>
                      <a:pt x="0" y="92316"/>
                    </a:cubicBezTo>
                    <a:lnTo>
                      <a:pt x="0" y="92316"/>
                    </a:lnTo>
                    <a:cubicBezTo>
                      <a:pt x="0" y="41331"/>
                      <a:pt x="41331" y="0"/>
                      <a:pt x="92316" y="0"/>
                    </a:cubicBezTo>
                    <a:close/>
                  </a:path>
                </a:pathLst>
              </a:custGeom>
              <a:solidFill>
                <a:srgbClr val="7AA6F2">
                  <a:alpha val="15686"/>
                </a:srgbClr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66675"/>
                <a:ext cx="646700" cy="117957"/>
              </a:xfrm>
              <a:prstGeom prst="rect">
                <a:avLst/>
              </a:prstGeom>
            </p:spPr>
            <p:txBody>
              <a:bodyPr lIns="34846" tIns="34846" rIns="34846" bIns="34846" rtlCol="0" anchor="ctr"/>
              <a:lstStyle/>
              <a:p>
                <a:pPr algn="ctr">
                  <a:lnSpc>
                    <a:spcPts val="2911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18474" y="164439"/>
              <a:ext cx="2649905" cy="46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126" b="1">
                  <a:solidFill>
                    <a:srgbClr val="15416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Pós-óbito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206291" y="4909559"/>
            <a:ext cx="816212" cy="625884"/>
            <a:chOff x="0" y="0"/>
            <a:chExt cx="240777" cy="1846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260206" y="4909559"/>
            <a:ext cx="816212" cy="625884"/>
            <a:chOff x="0" y="0"/>
            <a:chExt cx="240777" cy="18463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504764" y="4906050"/>
            <a:ext cx="816212" cy="625884"/>
            <a:chOff x="0" y="0"/>
            <a:chExt cx="240777" cy="18463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917901" y="4906050"/>
            <a:ext cx="816212" cy="625884"/>
            <a:chOff x="0" y="0"/>
            <a:chExt cx="240777" cy="18463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237630" y="4177751"/>
            <a:ext cx="1873764" cy="1934208"/>
          </a:xfrm>
          <a:custGeom>
            <a:avLst/>
            <a:gdLst/>
            <a:ahLst/>
            <a:cxnLst/>
            <a:rect l="l" t="t" r="r" b="b"/>
            <a:pathLst>
              <a:path w="1873764" h="1934208">
                <a:moveTo>
                  <a:pt x="0" y="0"/>
                </a:moveTo>
                <a:lnTo>
                  <a:pt x="1873764" y="0"/>
                </a:lnTo>
                <a:lnTo>
                  <a:pt x="1873764" y="1934209"/>
                </a:lnTo>
                <a:lnTo>
                  <a:pt x="0" y="19342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695140" y="4403476"/>
            <a:ext cx="958745" cy="1317862"/>
          </a:xfrm>
          <a:custGeom>
            <a:avLst/>
            <a:gdLst/>
            <a:ahLst/>
            <a:cxnLst/>
            <a:rect l="l" t="t" r="r" b="b"/>
            <a:pathLst>
              <a:path w="958745" h="1317862">
                <a:moveTo>
                  <a:pt x="0" y="0"/>
                </a:moveTo>
                <a:lnTo>
                  <a:pt x="958745" y="0"/>
                </a:lnTo>
                <a:lnTo>
                  <a:pt x="958745" y="1317862"/>
                </a:lnTo>
                <a:lnTo>
                  <a:pt x="0" y="1317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</p:sp>
      <p:grpSp>
        <p:nvGrpSpPr>
          <p:cNvPr id="50" name="Group 50"/>
          <p:cNvGrpSpPr/>
          <p:nvPr/>
        </p:nvGrpSpPr>
        <p:grpSpPr>
          <a:xfrm>
            <a:off x="532842" y="20449324"/>
            <a:ext cx="14587158" cy="977612"/>
            <a:chOff x="0" y="-76200"/>
            <a:chExt cx="7715706" cy="1303482"/>
          </a:xfrm>
        </p:grpSpPr>
        <p:sp>
          <p:nvSpPr>
            <p:cNvPr id="51" name="TextBox 51"/>
            <p:cNvSpPr txBox="1"/>
            <p:nvPr/>
          </p:nvSpPr>
          <p:spPr>
            <a:xfrm>
              <a:off x="0" y="-76200"/>
              <a:ext cx="3432772" cy="456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r>
                <a:rPr lang="en-US" sz="1900" b="1">
                  <a:solidFill>
                    <a:srgbClr val="3D404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ELABORADO POR: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303953"/>
              <a:ext cx="7715706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r>
                <a:rPr lang="en-US" sz="1900" b="1" dirty="0" err="1" smtClean="0">
                  <a:solidFill>
                    <a:srgbClr val="3D404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Lucineia</a:t>
              </a:r>
              <a:r>
                <a:rPr lang="en-US" sz="1900" b="1" dirty="0" smtClean="0">
                  <a:solidFill>
                    <a:srgbClr val="3D404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de Paula Coelho </a:t>
              </a:r>
              <a:r>
                <a:rPr lang="en-US" sz="1900" b="1" dirty="0" err="1" smtClean="0">
                  <a:solidFill>
                    <a:srgbClr val="3D404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Soares</a:t>
              </a:r>
              <a:r>
                <a:rPr lang="en-US" sz="1900" b="1" dirty="0" smtClean="0">
                  <a:solidFill>
                    <a:srgbClr val="3D404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e-mail: lucineiasoares@saude.es.gov.br</a:t>
              </a:r>
              <a:endParaRPr lang="en-US" sz="1900" b="1" dirty="0">
                <a:solidFill>
                  <a:srgbClr val="3D4042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936630" y="698248"/>
            <a:ext cx="608213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6999" b="1" spc="-342">
                <a:solidFill>
                  <a:srgbClr val="154161"/>
                </a:solidFill>
                <a:latin typeface="Poppins Bold"/>
                <a:ea typeface="Poppins Bold"/>
                <a:cs typeface="Poppins Bold"/>
                <a:sym typeface="Poppins Bold"/>
              </a:rPr>
              <a:t>TUBERCULOSE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36630" y="1697103"/>
            <a:ext cx="8367085" cy="54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1"/>
              </a:lnSpc>
            </a:pPr>
            <a:r>
              <a:rPr lang="en-US" sz="4172" b="1" spc="-204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Informe Epidemiológico Regional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36630" y="2868131"/>
            <a:ext cx="8624968" cy="34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9"/>
              </a:lnSpc>
            </a:pPr>
            <a:r>
              <a:rPr lang="en-US" sz="2772" b="1" spc="-135" dirty="0" err="1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Superintendência</a:t>
            </a:r>
            <a:r>
              <a:rPr lang="en-US" sz="2772" b="1" spc="-135" dirty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 Regional de </a:t>
            </a:r>
            <a:r>
              <a:rPr lang="en-US" sz="2772" b="1" spc="-135" dirty="0" err="1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Saúde</a:t>
            </a:r>
            <a:r>
              <a:rPr lang="en-US" sz="2772" b="1" spc="-135" dirty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 de </a:t>
            </a:r>
            <a:r>
              <a:rPr lang="en-US" sz="2772" b="1" spc="-135" dirty="0" err="1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Colatina</a:t>
            </a:r>
            <a:r>
              <a:rPr lang="en-US" sz="2772" b="1" spc="-135" dirty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 - SRSC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36630" y="3386906"/>
            <a:ext cx="13782627" cy="274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7"/>
              </a:lnSpc>
            </a:pPr>
            <a:r>
              <a:rPr lang="en-US" sz="2372" b="1" spc="56" dirty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INFORME </a:t>
            </a:r>
            <a:r>
              <a:rPr lang="en-US" sz="2372" b="1" spc="56" dirty="0" smtClean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N°08/2025 </a:t>
            </a:r>
            <a:r>
              <a:rPr lang="en-US" sz="2372" b="1" spc="56" dirty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- SEMANAS EPIDEMIOLÓGICAS 01 A </a:t>
            </a:r>
            <a:r>
              <a:rPr lang="en-US" sz="2372" b="1" spc="56" dirty="0" smtClean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53</a:t>
            </a:r>
            <a:r>
              <a:rPr lang="en-US" sz="2372" b="1" spc="56" dirty="0" smtClean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2372" b="1" spc="56" dirty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(29/12/2024 A </a:t>
            </a:r>
            <a:r>
              <a:rPr lang="en-US" sz="2372" b="1" spc="56" dirty="0" smtClean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03</a:t>
            </a:r>
            <a:r>
              <a:rPr lang="en-US" sz="2372" b="1" spc="56" dirty="0" smtClean="0">
                <a:solidFill>
                  <a:srgbClr val="212121"/>
                </a:solidFill>
                <a:latin typeface="Muli Bold"/>
                <a:ea typeface="Muli Bold"/>
                <a:cs typeface="Muli Bold"/>
                <a:sym typeface="Muli Bold"/>
              </a:rPr>
              <a:t>/01/2026)</a:t>
            </a:r>
            <a:endParaRPr lang="en-US" sz="2372" b="1" spc="56" dirty="0">
              <a:solidFill>
                <a:srgbClr val="212121"/>
              </a:solidFill>
              <a:latin typeface="Muli Bold"/>
              <a:ea typeface="Muli Bold"/>
              <a:cs typeface="Muli Bold"/>
              <a:sym typeface="Muli Bold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2919129" y="4814309"/>
            <a:ext cx="1036997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12"/>
              </a:lnSpc>
            </a:pPr>
            <a:r>
              <a:rPr lang="en-US" sz="4723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156</a:t>
            </a:r>
            <a:endParaRPr lang="en-US" sz="4723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6249684" y="5023363"/>
            <a:ext cx="72942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12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06</a:t>
            </a:r>
            <a:endParaRPr lang="en-US" sz="212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8303599" y="5023363"/>
            <a:ext cx="72942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12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</a:t>
            </a:r>
            <a:endParaRPr lang="en-US" sz="212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0548158" y="5019853"/>
            <a:ext cx="72942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12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36</a:t>
            </a:r>
            <a:endParaRPr lang="en-US" sz="212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2961294" y="5019853"/>
            <a:ext cx="729424" cy="36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126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956127" y="11958200"/>
            <a:ext cx="7207746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Distribuição de Casos por Semana Epidemiológica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492429" y="19828835"/>
            <a:ext cx="613514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dirty="0" err="1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Fonte</a:t>
            </a:r>
            <a:r>
              <a:rPr lang="en-US" sz="1499" dirty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: e-SUS /VS     Atualização em </a:t>
            </a:r>
            <a:r>
              <a:rPr lang="en-US" sz="1499" dirty="0" smtClean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05/01/2026      </a:t>
            </a:r>
            <a:r>
              <a:rPr lang="en-US" sz="1499" dirty="0" err="1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Sujeito</a:t>
            </a:r>
            <a:r>
              <a:rPr lang="en-US" sz="1499" dirty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1499" dirty="0" err="1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alterações</a:t>
            </a:r>
            <a:endParaRPr lang="en-US" sz="1499" dirty="0"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AutoShape 65"/>
          <p:cNvSpPr/>
          <p:nvPr/>
        </p:nvSpPr>
        <p:spPr>
          <a:xfrm>
            <a:off x="1170882" y="11359427"/>
            <a:ext cx="12519836" cy="74551"/>
          </a:xfrm>
          <a:prstGeom prst="line">
            <a:avLst/>
          </a:prstGeom>
          <a:ln w="9525" cap="flat">
            <a:solidFill>
              <a:srgbClr val="15416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6" name="Group 66"/>
          <p:cNvGrpSpPr/>
          <p:nvPr/>
        </p:nvGrpSpPr>
        <p:grpSpPr>
          <a:xfrm>
            <a:off x="1185959" y="9382782"/>
            <a:ext cx="670611" cy="514235"/>
            <a:chOff x="0" y="0"/>
            <a:chExt cx="240777" cy="184632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000447" y="10125156"/>
            <a:ext cx="343568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GOVERNADOR LINDENBERG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185959" y="10058942"/>
            <a:ext cx="670611" cy="514235"/>
            <a:chOff x="0" y="0"/>
            <a:chExt cx="240777" cy="184632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6035948" y="7387091"/>
            <a:ext cx="670611" cy="514235"/>
            <a:chOff x="0" y="0"/>
            <a:chExt cx="240777" cy="184632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6020870" y="8063251"/>
            <a:ext cx="670611" cy="514235"/>
            <a:chOff x="0" y="0"/>
            <a:chExt cx="240777" cy="184632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10787238" y="7463318"/>
            <a:ext cx="3161880" cy="29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5"/>
              </a:lnSpc>
              <a:spcBef>
                <a:spcPct val="0"/>
              </a:spcBef>
            </a:pPr>
            <a:r>
              <a:rPr lang="en-US" sz="1746" b="1" u="none" strike="noStrike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SÃO DOMINGOS DO NORTE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0792264" y="8143087"/>
            <a:ext cx="2697773" cy="29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5"/>
              </a:lnSpc>
              <a:spcBef>
                <a:spcPct val="0"/>
              </a:spcBef>
            </a:pPr>
            <a:r>
              <a:rPr lang="en-US" sz="1746" b="1" u="none" strike="noStrike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SÃO GABRIEL DA PALHA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0792264" y="8798263"/>
            <a:ext cx="2740471" cy="29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5"/>
              </a:lnSpc>
              <a:spcBef>
                <a:spcPct val="0"/>
              </a:spcBef>
            </a:pPr>
            <a:r>
              <a:rPr lang="en-US" sz="1746" b="1" u="none" strike="noStrike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SÃO ROQUE DO CANAÃ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1170882" y="7418320"/>
            <a:ext cx="670611" cy="514235"/>
            <a:chOff x="0" y="0"/>
            <a:chExt cx="240777" cy="184632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1206535" y="7514552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86" name="Group 86"/>
          <p:cNvGrpSpPr/>
          <p:nvPr/>
        </p:nvGrpSpPr>
        <p:grpSpPr>
          <a:xfrm>
            <a:off x="1170882" y="8046855"/>
            <a:ext cx="670611" cy="514235"/>
            <a:chOff x="0" y="0"/>
            <a:chExt cx="240777" cy="184632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88" name="TextBox 88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sp>
        <p:nvSpPr>
          <p:cNvPr id="89" name="TextBox 89"/>
          <p:cNvSpPr txBox="1"/>
          <p:nvPr/>
        </p:nvSpPr>
        <p:spPr>
          <a:xfrm>
            <a:off x="1974416" y="8123315"/>
            <a:ext cx="199818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ALTO RIO NOVO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206535" y="8143087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09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91" name="Group 91"/>
          <p:cNvGrpSpPr/>
          <p:nvPr/>
        </p:nvGrpSpPr>
        <p:grpSpPr>
          <a:xfrm>
            <a:off x="1185959" y="8723015"/>
            <a:ext cx="670611" cy="514235"/>
            <a:chOff x="0" y="0"/>
            <a:chExt cx="240777" cy="184632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93" name="TextBox 93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1974416" y="8796563"/>
            <a:ext cx="199818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BAIXO GUANDU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221612" y="8819247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6850435" y="7469178"/>
            <a:ext cx="2697773" cy="28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5"/>
              </a:lnSpc>
            </a:pPr>
            <a:r>
              <a:rPr lang="en-US" sz="1746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LINHARES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6850435" y="8149957"/>
            <a:ext cx="269777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MANTENÓPOLIS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6850435" y="8778492"/>
            <a:ext cx="269777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MARILÂNDIA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6850435" y="9440782"/>
            <a:ext cx="2697773" cy="32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en-US" sz="1899" b="1" u="none" strike="noStrike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PANCAS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828889" y="10093926"/>
            <a:ext cx="269777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RIO BANANAL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0792264" y="9486347"/>
            <a:ext cx="2740471" cy="29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5"/>
              </a:lnSpc>
              <a:spcBef>
                <a:spcPct val="0"/>
              </a:spcBef>
            </a:pPr>
            <a:r>
              <a:rPr lang="en-US" sz="1746" b="1" u="none" strike="noStrike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SOORETAMA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0844411" y="10113698"/>
            <a:ext cx="2740471" cy="29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5"/>
              </a:lnSpc>
              <a:spcBef>
                <a:spcPct val="0"/>
              </a:spcBef>
            </a:pPr>
            <a:r>
              <a:rPr lang="en-US" sz="1746" b="1" u="none" strike="noStrike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VILA VALÉRIO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6036298" y="8719845"/>
            <a:ext cx="670611" cy="514235"/>
            <a:chOff x="0" y="0"/>
            <a:chExt cx="240777" cy="184632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105" name="TextBox 105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6056523" y="9396005"/>
            <a:ext cx="670611" cy="514235"/>
            <a:chOff x="0" y="0"/>
            <a:chExt cx="240777" cy="184632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108" name="TextBox 108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6049247" y="10053115"/>
            <a:ext cx="670611" cy="514235"/>
            <a:chOff x="0" y="0"/>
            <a:chExt cx="240777" cy="184632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111" name="TextBox 111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9931153" y="7387091"/>
            <a:ext cx="670611" cy="514235"/>
            <a:chOff x="0" y="0"/>
            <a:chExt cx="240777" cy="184632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114" name="TextBox 114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9931153" y="8046858"/>
            <a:ext cx="670611" cy="514235"/>
            <a:chOff x="0" y="0"/>
            <a:chExt cx="240777" cy="184632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117" name="TextBox 117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9931153" y="8706624"/>
            <a:ext cx="670611" cy="514235"/>
            <a:chOff x="0" y="0"/>
            <a:chExt cx="240777" cy="184632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120" name="TextBox 120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9931153" y="9366391"/>
            <a:ext cx="670611" cy="514235"/>
            <a:chOff x="0" y="0"/>
            <a:chExt cx="240777" cy="184632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123" name="TextBox 123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9931153" y="10026158"/>
            <a:ext cx="670611" cy="514235"/>
            <a:chOff x="0" y="0"/>
            <a:chExt cx="240777" cy="184632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240777" cy="184632"/>
            </a:xfrm>
            <a:custGeom>
              <a:avLst/>
              <a:gdLst/>
              <a:ahLst/>
              <a:cxnLst/>
              <a:rect l="l" t="t" r="r" b="b"/>
              <a:pathLst>
                <a:path w="240777" h="184632">
                  <a:moveTo>
                    <a:pt x="92316" y="0"/>
                  </a:moveTo>
                  <a:lnTo>
                    <a:pt x="148461" y="0"/>
                  </a:lnTo>
                  <a:cubicBezTo>
                    <a:pt x="199446" y="0"/>
                    <a:pt x="240777" y="41331"/>
                    <a:pt x="240777" y="92316"/>
                  </a:cubicBezTo>
                  <a:lnTo>
                    <a:pt x="240777" y="92316"/>
                  </a:lnTo>
                  <a:cubicBezTo>
                    <a:pt x="240777" y="143300"/>
                    <a:pt x="199446" y="184632"/>
                    <a:pt x="148461" y="184632"/>
                  </a:cubicBezTo>
                  <a:lnTo>
                    <a:pt x="92316" y="184632"/>
                  </a:lnTo>
                  <a:cubicBezTo>
                    <a:pt x="41331" y="184632"/>
                    <a:pt x="0" y="143300"/>
                    <a:pt x="0" y="92316"/>
                  </a:cubicBezTo>
                  <a:lnTo>
                    <a:pt x="0" y="92316"/>
                  </a:lnTo>
                  <a:cubicBezTo>
                    <a:pt x="0" y="41331"/>
                    <a:pt x="41331" y="0"/>
                    <a:pt x="92316" y="0"/>
                  </a:cubicBezTo>
                  <a:close/>
                </a:path>
              </a:pathLst>
            </a:custGeom>
            <a:solidFill>
              <a:srgbClr val="7AA6F2">
                <a:alpha val="15686"/>
              </a:srgbClr>
            </a:solidFill>
          </p:spPr>
        </p:sp>
        <p:sp>
          <p:nvSpPr>
            <p:cNvPr id="126" name="TextBox 126"/>
            <p:cNvSpPr txBox="1"/>
            <p:nvPr/>
          </p:nvSpPr>
          <p:spPr>
            <a:xfrm>
              <a:off x="0" y="66675"/>
              <a:ext cx="240777" cy="117957"/>
            </a:xfrm>
            <a:prstGeom prst="rect">
              <a:avLst/>
            </a:prstGeom>
          </p:spPr>
          <p:txBody>
            <a:bodyPr lIns="34846" tIns="34846" rIns="34846" bIns="34846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sp>
        <p:nvSpPr>
          <p:cNvPr id="127" name="TextBox 127"/>
          <p:cNvSpPr txBox="1"/>
          <p:nvPr/>
        </p:nvSpPr>
        <p:spPr>
          <a:xfrm>
            <a:off x="1221612" y="9479014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75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8" name="TextBox 128"/>
          <p:cNvSpPr txBox="1"/>
          <p:nvPr/>
        </p:nvSpPr>
        <p:spPr>
          <a:xfrm>
            <a:off x="1221612" y="10155174"/>
            <a:ext cx="599305" cy="29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9" name="TextBox 129"/>
          <p:cNvSpPr txBox="1"/>
          <p:nvPr/>
        </p:nvSpPr>
        <p:spPr>
          <a:xfrm>
            <a:off x="6071600" y="7483322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64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0" name="TextBox 130"/>
          <p:cNvSpPr txBox="1"/>
          <p:nvPr/>
        </p:nvSpPr>
        <p:spPr>
          <a:xfrm>
            <a:off x="6056523" y="8159482"/>
            <a:ext cx="599305" cy="29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071951" y="8816076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06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2" name="TextBox 132"/>
          <p:cNvSpPr txBox="1"/>
          <p:nvPr/>
        </p:nvSpPr>
        <p:spPr>
          <a:xfrm>
            <a:off x="6092176" y="9492236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3" name="TextBox 133"/>
          <p:cNvSpPr txBox="1"/>
          <p:nvPr/>
        </p:nvSpPr>
        <p:spPr>
          <a:xfrm>
            <a:off x="6084900" y="10149346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4" name="TextBox 134"/>
          <p:cNvSpPr txBox="1"/>
          <p:nvPr/>
        </p:nvSpPr>
        <p:spPr>
          <a:xfrm>
            <a:off x="9966806" y="7483322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5" name="TextBox 135"/>
          <p:cNvSpPr txBox="1"/>
          <p:nvPr/>
        </p:nvSpPr>
        <p:spPr>
          <a:xfrm>
            <a:off x="9966806" y="8143089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09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6" name="TextBox 136"/>
          <p:cNvSpPr txBox="1"/>
          <p:nvPr/>
        </p:nvSpPr>
        <p:spPr>
          <a:xfrm>
            <a:off x="9966806" y="8802856"/>
            <a:ext cx="599305" cy="29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9966806" y="9462623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8" name="TextBox 138"/>
          <p:cNvSpPr txBox="1"/>
          <p:nvPr/>
        </p:nvSpPr>
        <p:spPr>
          <a:xfrm>
            <a:off x="9966806" y="10122389"/>
            <a:ext cx="59930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 b="1" dirty="0" smtClean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06</a:t>
            </a:r>
            <a:endParaRPr lang="en-US" sz="1746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9" name="TextBox 139"/>
          <p:cNvSpPr txBox="1"/>
          <p:nvPr/>
        </p:nvSpPr>
        <p:spPr>
          <a:xfrm>
            <a:off x="3912709" y="6569160"/>
            <a:ext cx="7294582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Distribuição de casos por município de residência 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1882857" y="7477030"/>
            <a:ext cx="2039292" cy="32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ÁGUIA BRANCA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2000447" y="9456330"/>
            <a:ext cx="199818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COLATINA</a:t>
            </a:r>
          </a:p>
        </p:txBody>
      </p:sp>
      <p:graphicFrame>
        <p:nvGraphicFramePr>
          <p:cNvPr id="142" name="Gráfico 1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407317"/>
              </p:ext>
            </p:extLst>
          </p:nvPr>
        </p:nvGraphicFramePr>
        <p:xfrm>
          <a:off x="1185959" y="12744450"/>
          <a:ext cx="12268424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9386162"/>
            <a:ext cx="15120000" cy="971675"/>
            <a:chOff x="0" y="0"/>
            <a:chExt cx="2709333" cy="174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174113"/>
            </a:xfrm>
            <a:custGeom>
              <a:avLst/>
              <a:gdLst/>
              <a:ahLst/>
              <a:cxnLst/>
              <a:rect l="l" t="t" r="r" b="b"/>
              <a:pathLst>
                <a:path w="2709333" h="174113">
                  <a:moveTo>
                    <a:pt x="0" y="0"/>
                  </a:moveTo>
                  <a:lnTo>
                    <a:pt x="2709333" y="0"/>
                  </a:lnTo>
                  <a:lnTo>
                    <a:pt x="2709333" y="174113"/>
                  </a:lnTo>
                  <a:lnTo>
                    <a:pt x="0" y="1741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2709333" cy="107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684713" y="19421015"/>
            <a:ext cx="4018279" cy="901971"/>
          </a:xfrm>
          <a:custGeom>
            <a:avLst/>
            <a:gdLst/>
            <a:ahLst/>
            <a:cxnLst/>
            <a:rect l="l" t="t" r="r" b="b"/>
            <a:pathLst>
              <a:path w="4018279" h="901971">
                <a:moveTo>
                  <a:pt x="0" y="0"/>
                </a:moveTo>
                <a:lnTo>
                  <a:pt x="4018279" y="0"/>
                </a:lnTo>
                <a:lnTo>
                  <a:pt x="4018279" y="901970"/>
                </a:lnTo>
                <a:lnTo>
                  <a:pt x="0" y="901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17008" y="642873"/>
            <a:ext cx="14285985" cy="1498806"/>
            <a:chOff x="0" y="0"/>
            <a:chExt cx="2559887" cy="3114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9887" cy="311476"/>
            </a:xfrm>
            <a:custGeom>
              <a:avLst/>
              <a:gdLst/>
              <a:ahLst/>
              <a:cxnLst/>
              <a:rect l="l" t="t" r="r" b="b"/>
              <a:pathLst>
                <a:path w="2559887" h="311476">
                  <a:moveTo>
                    <a:pt x="40102" y="0"/>
                  </a:moveTo>
                  <a:lnTo>
                    <a:pt x="2519785" y="0"/>
                  </a:lnTo>
                  <a:cubicBezTo>
                    <a:pt x="2530421" y="0"/>
                    <a:pt x="2540621" y="4225"/>
                    <a:pt x="2548141" y="11746"/>
                  </a:cubicBezTo>
                  <a:cubicBezTo>
                    <a:pt x="2555662" y="19266"/>
                    <a:pt x="2559887" y="29467"/>
                    <a:pt x="2559887" y="40102"/>
                  </a:cubicBezTo>
                  <a:lnTo>
                    <a:pt x="2559887" y="271373"/>
                  </a:lnTo>
                  <a:cubicBezTo>
                    <a:pt x="2559887" y="282009"/>
                    <a:pt x="2555662" y="292209"/>
                    <a:pt x="2548141" y="299730"/>
                  </a:cubicBezTo>
                  <a:cubicBezTo>
                    <a:pt x="2540621" y="307251"/>
                    <a:pt x="2530421" y="311476"/>
                    <a:pt x="2519785" y="311476"/>
                  </a:cubicBezTo>
                  <a:lnTo>
                    <a:pt x="40102" y="311476"/>
                  </a:lnTo>
                  <a:cubicBezTo>
                    <a:pt x="29467" y="311476"/>
                    <a:pt x="19266" y="307251"/>
                    <a:pt x="11746" y="299730"/>
                  </a:cubicBezTo>
                  <a:cubicBezTo>
                    <a:pt x="4225" y="292209"/>
                    <a:pt x="0" y="282009"/>
                    <a:pt x="0" y="271373"/>
                  </a:cubicBezTo>
                  <a:lnTo>
                    <a:pt x="0" y="40102"/>
                  </a:lnTo>
                  <a:cubicBezTo>
                    <a:pt x="0" y="29467"/>
                    <a:pt x="4225" y="19266"/>
                    <a:pt x="11746" y="11746"/>
                  </a:cubicBezTo>
                  <a:cubicBezTo>
                    <a:pt x="19266" y="4225"/>
                    <a:pt x="29467" y="0"/>
                    <a:pt x="40102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2559887" cy="244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1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V="1">
            <a:off x="2147133" y="8809006"/>
            <a:ext cx="10820400" cy="28851"/>
          </a:xfrm>
          <a:prstGeom prst="line">
            <a:avLst/>
          </a:prstGeom>
          <a:ln w="9525" cap="flat">
            <a:solidFill>
              <a:srgbClr val="1541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532842" y="19529735"/>
            <a:ext cx="2574579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b="1" dirty="0">
                <a:solidFill>
                  <a:srgbClr val="3D404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ELABORADO POR: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43853" y="20372617"/>
            <a:ext cx="8432294" cy="93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3D404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Superintendência Regional de Saúde de Colatina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3D404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Núcleo de Vigilância em Saúde - Equipe de Vigilância Epidemiológica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3D404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Rua Aroldo Antolini, s/n, Prédio do INSS, 2º andar, sala 217 - Bairro Esplanada - Colatina/ES - CEP: 29702-080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3D404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Telefone: (027) 3717-2503 - Telefone: (027) 3717-2543 E-mail: srsc.ve@saúde.es.gov.br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3255" y="947989"/>
            <a:ext cx="3763118" cy="56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1"/>
              </a:lnSpc>
            </a:pPr>
            <a:r>
              <a:rPr lang="en-US" sz="4331" b="1" spc="-212">
                <a:solidFill>
                  <a:srgbClr val="154161"/>
                </a:solidFill>
                <a:latin typeface="Poppins Bold"/>
                <a:ea typeface="Poppins Bold"/>
                <a:cs typeface="Poppins Bold"/>
                <a:sym typeface="Poppins Bold"/>
              </a:rPr>
              <a:t>TUBERCULOSE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3255" y="1640647"/>
            <a:ext cx="8367085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3000" b="1" spc="89" dirty="0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SE </a:t>
            </a:r>
            <a:r>
              <a:rPr lang="en-US" sz="3000" b="1" spc="89" dirty="0" smtClean="0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53</a:t>
            </a:r>
            <a:r>
              <a:rPr lang="en-US" sz="3000" b="1" spc="89" dirty="0" smtClean="0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spc="89" dirty="0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| </a:t>
            </a:r>
            <a:r>
              <a:rPr lang="en-US" sz="3000" b="1" spc="89" dirty="0" smtClean="0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  <a:r>
              <a:rPr lang="en-US" sz="3000" b="1" spc="89" dirty="0" smtClean="0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spc="89" dirty="0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DE </a:t>
            </a:r>
            <a:r>
              <a:rPr lang="en-US" sz="3000" b="1" spc="89" dirty="0" smtClean="0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JANEIRO </a:t>
            </a:r>
            <a:r>
              <a:rPr lang="en-US" sz="3000" b="1" spc="89" dirty="0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DE </a:t>
            </a:r>
            <a:r>
              <a:rPr lang="en-US" sz="3000" b="1" spc="89" dirty="0" smtClean="0">
                <a:solidFill>
                  <a:srgbClr val="212121"/>
                </a:solidFill>
                <a:latin typeface="Poppins Bold"/>
                <a:ea typeface="Poppins Bold"/>
                <a:cs typeface="Poppins Bold"/>
                <a:sym typeface="Poppins Bold"/>
              </a:rPr>
              <a:t>2026</a:t>
            </a:r>
            <a:endParaRPr lang="en-US" sz="3000" b="1" spc="89" dirty="0">
              <a:solidFill>
                <a:srgbClr val="21212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231644" y="2436193"/>
            <a:ext cx="6637288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Distribuição</a:t>
            </a:r>
            <a:r>
              <a:rPr lang="en-US" sz="2299" b="1" dirty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dos </a:t>
            </a: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Casos</a:t>
            </a:r>
            <a:r>
              <a:rPr lang="en-US" sz="2299" b="1" dirty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2299" b="1" dirty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Sexo</a:t>
            </a:r>
            <a:r>
              <a:rPr lang="en-US" sz="2299" b="1" dirty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</a:t>
            </a: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Faixa</a:t>
            </a:r>
            <a:r>
              <a:rPr lang="en-US" sz="2299" b="1" dirty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Etária</a:t>
            </a:r>
            <a:endParaRPr lang="en-US" sz="2299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33790" y="8218705"/>
            <a:ext cx="613514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dirty="0" err="1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Fonte</a:t>
            </a:r>
            <a:r>
              <a:rPr lang="en-US" sz="1499" dirty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: e-SUS /VS     Atualização em </a:t>
            </a:r>
            <a:r>
              <a:rPr lang="en-US" sz="1499" dirty="0" smtClean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05/01/2026     </a:t>
            </a:r>
            <a:r>
              <a:rPr lang="en-US" sz="1499" dirty="0" err="1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Sujeito</a:t>
            </a:r>
            <a:r>
              <a:rPr lang="en-US" sz="1499" dirty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1499" dirty="0" err="1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alterações</a:t>
            </a:r>
            <a:endParaRPr lang="en-US" sz="1499" dirty="0"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82717" y="13081184"/>
            <a:ext cx="613514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dirty="0" err="1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Fonte</a:t>
            </a:r>
            <a:r>
              <a:rPr lang="en-US" sz="1499" dirty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: e-SUS /VS     Atualização em </a:t>
            </a:r>
            <a:r>
              <a:rPr lang="en-US" sz="1499" dirty="0" smtClean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05/01/2026      </a:t>
            </a:r>
            <a:r>
              <a:rPr lang="en-US" sz="1499" dirty="0" err="1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Sujeito</a:t>
            </a:r>
            <a:r>
              <a:rPr lang="en-US" sz="1499" dirty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1499" dirty="0" err="1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alterações</a:t>
            </a:r>
            <a:endParaRPr lang="en-US" sz="1499" dirty="0"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429683" y="9066378"/>
            <a:ext cx="825529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Casos</a:t>
            </a:r>
            <a:r>
              <a:rPr lang="en-US" sz="2299" b="1" dirty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Tuberculose</a:t>
            </a:r>
            <a:r>
              <a:rPr lang="en-US" sz="2299" b="1" dirty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2299" b="1" dirty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Forma de </a:t>
            </a: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Manifestação</a:t>
            </a:r>
            <a:r>
              <a:rPr lang="en-US" sz="2299" b="1" dirty="0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99" b="1" dirty="0" err="1">
                <a:solidFill>
                  <a:srgbClr val="1541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Clínica</a:t>
            </a:r>
            <a:endParaRPr lang="en-US" sz="2299" b="1" dirty="0">
              <a:solidFill>
                <a:srgbClr val="1541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2147133" y="13735050"/>
            <a:ext cx="10820400" cy="0"/>
          </a:xfrm>
          <a:prstGeom prst="line">
            <a:avLst/>
          </a:prstGeom>
          <a:ln w="9525" cap="flat">
            <a:solidFill>
              <a:srgbClr val="154161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671511"/>
              </p:ext>
            </p:extLst>
          </p:nvPr>
        </p:nvGraphicFramePr>
        <p:xfrm>
          <a:off x="2289593" y="9764348"/>
          <a:ext cx="10345167" cy="318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52"/>
          <p:cNvSpPr txBox="1"/>
          <p:nvPr/>
        </p:nvSpPr>
        <p:spPr>
          <a:xfrm>
            <a:off x="532842" y="19802189"/>
            <a:ext cx="1458715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b="1" dirty="0" err="1" smtClean="0">
                <a:solidFill>
                  <a:srgbClr val="3D404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Lucineia</a:t>
            </a:r>
            <a:r>
              <a:rPr lang="en-US" sz="1900" b="1" dirty="0" smtClean="0">
                <a:solidFill>
                  <a:srgbClr val="3D404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Paula Coelho </a:t>
            </a:r>
            <a:r>
              <a:rPr lang="en-US" sz="1900" b="1" dirty="0" err="1" smtClean="0">
                <a:solidFill>
                  <a:srgbClr val="3D404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Soares</a:t>
            </a:r>
            <a:r>
              <a:rPr lang="en-US" sz="1900" b="1" dirty="0" smtClean="0">
                <a:solidFill>
                  <a:srgbClr val="3D404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e-mail: lucineiasoares@saude.es.gov.br</a:t>
            </a:r>
            <a:endParaRPr lang="en-US" sz="1900" b="1" dirty="0">
              <a:solidFill>
                <a:srgbClr val="3D4042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5" name="TextBox 52"/>
          <p:cNvSpPr txBox="1"/>
          <p:nvPr/>
        </p:nvSpPr>
        <p:spPr>
          <a:xfrm>
            <a:off x="1045658" y="13989741"/>
            <a:ext cx="12837845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tuberculose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é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uma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doença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infecciosa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e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transmissível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causada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pela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bacteria </a:t>
            </a:r>
            <a:r>
              <a:rPr lang="en-US" sz="2400" i="1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Mycobacterium tuberculosis. 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doença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afeta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prioritariamente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os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pulmões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(forma pulmonary),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embora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possa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acometer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outros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órgãos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e/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ou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sistemas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.</a:t>
            </a:r>
          </a:p>
          <a:p>
            <a:pPr algn="just">
              <a:lnSpc>
                <a:spcPts val="2660"/>
              </a:lnSpc>
            </a:pPr>
            <a:endParaRPr lang="en-US" sz="2400" dirty="0"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2660"/>
              </a:lnSpc>
            </a:pP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doença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embora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antiga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, continua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sendo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um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importante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problema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saudúde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pública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.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Os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sintomas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incluem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tosse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por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3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semanas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ou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mais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febre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vespertina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sudorese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noturna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e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emagrecimento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.</a:t>
            </a:r>
          </a:p>
          <a:p>
            <a:pPr algn="just">
              <a:lnSpc>
                <a:spcPts val="2660"/>
              </a:lnSpc>
            </a:pPr>
            <a:endParaRPr lang="en-US" sz="2400" dirty="0"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2660"/>
              </a:lnSpc>
            </a:pP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transmissão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acontece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por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via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respiratória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pela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eliminação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aerossóis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produzidos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pela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tosse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fala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ou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espirro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uma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pessoa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com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tuberculose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ativa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sem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tratamento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. É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importante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salientar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que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doença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não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é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transmitida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por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objetos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compartilhados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.</a:t>
            </a:r>
          </a:p>
          <a:p>
            <a:pPr algn="just">
              <a:lnSpc>
                <a:spcPts val="2660"/>
              </a:lnSpc>
            </a:pPr>
            <a:endParaRPr lang="en-US" sz="2400" dirty="0"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2660"/>
              </a:lnSpc>
            </a:pP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prevenção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inclui</a:t>
            </a:r>
            <a:r>
              <a:rPr lang="en-US" sz="2400" dirty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vacinação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com 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Vacina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BCG,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ofertada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no SUS,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que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é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responsável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por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proteger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criança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das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formas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mais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 graves da </a:t>
            </a:r>
            <a:r>
              <a:rPr lang="en-US" sz="2400" dirty="0" err="1" smtClean="0">
                <a:latin typeface="Calibri (MS) Bold"/>
                <a:ea typeface="Calibri (MS) Bold"/>
                <a:cs typeface="Calibri (MS) Bold"/>
                <a:sym typeface="Calibri (MS) Bold"/>
              </a:rPr>
              <a:t>doença</a:t>
            </a:r>
            <a:r>
              <a:rPr lang="en-US" sz="2400" dirty="0" smtClean="0">
                <a:latin typeface="Calibri (MS) Bold"/>
                <a:ea typeface="Calibri (MS) Bold"/>
                <a:cs typeface="Calibri (MS) Bold"/>
                <a:sym typeface="Calibri (MS) Bold"/>
              </a:rPr>
              <a:t>. </a:t>
            </a:r>
            <a:endParaRPr lang="en-US" sz="2800" dirty="0"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774700" y="18764551"/>
            <a:ext cx="2936175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dirty="0" err="1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Fonte</a:t>
            </a:r>
            <a:r>
              <a:rPr lang="en-US" sz="1499" dirty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499" dirty="0" err="1" smtClean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Ministério</a:t>
            </a:r>
            <a:r>
              <a:rPr lang="en-US" sz="1499" dirty="0" smtClean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499" dirty="0" err="1" smtClean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Saúde</a:t>
            </a:r>
            <a:r>
              <a:rPr lang="en-US" sz="1499" dirty="0" smtClean="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499" dirty="0"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412271"/>
              </p:ext>
            </p:extLst>
          </p:nvPr>
        </p:nvGraphicFramePr>
        <p:xfrm>
          <a:off x="2374900" y="3261994"/>
          <a:ext cx="1013459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447142"/>
              </p:ext>
            </p:extLst>
          </p:nvPr>
        </p:nvGraphicFramePr>
        <p:xfrm>
          <a:off x="1841500" y="9844087"/>
          <a:ext cx="11506199" cy="312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378</Words>
  <Application>Microsoft Office PowerPoint</Application>
  <PresentationFormat>Personalizar</PresentationFormat>
  <Paragraphs>71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Open Sans</vt:lpstr>
      <vt:lpstr>Arial</vt:lpstr>
      <vt:lpstr>Poppins Bold</vt:lpstr>
      <vt:lpstr>Muli Bold</vt:lpstr>
      <vt:lpstr>Open Sans Bold</vt:lpstr>
      <vt:lpstr>Calibri</vt:lpstr>
      <vt:lpstr>Calibri (MS) Bold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EPIDEMIOLÓGICO REGIONAL</dc:title>
  <dc:creator>Juliana Sesana Coradini</dc:creator>
  <cp:lastModifiedBy>Lucineia de Paula Coelho Soares</cp:lastModifiedBy>
  <cp:revision>15</cp:revision>
  <dcterms:created xsi:type="dcterms:W3CDTF">2006-08-16T00:00:00Z</dcterms:created>
  <dcterms:modified xsi:type="dcterms:W3CDTF">2026-01-05T13:51:06Z</dcterms:modified>
  <dc:identifier>DAGn_Alxh4Y</dc:identifier>
</cp:coreProperties>
</file>