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6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8" r:id="rId12"/>
    <p:sldId id="269" r:id="rId13"/>
    <p:sldId id="270" r:id="rId14"/>
    <p:sldId id="271" r:id="rId15"/>
    <p:sldId id="272" r:id="rId16"/>
    <p:sldId id="265" r:id="rId17"/>
    <p:sldId id="273" r:id="rId18"/>
    <p:sldId id="274" r:id="rId19"/>
    <p:sldId id="276" r:id="rId20"/>
    <p:sldId id="264" r:id="rId21"/>
    <p:sldId id="275" r:id="rId22"/>
    <p:sldId id="277" r:id="rId23"/>
    <p:sldId id="278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7" r:id="rId49"/>
    <p:sldId id="305" r:id="rId50"/>
    <p:sldId id="306" r:id="rId51"/>
    <p:sldId id="308" r:id="rId52"/>
    <p:sldId id="309" r:id="rId53"/>
    <p:sldId id="310" r:id="rId54"/>
    <p:sldId id="311" r:id="rId55"/>
    <p:sldId id="312" r:id="rId5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Estilo com Tema 1 - Ênfas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15" autoAdjust="0"/>
    <p:restoredTop sz="94660"/>
  </p:normalViewPr>
  <p:slideViewPr>
    <p:cSldViewPr snapToGrid="0">
      <p:cViewPr varScale="1">
        <p:scale>
          <a:sx n="90" d="100"/>
          <a:sy n="90" d="100"/>
        </p:scale>
        <p:origin x="55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ARQUIVOS%20CASA%20ATUAL\PROJETOS\CORONA%20EPIDEMIOLOGIA\projeto%20SESA\10-Analise%20dados%20fase%202\resultados%20tabelas%20fase%20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ARQUIVOS%20CASA%20ATUAL\PROJETOS\CORONA%20EPIDEMIOLOGIA\projeto%20SESA\10-Analise%20dados%20fase%202\resultados%20tabelas%20fase%20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ARQUIVOS%20CASA%20ATUAL\PROJETOS\CORONA%20EPIDEMIOLOGIA\projeto%20SESA\10-Analise%20dados%20fase%202\pablo%20geocodigo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ARQUIVOS%20CASA%20ATUAL\PROJETOS\CORONA%20EPIDEMIOLOGIA\projeto%20SESA\10-Analise%20dados%20fase%202\resultados%20tabelas%20fase%20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ARQUIVOS%20CASA%20ATUAL\PROJETOS\CORONA%20EPIDEMIOLOGIA\projeto%20SESA\10-Analise%20dados%20fase%202\resultados%20tabelas%20fase%20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ARQUIVOS%20CASA%20ATUAL\PROJETOS\CORONA%20EPIDEMIOLOGIA\projeto%20SESA\10-Analise%20dados%20fase%202\resultados%20tabelas%20fase%20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ARQUIVOS%20CASA%20ATUAL\PROJETOS\CORONA%20EPIDEMIOLOGIA\projeto%20SESA\10-Analise%20dados%20fase%202\resultados%20tabelas%20fase%202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400">
                <a:solidFill>
                  <a:schemeClr val="tx1"/>
                </a:solidFill>
              </a:rPr>
              <a:t>População com resultado positivo</a:t>
            </a:r>
            <a:r>
              <a:rPr lang="pt-BR" sz="2400" baseline="0">
                <a:solidFill>
                  <a:schemeClr val="tx1"/>
                </a:solidFill>
              </a:rPr>
              <a:t> nas duas etapas</a:t>
            </a:r>
            <a:endParaRPr lang="pt-BR" sz="240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prevalência!$G$21</c:f>
              <c:strCache>
                <c:ptCount val="1"/>
                <c:pt idx="0">
                  <c:v>LI 95%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prevalência!$F$22:$F$23</c:f>
              <c:strCache>
                <c:ptCount val="2"/>
                <c:pt idx="0">
                  <c:v>Etapa 1</c:v>
                </c:pt>
                <c:pt idx="1">
                  <c:v>Etapa 2</c:v>
                </c:pt>
              </c:strCache>
            </c:strRef>
          </c:cat>
          <c:val>
            <c:numRef>
              <c:f>prevalência!$G$22:$G$23</c:f>
              <c:numCache>
                <c:formatCode>General</c:formatCode>
                <c:ptCount val="2"/>
                <c:pt idx="0">
                  <c:v>64299</c:v>
                </c:pt>
                <c:pt idx="1">
                  <c:v>180839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6F5-4A66-9213-8190970AAB94}"/>
            </c:ext>
          </c:extLst>
        </c:ser>
        <c:ser>
          <c:idx val="1"/>
          <c:order val="1"/>
          <c:tx>
            <c:strRef>
              <c:f>prevalência!$H$21</c:f>
              <c:strCache>
                <c:ptCount val="1"/>
                <c:pt idx="0">
                  <c:v>população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0.10432569974554708"/>
                  <c:y val="1.67451568424566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6F5-4A66-9213-8190970AAB94}"/>
                </c:ext>
              </c:extLst>
            </c:dLbl>
            <c:dLbl>
              <c:idx val="1"/>
              <c:layout>
                <c:manualLayout>
                  <c:x val="0"/>
                  <c:y val="-2.09314460530709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6F5-4A66-9213-8190970AAB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prevalência!$F$22:$F$23</c:f>
              <c:strCache>
                <c:ptCount val="2"/>
                <c:pt idx="0">
                  <c:v>Etapa 1</c:v>
                </c:pt>
                <c:pt idx="1">
                  <c:v>Etapa 2</c:v>
                </c:pt>
              </c:strCache>
            </c:strRef>
          </c:cat>
          <c:val>
            <c:numRef>
              <c:f>prevalência!$H$22:$H$23</c:f>
              <c:numCache>
                <c:formatCode>General</c:formatCode>
                <c:ptCount val="2"/>
                <c:pt idx="0">
                  <c:v>84391</c:v>
                </c:pt>
                <c:pt idx="1">
                  <c:v>206559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6F5-4A66-9213-8190970AAB94}"/>
            </c:ext>
          </c:extLst>
        </c:ser>
        <c:ser>
          <c:idx val="2"/>
          <c:order val="2"/>
          <c:tx>
            <c:strRef>
              <c:f>prevalência!$I$21</c:f>
              <c:strCache>
                <c:ptCount val="1"/>
                <c:pt idx="0">
                  <c:v>LS 95%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prevalência!$F$22:$F$23</c:f>
              <c:strCache>
                <c:ptCount val="2"/>
                <c:pt idx="0">
                  <c:v>Etapa 1</c:v>
                </c:pt>
                <c:pt idx="1">
                  <c:v>Etapa 2</c:v>
                </c:pt>
              </c:strCache>
            </c:strRef>
          </c:cat>
          <c:val>
            <c:numRef>
              <c:f>prevalência!$I$22:$I$23</c:f>
              <c:numCache>
                <c:formatCode>General</c:formatCode>
                <c:ptCount val="2"/>
                <c:pt idx="0">
                  <c:v>100485</c:v>
                </c:pt>
                <c:pt idx="1">
                  <c:v>232680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6F5-4A66-9213-8190970AAB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56773631"/>
        <c:axId val="963152271"/>
      </c:lineChart>
      <c:catAx>
        <c:axId val="8567736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63152271"/>
        <c:crosses val="autoZero"/>
        <c:auto val="1"/>
        <c:lblAlgn val="ctr"/>
        <c:lblOffset val="100"/>
        <c:noMultiLvlLbl val="0"/>
      </c:catAx>
      <c:valAx>
        <c:axId val="9631522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567736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'distribuição casos'!$C$2</c:f>
              <c:strCache>
                <c:ptCount val="1"/>
                <c:pt idx="0">
                  <c:v>Etapa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'distribuição casos'!$B$3:$B$13</c:f>
              <c:strCache>
                <c:ptCount val="11"/>
                <c:pt idx="0">
                  <c:v>Serra</c:v>
                </c:pt>
                <c:pt idx="1">
                  <c:v>Vila Velha</c:v>
                </c:pt>
                <c:pt idx="2">
                  <c:v>Cariacica</c:v>
                </c:pt>
                <c:pt idx="3">
                  <c:v>Vitória</c:v>
                </c:pt>
                <c:pt idx="4">
                  <c:v>Colatina</c:v>
                </c:pt>
                <c:pt idx="5">
                  <c:v>São Mateus</c:v>
                </c:pt>
                <c:pt idx="6">
                  <c:v>Cachoeiro de Itapemirim</c:v>
                </c:pt>
                <c:pt idx="7">
                  <c:v>Linhares</c:v>
                </c:pt>
                <c:pt idx="8">
                  <c:v>Afonso Cláudio</c:v>
                </c:pt>
                <c:pt idx="9">
                  <c:v>Alegre</c:v>
                </c:pt>
                <c:pt idx="10">
                  <c:v>Nova Venécia</c:v>
                </c:pt>
              </c:strCache>
            </c:strRef>
          </c:cat>
          <c:val>
            <c:numRef>
              <c:f>'distribuição casos'!$C$3:$C$13</c:f>
              <c:numCache>
                <c:formatCode>###0</c:formatCode>
                <c:ptCount val="11"/>
                <c:pt idx="0">
                  <c:v>23</c:v>
                </c:pt>
                <c:pt idx="1">
                  <c:v>17</c:v>
                </c:pt>
                <c:pt idx="2">
                  <c:v>19</c:v>
                </c:pt>
                <c:pt idx="3">
                  <c:v>33</c:v>
                </c:pt>
                <c:pt idx="4">
                  <c:v>0</c:v>
                </c:pt>
                <c:pt idx="5">
                  <c:v>1</c:v>
                </c:pt>
                <c:pt idx="6">
                  <c:v>0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50A-43C8-A808-462048C10E04}"/>
            </c:ext>
          </c:extLst>
        </c:ser>
        <c:ser>
          <c:idx val="1"/>
          <c:order val="1"/>
          <c:tx>
            <c:strRef>
              <c:f>'distribuição casos'!$D$2</c:f>
              <c:strCache>
                <c:ptCount val="1"/>
                <c:pt idx="0">
                  <c:v>Etapa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'distribuição casos'!$B$3:$B$13</c:f>
              <c:strCache>
                <c:ptCount val="11"/>
                <c:pt idx="0">
                  <c:v>Serra</c:v>
                </c:pt>
                <c:pt idx="1">
                  <c:v>Vila Velha</c:v>
                </c:pt>
                <c:pt idx="2">
                  <c:v>Cariacica</c:v>
                </c:pt>
                <c:pt idx="3">
                  <c:v>Vitória</c:v>
                </c:pt>
                <c:pt idx="4">
                  <c:v>Colatina</c:v>
                </c:pt>
                <c:pt idx="5">
                  <c:v>São Mateus</c:v>
                </c:pt>
                <c:pt idx="6">
                  <c:v>Cachoeiro de Itapemirim</c:v>
                </c:pt>
                <c:pt idx="7">
                  <c:v>Linhares</c:v>
                </c:pt>
                <c:pt idx="8">
                  <c:v>Afonso Cláudio</c:v>
                </c:pt>
                <c:pt idx="9">
                  <c:v>Alegre</c:v>
                </c:pt>
                <c:pt idx="10">
                  <c:v>Nova Venécia</c:v>
                </c:pt>
              </c:strCache>
            </c:strRef>
          </c:cat>
          <c:val>
            <c:numRef>
              <c:f>'distribuição casos'!$D$3:$D$13</c:f>
              <c:numCache>
                <c:formatCode>###0</c:formatCode>
                <c:ptCount val="11"/>
                <c:pt idx="0">
                  <c:v>69</c:v>
                </c:pt>
                <c:pt idx="1">
                  <c:v>57</c:v>
                </c:pt>
                <c:pt idx="2">
                  <c:v>50</c:v>
                </c:pt>
                <c:pt idx="3">
                  <c:v>48</c:v>
                </c:pt>
                <c:pt idx="4">
                  <c:v>6</c:v>
                </c:pt>
                <c:pt idx="5">
                  <c:v>5</c:v>
                </c:pt>
                <c:pt idx="6">
                  <c:v>2</c:v>
                </c:pt>
                <c:pt idx="7">
                  <c:v>2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50A-43C8-A808-462048C10E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764618639"/>
        <c:axId val="674489535"/>
      </c:barChart>
      <c:catAx>
        <c:axId val="76461863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74489535"/>
        <c:crosses val="autoZero"/>
        <c:auto val="1"/>
        <c:lblAlgn val="ctr"/>
        <c:lblOffset val="100"/>
        <c:noMultiLvlLbl val="0"/>
      </c:catAx>
      <c:valAx>
        <c:axId val="674489535"/>
        <c:scaling>
          <c:orientation val="minMax"/>
        </c:scaling>
        <c:delete val="0"/>
        <c:axPos val="b"/>
        <c:numFmt formatCode="#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646186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'distribuição casos'!$B$24:$B$31</c:f>
              <c:strCache>
                <c:ptCount val="8"/>
                <c:pt idx="0">
                  <c:v>Viana</c:v>
                </c:pt>
                <c:pt idx="1">
                  <c:v>Marataízes</c:v>
                </c:pt>
                <c:pt idx="2">
                  <c:v>Santa Maria de Jetibá</c:v>
                </c:pt>
                <c:pt idx="3">
                  <c:v>Sooretama</c:v>
                </c:pt>
                <c:pt idx="4">
                  <c:v>Baixo Guandu</c:v>
                </c:pt>
                <c:pt idx="5">
                  <c:v>Conceição da Barra</c:v>
                </c:pt>
                <c:pt idx="6">
                  <c:v>Ecoporanga</c:v>
                </c:pt>
                <c:pt idx="7">
                  <c:v>Iúna</c:v>
                </c:pt>
              </c:strCache>
            </c:strRef>
          </c:cat>
          <c:val>
            <c:numRef>
              <c:f>'distribuição casos'!$C$24:$C$31</c:f>
              <c:numCache>
                <c:formatCode>General</c:formatCode>
                <c:ptCount val="8"/>
              </c:numCache>
            </c:numRef>
          </c:val>
          <c:extLst>
            <c:ext xmlns:c16="http://schemas.microsoft.com/office/drawing/2014/chart" uri="{C3380CC4-5D6E-409C-BE32-E72D297353CC}">
              <c16:uniqueId val="{00000000-D6F9-4931-B336-8D809765B451}"/>
            </c:ext>
          </c:extLst>
        </c:ser>
        <c:ser>
          <c:idx val="1"/>
          <c:order val="1"/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'distribuição casos'!$B$24:$B$31</c:f>
              <c:strCache>
                <c:ptCount val="8"/>
                <c:pt idx="0">
                  <c:v>Viana</c:v>
                </c:pt>
                <c:pt idx="1">
                  <c:v>Marataízes</c:v>
                </c:pt>
                <c:pt idx="2">
                  <c:v>Santa Maria de Jetibá</c:v>
                </c:pt>
                <c:pt idx="3">
                  <c:v>Sooretama</c:v>
                </c:pt>
                <c:pt idx="4">
                  <c:v>Baixo Guandu</c:v>
                </c:pt>
                <c:pt idx="5">
                  <c:v>Conceição da Barra</c:v>
                </c:pt>
                <c:pt idx="6">
                  <c:v>Ecoporanga</c:v>
                </c:pt>
                <c:pt idx="7">
                  <c:v>Iúna</c:v>
                </c:pt>
              </c:strCache>
            </c:strRef>
          </c:cat>
          <c:val>
            <c:numRef>
              <c:f>'distribuição casos'!$D$24:$D$31</c:f>
              <c:numCache>
                <c:formatCode>###0</c:formatCode>
                <c:ptCount val="8"/>
                <c:pt idx="0">
                  <c:v>8</c:v>
                </c:pt>
                <c:pt idx="1">
                  <c:v>5</c:v>
                </c:pt>
                <c:pt idx="2">
                  <c:v>4</c:v>
                </c:pt>
                <c:pt idx="3">
                  <c:v>3</c:v>
                </c:pt>
                <c:pt idx="4">
                  <c:v>1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6F9-4931-B336-8D809765B45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78934111"/>
        <c:axId val="678704959"/>
      </c:barChart>
      <c:catAx>
        <c:axId val="9789341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78704959"/>
        <c:crosses val="autoZero"/>
        <c:auto val="1"/>
        <c:lblAlgn val="ctr"/>
        <c:lblOffset val="100"/>
        <c:noMultiLvlLbl val="0"/>
      </c:catAx>
      <c:valAx>
        <c:axId val="6787049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789341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'co-morbidades '!$B$2</c:f>
              <c:strCache>
                <c:ptCount val="1"/>
                <c:pt idx="0">
                  <c:v>Etapa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'co-morbidades '!$A$3:$A$11</c:f>
              <c:strCache>
                <c:ptCount val="9"/>
                <c:pt idx="0">
                  <c:v>HAS</c:v>
                </c:pt>
                <c:pt idx="1">
                  <c:v>Obesidade</c:v>
                </c:pt>
                <c:pt idx="2">
                  <c:v>DM</c:v>
                </c:pt>
                <c:pt idx="3">
                  <c:v>Outra-Cronica</c:v>
                </c:pt>
                <c:pt idx="4">
                  <c:v>Asma</c:v>
                </c:pt>
                <c:pt idx="5">
                  <c:v>Cardio</c:v>
                </c:pt>
                <c:pt idx="6">
                  <c:v>Neoplasia</c:v>
                </c:pt>
                <c:pt idx="7">
                  <c:v>Renal</c:v>
                </c:pt>
                <c:pt idx="8">
                  <c:v>H-Procurou-UAS</c:v>
                </c:pt>
              </c:strCache>
            </c:strRef>
          </c:cat>
          <c:val>
            <c:numRef>
              <c:f>'co-morbidades '!$B$3:$B$11</c:f>
              <c:numCache>
                <c:formatCode>###0.0%</c:formatCode>
                <c:ptCount val="9"/>
                <c:pt idx="0">
                  <c:v>0.30355594102341715</c:v>
                </c:pt>
                <c:pt idx="1">
                  <c:v>0.12250650477016478</c:v>
                </c:pt>
                <c:pt idx="2">
                  <c:v>0.11903729401561143</c:v>
                </c:pt>
                <c:pt idx="3">
                  <c:v>0.10320901994796185</c:v>
                </c:pt>
                <c:pt idx="4">
                  <c:v>8.4778837814397226E-2</c:v>
                </c:pt>
                <c:pt idx="5">
                  <c:v>7.0034692107545538E-2</c:v>
                </c:pt>
                <c:pt idx="6">
                  <c:v>2.4934952298352124E-2</c:v>
                </c:pt>
                <c:pt idx="7">
                  <c:v>1.8430182133564614E-2</c:v>
                </c:pt>
                <c:pt idx="8">
                  <c:v>0.1741110147441457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630-40F0-BAED-D17F546D3711}"/>
            </c:ext>
          </c:extLst>
        </c:ser>
        <c:ser>
          <c:idx val="1"/>
          <c:order val="1"/>
          <c:tx>
            <c:strRef>
              <c:f>'co-morbidades '!$C$2</c:f>
              <c:strCache>
                <c:ptCount val="1"/>
                <c:pt idx="0">
                  <c:v>Etapa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'co-morbidades '!$A$3:$A$11</c:f>
              <c:strCache>
                <c:ptCount val="9"/>
                <c:pt idx="0">
                  <c:v>HAS</c:v>
                </c:pt>
                <c:pt idx="1">
                  <c:v>Obesidade</c:v>
                </c:pt>
                <c:pt idx="2">
                  <c:v>DM</c:v>
                </c:pt>
                <c:pt idx="3">
                  <c:v>Outra-Cronica</c:v>
                </c:pt>
                <c:pt idx="4">
                  <c:v>Asma</c:v>
                </c:pt>
                <c:pt idx="5">
                  <c:v>Cardio</c:v>
                </c:pt>
                <c:pt idx="6">
                  <c:v>Neoplasia</c:v>
                </c:pt>
                <c:pt idx="7">
                  <c:v>Renal</c:v>
                </c:pt>
                <c:pt idx="8">
                  <c:v>H-Procurou-UAS</c:v>
                </c:pt>
              </c:strCache>
            </c:strRef>
          </c:cat>
          <c:val>
            <c:numRef>
              <c:f>'co-morbidades '!$C$3:$C$11</c:f>
              <c:numCache>
                <c:formatCode>###0.0%</c:formatCode>
                <c:ptCount val="9"/>
                <c:pt idx="0">
                  <c:v>0.31029285099052539</c:v>
                </c:pt>
                <c:pt idx="1">
                  <c:v>0.11735572782084409</c:v>
                </c:pt>
                <c:pt idx="2">
                  <c:v>0.11606373815676141</c:v>
                </c:pt>
                <c:pt idx="3">
                  <c:v>0.10723514211886305</c:v>
                </c:pt>
                <c:pt idx="4">
                  <c:v>8.6563307493540048E-2</c:v>
                </c:pt>
                <c:pt idx="5">
                  <c:v>6.4599483204134361E-2</c:v>
                </c:pt>
                <c:pt idx="6">
                  <c:v>2.3255813953488372E-2</c:v>
                </c:pt>
                <c:pt idx="7">
                  <c:v>2.2609819121447029E-2</c:v>
                </c:pt>
                <c:pt idx="8">
                  <c:v>0.18238587424633937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630-40F0-BAED-D17F546D37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978990975"/>
        <c:axId val="678686655"/>
      </c:barChart>
      <c:catAx>
        <c:axId val="97899097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78686655"/>
        <c:crosses val="autoZero"/>
        <c:auto val="1"/>
        <c:lblAlgn val="ctr"/>
        <c:lblOffset val="100"/>
        <c:noMultiLvlLbl val="0"/>
      </c:catAx>
      <c:valAx>
        <c:axId val="678686655"/>
        <c:scaling>
          <c:orientation val="minMax"/>
        </c:scaling>
        <c:delete val="0"/>
        <c:axPos val="b"/>
        <c:numFmt formatCode="###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9789909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'artigo tabela 2'!$N$3</c:f>
              <c:strCache>
                <c:ptCount val="1"/>
                <c:pt idx="0">
                  <c:v>Positivo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'artigo tabela 2'!$M$4:$M$15</c:f>
              <c:strCache>
                <c:ptCount val="12"/>
                <c:pt idx="0">
                  <c:v>Tosse</c:v>
                </c:pt>
                <c:pt idx="1">
                  <c:v>Anosmia</c:v>
                </c:pt>
                <c:pt idx="2">
                  <c:v>Fadiga</c:v>
                </c:pt>
                <c:pt idx="3">
                  <c:v>Febre</c:v>
                </c:pt>
                <c:pt idx="4">
                  <c:v>Mialgia</c:v>
                </c:pt>
                <c:pt idx="5">
                  <c:v>Dor_Garganta</c:v>
                </c:pt>
                <c:pt idx="6">
                  <c:v>Diarreia</c:v>
                </c:pt>
                <c:pt idx="7">
                  <c:v>Outro_Sintoma</c:v>
                </c:pt>
                <c:pt idx="8">
                  <c:v>Dispneia</c:v>
                </c:pt>
                <c:pt idx="9">
                  <c:v>Dor_Abdominal</c:v>
                </c:pt>
                <c:pt idx="10">
                  <c:v>Taquicardia</c:v>
                </c:pt>
                <c:pt idx="11">
                  <c:v>Vomitos</c:v>
                </c:pt>
              </c:strCache>
            </c:strRef>
          </c:cat>
          <c:val>
            <c:numRef>
              <c:f>'artigo tabela 2'!$N$4:$N$15</c:f>
              <c:numCache>
                <c:formatCode>0.00%</c:formatCode>
                <c:ptCount val="12"/>
                <c:pt idx="0">
                  <c:v>0.39700000000000002</c:v>
                </c:pt>
                <c:pt idx="1">
                  <c:v>0.377</c:v>
                </c:pt>
                <c:pt idx="2">
                  <c:v>0.31</c:v>
                </c:pt>
                <c:pt idx="3">
                  <c:v>0.28000000000000003</c:v>
                </c:pt>
                <c:pt idx="4">
                  <c:v>0.28000000000000003</c:v>
                </c:pt>
                <c:pt idx="5">
                  <c:v>0.222</c:v>
                </c:pt>
                <c:pt idx="6">
                  <c:v>0.218</c:v>
                </c:pt>
                <c:pt idx="7">
                  <c:v>0.188</c:v>
                </c:pt>
                <c:pt idx="8">
                  <c:v>0.17599999999999999</c:v>
                </c:pt>
                <c:pt idx="9">
                  <c:v>0.151</c:v>
                </c:pt>
                <c:pt idx="10">
                  <c:v>0.13400000000000001</c:v>
                </c:pt>
                <c:pt idx="11">
                  <c:v>8.4000000000000005E-2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AF9-46E5-9F80-EDF0ED4F48B9}"/>
            </c:ext>
          </c:extLst>
        </c:ser>
        <c:ser>
          <c:idx val="1"/>
          <c:order val="1"/>
          <c:tx>
            <c:strRef>
              <c:f>'artigo tabela 2'!$O$3</c:f>
              <c:strCache>
                <c:ptCount val="1"/>
                <c:pt idx="0">
                  <c:v>Negativo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'artigo tabela 2'!$M$4:$M$15</c:f>
              <c:strCache>
                <c:ptCount val="12"/>
                <c:pt idx="0">
                  <c:v>Tosse</c:v>
                </c:pt>
                <c:pt idx="1">
                  <c:v>Anosmia</c:v>
                </c:pt>
                <c:pt idx="2">
                  <c:v>Fadiga</c:v>
                </c:pt>
                <c:pt idx="3">
                  <c:v>Febre</c:v>
                </c:pt>
                <c:pt idx="4">
                  <c:v>Mialgia</c:v>
                </c:pt>
                <c:pt idx="5">
                  <c:v>Dor_Garganta</c:v>
                </c:pt>
                <c:pt idx="6">
                  <c:v>Diarreia</c:v>
                </c:pt>
                <c:pt idx="7">
                  <c:v>Outro_Sintoma</c:v>
                </c:pt>
                <c:pt idx="8">
                  <c:v>Dispneia</c:v>
                </c:pt>
                <c:pt idx="9">
                  <c:v>Dor_Abdominal</c:v>
                </c:pt>
                <c:pt idx="10">
                  <c:v>Taquicardia</c:v>
                </c:pt>
                <c:pt idx="11">
                  <c:v>Vomitos</c:v>
                </c:pt>
              </c:strCache>
            </c:strRef>
          </c:cat>
          <c:val>
            <c:numRef>
              <c:f>'artigo tabela 2'!$O$4:$O$15</c:f>
              <c:numCache>
                <c:formatCode>0.00%</c:formatCode>
                <c:ptCount val="12"/>
                <c:pt idx="0">
                  <c:v>0.14799999999999999</c:v>
                </c:pt>
                <c:pt idx="1">
                  <c:v>5.8999999999999997E-2</c:v>
                </c:pt>
                <c:pt idx="2">
                  <c:v>0.104</c:v>
                </c:pt>
                <c:pt idx="3">
                  <c:v>5.8000000000000003E-2</c:v>
                </c:pt>
                <c:pt idx="4">
                  <c:v>0.106</c:v>
                </c:pt>
                <c:pt idx="5">
                  <c:v>0.10100000000000001</c:v>
                </c:pt>
                <c:pt idx="6">
                  <c:v>7.2999999999999995E-2</c:v>
                </c:pt>
                <c:pt idx="7">
                  <c:v>8.1000000000000003E-2</c:v>
                </c:pt>
                <c:pt idx="8">
                  <c:v>8.3000000000000004E-2</c:v>
                </c:pt>
                <c:pt idx="9">
                  <c:v>5.6000000000000001E-2</c:v>
                </c:pt>
                <c:pt idx="10">
                  <c:v>5.8000000000000003E-2</c:v>
                </c:pt>
                <c:pt idx="11">
                  <c:v>2.1000000000000001E-2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AF9-46E5-9F80-EDF0ED4F48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42218911"/>
        <c:axId val="678686239"/>
      </c:barChart>
      <c:catAx>
        <c:axId val="8422189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678686239"/>
        <c:crosses val="autoZero"/>
        <c:auto val="1"/>
        <c:lblAlgn val="ctr"/>
        <c:lblOffset val="100"/>
        <c:noMultiLvlLbl val="0"/>
      </c:catAx>
      <c:valAx>
        <c:axId val="678686239"/>
        <c:scaling>
          <c:orientation val="minMax"/>
        </c:scaling>
        <c:delete val="0"/>
        <c:axPos val="b"/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8422189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800" dirty="0">
                <a:solidFill>
                  <a:schemeClr val="tx1"/>
                </a:solidFill>
              </a:rPr>
              <a:t>Percentual</a:t>
            </a:r>
            <a:r>
              <a:rPr lang="pt-BR" sz="2800" baseline="0" dirty="0">
                <a:solidFill>
                  <a:schemeClr val="tx1"/>
                </a:solidFill>
              </a:rPr>
              <a:t> de sintomas nos casos positivos por etapa</a:t>
            </a:r>
            <a:endParaRPr lang="pt-BR" sz="280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'sintomas '!$B$22</c:f>
              <c:strCache>
                <c:ptCount val="1"/>
                <c:pt idx="0">
                  <c:v>Etapa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'sintomas '!$A$23:$A$34</c:f>
              <c:strCache>
                <c:ptCount val="12"/>
                <c:pt idx="0">
                  <c:v>Tosse</c:v>
                </c:pt>
                <c:pt idx="1">
                  <c:v>Anosmia</c:v>
                </c:pt>
                <c:pt idx="2">
                  <c:v>Fadiga</c:v>
                </c:pt>
                <c:pt idx="3">
                  <c:v>Febre</c:v>
                </c:pt>
                <c:pt idx="4">
                  <c:v>Mialgia</c:v>
                </c:pt>
                <c:pt idx="5">
                  <c:v>Dor_Garganta</c:v>
                </c:pt>
                <c:pt idx="6">
                  <c:v>Diarreia</c:v>
                </c:pt>
                <c:pt idx="7">
                  <c:v>Outro_Sintoma</c:v>
                </c:pt>
                <c:pt idx="8">
                  <c:v>Dispneia</c:v>
                </c:pt>
                <c:pt idx="9">
                  <c:v>Dor_Abdominal</c:v>
                </c:pt>
                <c:pt idx="10">
                  <c:v>Taquicardia</c:v>
                </c:pt>
                <c:pt idx="11">
                  <c:v>Vomitos</c:v>
                </c:pt>
              </c:strCache>
            </c:strRef>
          </c:cat>
          <c:val>
            <c:numRef>
              <c:f>'sintomas '!$B$23:$B$34</c:f>
              <c:numCache>
                <c:formatCode>###0%</c:formatCode>
                <c:ptCount val="12"/>
                <c:pt idx="0">
                  <c:v>0.40206185567010311</c:v>
                </c:pt>
                <c:pt idx="1">
                  <c:v>0.45360824742268041</c:v>
                </c:pt>
                <c:pt idx="2">
                  <c:v>0.34020618556701032</c:v>
                </c:pt>
                <c:pt idx="3">
                  <c:v>0.28865979381443296</c:v>
                </c:pt>
                <c:pt idx="4">
                  <c:v>0.38144329896907214</c:v>
                </c:pt>
                <c:pt idx="5">
                  <c:v>0.25773195876288657</c:v>
                </c:pt>
                <c:pt idx="6">
                  <c:v>0.22680412371134021</c:v>
                </c:pt>
                <c:pt idx="7">
                  <c:v>0.26804123711340205</c:v>
                </c:pt>
                <c:pt idx="8">
                  <c:v>0.28865979381443296</c:v>
                </c:pt>
                <c:pt idx="9">
                  <c:v>0.19587628865979384</c:v>
                </c:pt>
                <c:pt idx="10">
                  <c:v>0.16494845360824739</c:v>
                </c:pt>
                <c:pt idx="11">
                  <c:v>0.14432989690721648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204-48A2-BDE9-EF04878B67EA}"/>
            </c:ext>
          </c:extLst>
        </c:ser>
        <c:ser>
          <c:idx val="1"/>
          <c:order val="1"/>
          <c:tx>
            <c:strRef>
              <c:f>'sintomas '!$C$22</c:f>
              <c:strCache>
                <c:ptCount val="1"/>
                <c:pt idx="0">
                  <c:v>Etapa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'sintomas '!$A$23:$A$34</c:f>
              <c:strCache>
                <c:ptCount val="12"/>
                <c:pt idx="0">
                  <c:v>Tosse</c:v>
                </c:pt>
                <c:pt idx="1">
                  <c:v>Anosmia</c:v>
                </c:pt>
                <c:pt idx="2">
                  <c:v>Fadiga</c:v>
                </c:pt>
                <c:pt idx="3">
                  <c:v>Febre</c:v>
                </c:pt>
                <c:pt idx="4">
                  <c:v>Mialgia</c:v>
                </c:pt>
                <c:pt idx="5">
                  <c:v>Dor_Garganta</c:v>
                </c:pt>
                <c:pt idx="6">
                  <c:v>Diarreia</c:v>
                </c:pt>
                <c:pt idx="7">
                  <c:v>Outro_Sintoma</c:v>
                </c:pt>
                <c:pt idx="8">
                  <c:v>Dispneia</c:v>
                </c:pt>
                <c:pt idx="9">
                  <c:v>Dor_Abdominal</c:v>
                </c:pt>
                <c:pt idx="10">
                  <c:v>Taquicardia</c:v>
                </c:pt>
                <c:pt idx="11">
                  <c:v>Vomitos</c:v>
                </c:pt>
              </c:strCache>
            </c:strRef>
          </c:cat>
          <c:val>
            <c:numRef>
              <c:f>'sintomas '!$C$23:$C$34</c:f>
              <c:numCache>
                <c:formatCode>###0%</c:formatCode>
                <c:ptCount val="12"/>
                <c:pt idx="0">
                  <c:v>0.39700000000000002</c:v>
                </c:pt>
                <c:pt idx="1">
                  <c:v>0.377</c:v>
                </c:pt>
                <c:pt idx="2">
                  <c:v>0.31</c:v>
                </c:pt>
                <c:pt idx="3">
                  <c:v>0.28000000000000003</c:v>
                </c:pt>
                <c:pt idx="4">
                  <c:v>0.28000000000000003</c:v>
                </c:pt>
                <c:pt idx="5">
                  <c:v>0.222</c:v>
                </c:pt>
                <c:pt idx="6">
                  <c:v>0.218</c:v>
                </c:pt>
                <c:pt idx="7">
                  <c:v>0.188</c:v>
                </c:pt>
                <c:pt idx="8">
                  <c:v>0.17599999999999999</c:v>
                </c:pt>
                <c:pt idx="9">
                  <c:v>0.151</c:v>
                </c:pt>
                <c:pt idx="10">
                  <c:v>0.13400000000000001</c:v>
                </c:pt>
                <c:pt idx="11">
                  <c:v>8.4000000000000005E-2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204-48A2-BDE9-EF04878B67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908953583"/>
        <c:axId val="1316596895"/>
      </c:barChart>
      <c:catAx>
        <c:axId val="190895358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16596895"/>
        <c:crosses val="autoZero"/>
        <c:auto val="1"/>
        <c:lblAlgn val="ctr"/>
        <c:lblOffset val="100"/>
        <c:noMultiLvlLbl val="0"/>
      </c:catAx>
      <c:valAx>
        <c:axId val="1316596895"/>
        <c:scaling>
          <c:orientation val="minMax"/>
        </c:scaling>
        <c:delete val="0"/>
        <c:axPos val="b"/>
        <c:numFmt formatCode="###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90895358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sz="2800" b="0" dirty="0">
                <a:solidFill>
                  <a:schemeClr val="tx1"/>
                </a:solidFill>
              </a:rPr>
              <a:t>Percentual de Número</a:t>
            </a:r>
            <a:r>
              <a:rPr lang="pt-BR" sz="2800" b="0" baseline="0" dirty="0">
                <a:solidFill>
                  <a:schemeClr val="tx1"/>
                </a:solidFill>
              </a:rPr>
              <a:t> de sintomas nos casos positivos - Comparar etapas</a:t>
            </a:r>
            <a:endParaRPr lang="pt-BR" sz="2800" b="0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'artigo tabela 2'!$C$32</c:f>
              <c:strCache>
                <c:ptCount val="1"/>
                <c:pt idx="0">
                  <c:v>Etapa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'artigo tabela 2'!$A$33:$B$37</c:f>
              <c:multiLvlStrCache>
                <c:ptCount val="5"/>
                <c:lvl>
                  <c:pt idx="0">
                    <c:v>nenhum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 ou mais</c:v>
                  </c:pt>
                </c:lvl>
                <c:lvl>
                  <c:pt idx="0">
                    <c:v>Número de Sintomas</c:v>
                  </c:pt>
                </c:lvl>
              </c:multiLvlStrCache>
            </c:multiLvlStrRef>
          </c:cat>
          <c:val>
            <c:numRef>
              <c:f>'artigo tabela 2'!$C$33:$C$37</c:f>
              <c:numCache>
                <c:formatCode>###0.0%</c:formatCode>
                <c:ptCount val="5"/>
                <c:pt idx="0">
                  <c:v>0.19587628865979384</c:v>
                </c:pt>
                <c:pt idx="1">
                  <c:v>0.20618556701030927</c:v>
                </c:pt>
                <c:pt idx="2">
                  <c:v>0.10309278350515463</c:v>
                </c:pt>
                <c:pt idx="3">
                  <c:v>0.1134020618556701</c:v>
                </c:pt>
                <c:pt idx="4">
                  <c:v>0.38144329896907214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17B-4B06-B5C3-516E52B5918C}"/>
            </c:ext>
          </c:extLst>
        </c:ser>
        <c:ser>
          <c:idx val="1"/>
          <c:order val="1"/>
          <c:tx>
            <c:strRef>
              <c:f>'artigo tabela 2'!$D$32</c:f>
              <c:strCache>
                <c:ptCount val="1"/>
                <c:pt idx="0">
                  <c:v>Etapa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'artigo tabela 2'!$A$33:$B$37</c:f>
              <c:multiLvlStrCache>
                <c:ptCount val="5"/>
                <c:lvl>
                  <c:pt idx="0">
                    <c:v>nenhum</c:v>
                  </c:pt>
                  <c:pt idx="1">
                    <c:v>1</c:v>
                  </c:pt>
                  <c:pt idx="2">
                    <c:v>2</c:v>
                  </c:pt>
                  <c:pt idx="3">
                    <c:v>3</c:v>
                  </c:pt>
                  <c:pt idx="4">
                    <c:v>4 ou mais</c:v>
                  </c:pt>
                </c:lvl>
                <c:lvl>
                  <c:pt idx="0">
                    <c:v>Número de Sintomas</c:v>
                  </c:pt>
                </c:lvl>
              </c:multiLvlStrCache>
            </c:multiLvlStrRef>
          </c:cat>
          <c:val>
            <c:numRef>
              <c:f>'artigo tabela 2'!$D$33:$D$37</c:f>
              <c:numCache>
                <c:formatCode>0.0%</c:formatCode>
                <c:ptCount val="5"/>
                <c:pt idx="0">
                  <c:v>0.30499999999999999</c:v>
                </c:pt>
                <c:pt idx="1">
                  <c:v>0.14199999999999999</c:v>
                </c:pt>
                <c:pt idx="2">
                  <c:v>0.109</c:v>
                </c:pt>
                <c:pt idx="3">
                  <c:v>0.105</c:v>
                </c:pt>
                <c:pt idx="4">
                  <c:v>0.33900000000000002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17B-4B06-B5C3-516E52B591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47984559"/>
        <c:axId val="776993711"/>
      </c:barChart>
      <c:catAx>
        <c:axId val="7479845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76993711"/>
        <c:crosses val="autoZero"/>
        <c:auto val="1"/>
        <c:lblAlgn val="ctr"/>
        <c:lblOffset val="100"/>
        <c:noMultiLvlLbl val="0"/>
      </c:catAx>
      <c:valAx>
        <c:axId val="776993711"/>
        <c:scaling>
          <c:orientation val="minMax"/>
        </c:scaling>
        <c:delete val="0"/>
        <c:axPos val="l"/>
        <c:numFmt formatCode="###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7479845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acrossLinear" id="2">
  <a:schemeClr val="accent1"/>
  <a:schemeClr val="accent2"/>
  <a:schemeClr val="accent3"/>
  <a:schemeClr val="accent4"/>
  <a:schemeClr val="accent5"/>
  <a:schemeClr val="accent6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1C46BA7-8B1B-4EB4-BB5F-28F2A5DAC5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D356022-B711-4168-A81E-59C7EFD959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E7DE4F0-6728-4C34-95A9-2808B1016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7672-EBFA-4EAD-89B3-5550BB70429B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9236D90-9509-4250-8230-C643D4176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66FB4DB-C826-4C24-8D47-1624F91D0D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B185-E42E-4E6C-B7EB-0F351AA967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8109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677C78-E3B7-4579-8CF5-1E54E6904D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AFC6470-8C2E-4F8C-9C59-4DC6E2F77B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76A7AD-DBA8-4236-9FBF-C3CF87C71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7672-EBFA-4EAD-89B3-5550BB70429B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6AA3807-D055-4FE3-A0C7-262D74A9D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52F99C7-A683-4AD3-9AC2-9F3C6FCBE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B185-E42E-4E6C-B7EB-0F351AA967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662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D59BBE6-D186-4A15-97B6-B0AE26A9B7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62F85FC-DB5E-405E-A8DC-FB9257701D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68DEB80-A19B-4B11-93EF-AF3BBB280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7672-EBFA-4EAD-89B3-5550BB70429B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28920CC-7B54-48CD-B3F4-B71DA8414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824ABA-B70E-4827-AF2D-C5CEC9EBF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B185-E42E-4E6C-B7EB-0F351AA967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37243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0BB96D-7860-495D-862D-CB2D4C1D6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F2BD384-D9F2-4866-84DF-09DDB075E6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2F7636A-8A78-4A96-A91E-6A7DB49DC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7672-EBFA-4EAD-89B3-5550BB70429B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518827B-EDD4-41E0-A5FD-5A22798FC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18C5BB9-55D8-4415-BA51-49D6A1D39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B185-E42E-4E6C-B7EB-0F351AA967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72340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774BD9-E9F2-4DF1-BF24-628AA339E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91AA38A-46C9-45DF-B2FD-6F4BB8975E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EC1C3FA-E2F4-4291-AF95-7E821D8FC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7672-EBFA-4EAD-89B3-5550BB70429B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1F336FB-3DF9-4EFE-94C0-92D5FD2CF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4CAA22-7BC6-40BF-BE02-B58E34F6F6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B185-E42E-4E6C-B7EB-0F351AA967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3003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723C4B-64BC-4326-B8EA-125E7D272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8E1BA07-D7B1-46A1-9C08-E654F8FFDA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E3C02B9-B31A-4AB6-A30D-FED4ECB390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D42416C-7F41-43DC-BA5D-70854C04B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7672-EBFA-4EAD-89B3-5550BB70429B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FEEC962-011A-467F-9763-ED452EC69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0718892-D32C-49F3-88C2-96C53A5DD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B185-E42E-4E6C-B7EB-0F351AA967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4322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356C42-B752-467D-B447-8F1641DD9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B8263B7-C823-41CD-9728-478DFC46B8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1225FD5-F555-41D0-9D9B-C14130D924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F193DF0-5F83-44D1-B537-DB6224AF50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BAF7BD8-346E-4137-B333-EA29200003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780C434-A041-4923-8428-C4D4C4B5B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7672-EBFA-4EAD-89B3-5550BB70429B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F326811-D231-4C8D-9E5D-9FE67772B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E51E3FD-F8DD-434D-9D25-912EA06DAB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B185-E42E-4E6C-B7EB-0F351AA967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1179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8655D-B256-4874-B66E-9670529549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7461853-84E1-4A91-AA14-D4286EE8D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7672-EBFA-4EAD-89B3-5550BB70429B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4884200-CD89-465E-820F-847ECC7F1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01D0805-7059-44CA-9937-CFAC53917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B185-E42E-4E6C-B7EB-0F351AA967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4916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6C825F8-CB13-4AB0-895D-11DDBED81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7672-EBFA-4EAD-89B3-5550BB70429B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9BBDACA-28EB-41ED-96C9-7C3E69483A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8E938A8-EE44-4E85-9624-CAAD79BF4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B185-E42E-4E6C-B7EB-0F351AA967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212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6C44AE-F9E0-4AC5-8C07-56EEBD824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F4303E4-0260-4306-9A2A-042219F8DD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CD23179-A08A-4814-82AE-D367D04507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3E1F138-673B-477F-86E7-63AD0975D7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7672-EBFA-4EAD-89B3-5550BB70429B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B92D5D3-0250-4AEF-BD05-4DC6738B5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DF49310-43E7-44A3-930A-CD5D1A8AA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B185-E42E-4E6C-B7EB-0F351AA967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3478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6AFB04-66F9-45A9-AD93-2707F43E55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DA17437-4EE0-489D-8061-A2D6E49D76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2107AB64-18A0-4E6D-958B-0307225C58E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B37B542-FF98-49DB-990F-696C813D3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97672-EBFA-4EAD-89B3-5550BB70429B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CA43D5C-0229-4AD0-B0F3-8E5E1D917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F7A99B0-29AF-4A5D-A34F-576FC5E6B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CB185-E42E-4E6C-B7EB-0F351AA967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01117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31AE3723-259D-446A-8800-D921D6FCD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F82552C-6DD6-482E-BA77-5157D5FB5B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63D8A46-4C57-40C6-BCF5-6125EFEBF0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97672-EBFA-4EAD-89B3-5550BB70429B}" type="datetimeFigureOut">
              <a:rPr lang="pt-BR" smtClean="0"/>
              <a:t>15/06/2020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34086CB-251E-40BD-9D27-B9F9ECD6DF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CB53A74-FB04-4CB5-8A1C-2935B3F7E2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CB185-E42E-4E6C-B7EB-0F351AA9677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2430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E8E46AE-8923-4801-B54E-4ED139EF18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692038"/>
            <a:ext cx="9144000" cy="3875892"/>
          </a:xfrm>
        </p:spPr>
        <p:txBody>
          <a:bodyPr anchor="ctr">
            <a:normAutofit/>
          </a:bodyPr>
          <a:lstStyle/>
          <a:p>
            <a:r>
              <a:rPr lang="pt-BR" sz="4000" dirty="0"/>
              <a:t>SECRETARIA DE ESTADO DA SAÚDE</a:t>
            </a:r>
            <a:br>
              <a:rPr lang="pt-BR" sz="4000" dirty="0"/>
            </a:br>
            <a:r>
              <a:rPr lang="pt-BR" sz="3200" dirty="0"/>
              <a:t>ESPÍRITO SANTO</a:t>
            </a:r>
            <a:br>
              <a:rPr lang="pt-BR" sz="6100" dirty="0"/>
            </a:br>
            <a:r>
              <a:rPr lang="pt-BR" sz="3600" b="1" dirty="0"/>
              <a:t>Resultados Estatísticos Segunda etapa do Inquérito Sorológico</a:t>
            </a:r>
            <a:br>
              <a:rPr lang="pt-BR" sz="3600" b="1" dirty="0"/>
            </a:br>
            <a:r>
              <a:rPr lang="pt-BR" sz="3600" dirty="0"/>
              <a:t>27, 28 e 29 de maio de 2020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A83E832-3440-4DDB-815A-7C74F969C7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514052"/>
            <a:ext cx="9144000" cy="651910"/>
          </a:xfrm>
        </p:spPr>
        <p:txBody>
          <a:bodyPr anchor="ctr">
            <a:normAutofit/>
          </a:bodyPr>
          <a:lstStyle/>
          <a:p>
            <a:endParaRPr lang="pt-BR" sz="600"/>
          </a:p>
          <a:p>
            <a:r>
              <a:rPr lang="pt-BR" sz="600"/>
              <a:t>Eliana Zandonade</a:t>
            </a:r>
          </a:p>
          <a:p>
            <a:r>
              <a:rPr lang="pt-BR" sz="600"/>
              <a:t>UFES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2713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26C9DD-607B-4984-A88A-C5118DABB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/>
              <a:t>Casos positivos</a:t>
            </a:r>
            <a:r>
              <a:rPr lang="pt-BR" baseline="0" dirty="0"/>
              <a:t> – Municípios - Etapa 2 - Extensão</a:t>
            </a:r>
            <a:br>
              <a:rPr lang="pt-BR" dirty="0"/>
            </a:br>
            <a:endParaRPr lang="pt-BR" dirty="0"/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2F266AFC-FD18-4523-8385-523832DB68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947963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488949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833E0C6-B65E-499F-82BE-24761574B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2939" y="3779149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pt-BR" dirty="0"/>
              <a:t>Comparação entre os casos positivos e negativos – Estudo de prevalência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B547A64-749A-4A72-87E0-380591ECBA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731" y="266699"/>
            <a:ext cx="4999383" cy="281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910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588C03-E13A-4C5D-89C1-FDFAAEC7DC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470" y="205989"/>
            <a:ext cx="10515600" cy="1325563"/>
          </a:xfrm>
        </p:spPr>
        <p:txBody>
          <a:bodyPr/>
          <a:lstStyle/>
          <a:p>
            <a:pPr algn="ctr"/>
            <a:r>
              <a:rPr lang="pt-BR" dirty="0"/>
              <a:t>Perfil </a:t>
            </a:r>
            <a:r>
              <a:rPr lang="pt-BR" dirty="0" err="1"/>
              <a:t>socio-demográfico</a:t>
            </a:r>
            <a:r>
              <a:rPr lang="pt-BR" dirty="0"/>
              <a:t> – Etapa 2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714BC328-32D6-40AA-A9F0-DDFA19F2357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158701"/>
              </p:ext>
            </p:extLst>
          </p:nvPr>
        </p:nvGraphicFramePr>
        <p:xfrm>
          <a:off x="1338470" y="1173194"/>
          <a:ext cx="8719931" cy="56848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32903">
                  <a:extLst>
                    <a:ext uri="{9D8B030D-6E8A-4147-A177-3AD203B41FA5}">
                      <a16:colId xmlns:a16="http://schemas.microsoft.com/office/drawing/2014/main" val="3430492128"/>
                    </a:ext>
                  </a:extLst>
                </a:gridCol>
                <a:gridCol w="1753532">
                  <a:extLst>
                    <a:ext uri="{9D8B030D-6E8A-4147-A177-3AD203B41FA5}">
                      <a16:colId xmlns:a16="http://schemas.microsoft.com/office/drawing/2014/main" val="1717541694"/>
                    </a:ext>
                  </a:extLst>
                </a:gridCol>
                <a:gridCol w="751514">
                  <a:extLst>
                    <a:ext uri="{9D8B030D-6E8A-4147-A177-3AD203B41FA5}">
                      <a16:colId xmlns:a16="http://schemas.microsoft.com/office/drawing/2014/main" val="3572948928"/>
                    </a:ext>
                  </a:extLst>
                </a:gridCol>
                <a:gridCol w="751514">
                  <a:extLst>
                    <a:ext uri="{9D8B030D-6E8A-4147-A177-3AD203B41FA5}">
                      <a16:colId xmlns:a16="http://schemas.microsoft.com/office/drawing/2014/main" val="265556567"/>
                    </a:ext>
                  </a:extLst>
                </a:gridCol>
                <a:gridCol w="547978">
                  <a:extLst>
                    <a:ext uri="{9D8B030D-6E8A-4147-A177-3AD203B41FA5}">
                      <a16:colId xmlns:a16="http://schemas.microsoft.com/office/drawing/2014/main" val="960707098"/>
                    </a:ext>
                  </a:extLst>
                </a:gridCol>
                <a:gridCol w="668014">
                  <a:extLst>
                    <a:ext uri="{9D8B030D-6E8A-4147-A177-3AD203B41FA5}">
                      <a16:colId xmlns:a16="http://schemas.microsoft.com/office/drawing/2014/main" val="2409833832"/>
                    </a:ext>
                  </a:extLst>
                </a:gridCol>
                <a:gridCol w="547978">
                  <a:extLst>
                    <a:ext uri="{9D8B030D-6E8A-4147-A177-3AD203B41FA5}">
                      <a16:colId xmlns:a16="http://schemas.microsoft.com/office/drawing/2014/main" val="633342067"/>
                    </a:ext>
                  </a:extLst>
                </a:gridCol>
                <a:gridCol w="668014">
                  <a:extLst>
                    <a:ext uri="{9D8B030D-6E8A-4147-A177-3AD203B41FA5}">
                      <a16:colId xmlns:a16="http://schemas.microsoft.com/office/drawing/2014/main" val="772553506"/>
                    </a:ext>
                  </a:extLst>
                </a:gridCol>
                <a:gridCol w="798484">
                  <a:extLst>
                    <a:ext uri="{9D8B030D-6E8A-4147-A177-3AD203B41FA5}">
                      <a16:colId xmlns:a16="http://schemas.microsoft.com/office/drawing/2014/main" val="1822499625"/>
                    </a:ext>
                  </a:extLst>
                </a:gridCol>
              </a:tblGrid>
              <a:tr h="30127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 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 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Resultado do teste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55526703"/>
                  </a:ext>
                </a:extLst>
              </a:tr>
              <a:tr h="26152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Variável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Categoria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Total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Positivo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Negativo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p-valor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06302616"/>
                  </a:ext>
                </a:extLst>
              </a:tr>
              <a:tr h="261520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 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 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N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%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N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%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N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%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 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48487151"/>
                  </a:ext>
                </a:extLst>
              </a:tr>
              <a:tr h="261520">
                <a:tc rowSpan="2"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Sexo</a:t>
                      </a:r>
                    </a:p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effectLst/>
                        </a:rPr>
                        <a:t>Feminino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 dirty="0">
                          <a:effectLst/>
                        </a:rPr>
                        <a:t>2865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 dirty="0">
                          <a:effectLst/>
                        </a:rPr>
                        <a:t>61,7%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149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62,3%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 dirty="0">
                          <a:effectLst/>
                        </a:rPr>
                        <a:t>2716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 dirty="0">
                          <a:effectLst/>
                        </a:rPr>
                        <a:t>61,7%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0,928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657394949"/>
                  </a:ext>
                </a:extLst>
              </a:tr>
              <a:tr h="26152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effectLst/>
                        </a:rPr>
                        <a:t>Masculino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1777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 dirty="0">
                          <a:effectLst/>
                        </a:rPr>
                        <a:t>38,3%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90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37,7%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1687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 dirty="0">
                          <a:effectLst/>
                        </a:rPr>
                        <a:t>38,3%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88106438"/>
                  </a:ext>
                </a:extLst>
              </a:tr>
              <a:tr h="261520">
                <a:tc rowSpan="5"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Faixa Etária</a:t>
                      </a:r>
                    </a:p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effectLst/>
                        </a:rPr>
                        <a:t>até 20 anos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349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7,5%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 dirty="0">
                          <a:effectLst/>
                        </a:rPr>
                        <a:t>22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 dirty="0">
                          <a:effectLst/>
                        </a:rPr>
                        <a:t>9,2%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 dirty="0">
                          <a:effectLst/>
                        </a:rPr>
                        <a:t>327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 dirty="0">
                          <a:effectLst/>
                        </a:rPr>
                        <a:t>7,4%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0,122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16567379"/>
                  </a:ext>
                </a:extLst>
              </a:tr>
              <a:tr h="26152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effectLst/>
                        </a:rPr>
                        <a:t>21 a 40 anos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 dirty="0">
                          <a:effectLst/>
                        </a:rPr>
                        <a:t>1371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29,5%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84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35,1%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 dirty="0">
                          <a:effectLst/>
                        </a:rPr>
                        <a:t>1287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 dirty="0">
                          <a:effectLst/>
                        </a:rPr>
                        <a:t>29,2%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04988006"/>
                  </a:ext>
                </a:extLst>
              </a:tr>
              <a:tr h="26152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effectLst/>
                        </a:rPr>
                        <a:t>41 a 60 anos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1639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35,3%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81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33,9%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 dirty="0">
                          <a:effectLst/>
                        </a:rPr>
                        <a:t>1558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 dirty="0">
                          <a:effectLst/>
                        </a:rPr>
                        <a:t>35,4%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03707954"/>
                  </a:ext>
                </a:extLst>
              </a:tr>
              <a:tr h="26152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effectLst/>
                        </a:rPr>
                        <a:t>61 a 80 anos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1145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24,7%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45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18,8%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 dirty="0">
                          <a:effectLst/>
                        </a:rPr>
                        <a:t>1100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 dirty="0">
                          <a:effectLst/>
                        </a:rPr>
                        <a:t>25,0%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52056728"/>
                  </a:ext>
                </a:extLst>
              </a:tr>
              <a:tr h="26152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 dirty="0">
                          <a:effectLst/>
                        </a:rPr>
                        <a:t>81 anos e mais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138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3,0%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7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2,9%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 dirty="0">
                          <a:effectLst/>
                        </a:rPr>
                        <a:t>131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 dirty="0">
                          <a:effectLst/>
                        </a:rPr>
                        <a:t>3,0%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68700141"/>
                  </a:ext>
                </a:extLst>
              </a:tr>
              <a:tr h="261520">
                <a:tc rowSpan="6"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Raça-cor</a:t>
                      </a:r>
                    </a:p>
                    <a:p>
                      <a:pPr algn="l" fontAlgn="b"/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b="1" u="none" strike="noStrike" dirty="0">
                          <a:effectLst/>
                        </a:rPr>
                        <a:t>Amarela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u="none" strike="noStrike" dirty="0">
                          <a:effectLst/>
                        </a:rPr>
                        <a:t>47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u="none" strike="noStrike" dirty="0">
                          <a:effectLst/>
                        </a:rPr>
                        <a:t>1,0%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u="none" strike="noStrike" dirty="0">
                          <a:effectLst/>
                        </a:rPr>
                        <a:t>1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u="none" strike="noStrike">
                          <a:effectLst/>
                        </a:rPr>
                        <a:t>,4%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u="none" strike="noStrike" dirty="0">
                          <a:effectLst/>
                        </a:rPr>
                        <a:t>46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u="none" strike="noStrike" dirty="0">
                          <a:effectLst/>
                        </a:rPr>
                        <a:t>1,0%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0,001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80009260"/>
                  </a:ext>
                </a:extLst>
              </a:tr>
              <a:tr h="26152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Branca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u="none" strike="noStrike" dirty="0">
                          <a:effectLst/>
                        </a:rPr>
                        <a:t>1828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u="none" strike="noStrike" dirty="0">
                          <a:effectLst/>
                        </a:rPr>
                        <a:t>39,4%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68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28,5%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1760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40,0%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4242460"/>
                  </a:ext>
                </a:extLst>
              </a:tr>
              <a:tr h="26152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b="1" u="none" strike="noStrike">
                          <a:effectLst/>
                        </a:rPr>
                        <a:t>Ignorado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u="none" strike="noStrike">
                          <a:effectLst/>
                        </a:rPr>
                        <a:t>38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u="none" strike="noStrike" dirty="0">
                          <a:effectLst/>
                        </a:rPr>
                        <a:t>0,8%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u="none" strike="noStrike" dirty="0">
                          <a:effectLst/>
                        </a:rPr>
                        <a:t>0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u="none" strike="noStrike" dirty="0">
                          <a:effectLst/>
                        </a:rPr>
                        <a:t>0,0%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u="none" strike="noStrike" dirty="0">
                          <a:effectLst/>
                        </a:rPr>
                        <a:t>38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u="none" strike="noStrike" dirty="0">
                          <a:effectLst/>
                        </a:rPr>
                        <a:t>,9%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25430096"/>
                  </a:ext>
                </a:extLst>
              </a:tr>
              <a:tr h="26152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b="1" u="none" strike="noStrike">
                          <a:effectLst/>
                        </a:rPr>
                        <a:t>Indígena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u="none" strike="noStrike">
                          <a:effectLst/>
                        </a:rPr>
                        <a:t>13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u="none" strike="noStrike">
                          <a:effectLst/>
                        </a:rPr>
                        <a:t>0,3%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u="none" strike="noStrike">
                          <a:effectLst/>
                        </a:rPr>
                        <a:t>2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u="none" strike="noStrike">
                          <a:effectLst/>
                        </a:rPr>
                        <a:t>,8%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u="none" strike="noStrike" dirty="0">
                          <a:effectLst/>
                        </a:rPr>
                        <a:t>11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u="none" strike="noStrike" dirty="0">
                          <a:effectLst/>
                        </a:rPr>
                        <a:t>,2%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62870515"/>
                  </a:ext>
                </a:extLst>
              </a:tr>
              <a:tr h="26152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Parda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u="none" strike="noStrike">
                          <a:effectLst/>
                        </a:rPr>
                        <a:t>2110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u="none" strike="noStrike">
                          <a:effectLst/>
                        </a:rPr>
                        <a:t>45,4%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u="none" strike="noStrike">
                          <a:effectLst/>
                        </a:rPr>
                        <a:t>123</a:t>
                      </a:r>
                      <a:endParaRPr lang="pt-BR" sz="18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51,5%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1987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45,1%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95762908"/>
                  </a:ext>
                </a:extLst>
              </a:tr>
              <a:tr h="26152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Preta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u="none" strike="noStrike">
                          <a:effectLst/>
                        </a:rPr>
                        <a:t>606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u="none" strike="noStrike">
                          <a:effectLst/>
                        </a:rPr>
                        <a:t>13,0%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u="none" strike="noStrike">
                          <a:effectLst/>
                        </a:rPr>
                        <a:t>45</a:t>
                      </a:r>
                      <a:endParaRPr lang="pt-BR" sz="18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u="none" strike="noStrike">
                          <a:solidFill>
                            <a:srgbClr val="FF0000"/>
                          </a:solidFill>
                          <a:effectLst/>
                        </a:rPr>
                        <a:t>18,8%</a:t>
                      </a:r>
                      <a:endParaRPr lang="pt-BR" sz="1800" b="1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561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12,7%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effectLst/>
                        </a:rPr>
                        <a:t> 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77391052"/>
                  </a:ext>
                </a:extLst>
              </a:tr>
              <a:tr h="261520">
                <a:tc rowSpan="3"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Anos de estudo</a:t>
                      </a:r>
                    </a:p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effectLst/>
                        </a:rPr>
                        <a:t>analfabeto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164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3,6%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8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3,3%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 dirty="0">
                          <a:effectLst/>
                        </a:rPr>
                        <a:t>156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 dirty="0">
                          <a:effectLst/>
                        </a:rPr>
                        <a:t>3,6%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0,827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710917731"/>
                  </a:ext>
                </a:extLst>
              </a:tr>
              <a:tr h="26152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effectLst/>
                        </a:rPr>
                        <a:t>1 a 8 anos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1654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36,2%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91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38,1%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 dirty="0">
                          <a:effectLst/>
                        </a:rPr>
                        <a:t>1563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 dirty="0">
                          <a:effectLst/>
                        </a:rPr>
                        <a:t>36,1%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45943514"/>
                  </a:ext>
                </a:extLst>
              </a:tr>
              <a:tr h="26152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effectLst/>
                        </a:rPr>
                        <a:t>9 anos ou mais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2745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60,2%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140</a:t>
                      </a:r>
                    </a:p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58,6%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2605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 dirty="0">
                          <a:effectLst/>
                        </a:rPr>
                        <a:t>60,2%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 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657055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3696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D6C8E6-D494-4902-B0F4-C3BB167B5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Variável Idade – Etapa 2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7DA708BF-72B3-40F1-94FE-5D505C6F50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5861" y="1891885"/>
            <a:ext cx="6001808" cy="4809081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FD434038-AB58-4943-961E-A6354995B06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440113"/>
              </p:ext>
            </p:extLst>
          </p:nvPr>
        </p:nvGraphicFramePr>
        <p:xfrm>
          <a:off x="7050157" y="2933699"/>
          <a:ext cx="3750364" cy="19033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37591">
                  <a:extLst>
                    <a:ext uri="{9D8B030D-6E8A-4147-A177-3AD203B41FA5}">
                      <a16:colId xmlns:a16="http://schemas.microsoft.com/office/drawing/2014/main" val="3541272327"/>
                    </a:ext>
                  </a:extLst>
                </a:gridCol>
                <a:gridCol w="937591">
                  <a:extLst>
                    <a:ext uri="{9D8B030D-6E8A-4147-A177-3AD203B41FA5}">
                      <a16:colId xmlns:a16="http://schemas.microsoft.com/office/drawing/2014/main" val="1338831286"/>
                    </a:ext>
                  </a:extLst>
                </a:gridCol>
                <a:gridCol w="937591">
                  <a:extLst>
                    <a:ext uri="{9D8B030D-6E8A-4147-A177-3AD203B41FA5}">
                      <a16:colId xmlns:a16="http://schemas.microsoft.com/office/drawing/2014/main" val="4254858299"/>
                    </a:ext>
                  </a:extLst>
                </a:gridCol>
                <a:gridCol w="937591">
                  <a:extLst>
                    <a:ext uri="{9D8B030D-6E8A-4147-A177-3AD203B41FA5}">
                      <a16:colId xmlns:a16="http://schemas.microsoft.com/office/drawing/2014/main" val="3684098936"/>
                    </a:ext>
                  </a:extLst>
                </a:gridCol>
              </a:tblGrid>
              <a:tr h="585644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</a:rPr>
                        <a:t>teste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</a:rPr>
                        <a:t>N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</a:rPr>
                        <a:t>Média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</a:rPr>
                        <a:t>DP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96951442"/>
                  </a:ext>
                </a:extLst>
              </a:tr>
              <a:tr h="366028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positivo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239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44.60</a:t>
                      </a:r>
                      <a:endParaRPr lang="pt-BR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18.248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5083744"/>
                  </a:ext>
                </a:extLst>
              </a:tr>
              <a:tr h="366028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negativo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4403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47.20</a:t>
                      </a:r>
                      <a:endParaRPr lang="pt-BR" sz="20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18.758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76874396"/>
                  </a:ext>
                </a:extLst>
              </a:tr>
              <a:tr h="585644"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p = 0,039</a:t>
                      </a:r>
                      <a:r>
                        <a:rPr lang="pt-BR" sz="2000" u="none" strike="noStrike" dirty="0">
                          <a:effectLst/>
                        </a:rPr>
                        <a:t>, teste t-</a:t>
                      </a:r>
                      <a:r>
                        <a:rPr lang="pt-BR" sz="2000" u="none" strike="noStrike" dirty="0" err="1">
                          <a:effectLst/>
                        </a:rPr>
                        <a:t>student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01618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60287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5D4698-9ACB-453E-909B-E35A57CD3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pt-BR" dirty="0"/>
              <a:t>Perfil domicílio – Etapa 2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1398C803-EC7F-4658-A8C8-E6F9883172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19804511"/>
              </p:ext>
            </p:extLst>
          </p:nvPr>
        </p:nvGraphicFramePr>
        <p:xfrm>
          <a:off x="1351721" y="1134097"/>
          <a:ext cx="9488557" cy="53454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60483">
                  <a:extLst>
                    <a:ext uri="{9D8B030D-6E8A-4147-A177-3AD203B41FA5}">
                      <a16:colId xmlns:a16="http://schemas.microsoft.com/office/drawing/2014/main" val="851239162"/>
                    </a:ext>
                  </a:extLst>
                </a:gridCol>
                <a:gridCol w="1958325">
                  <a:extLst>
                    <a:ext uri="{9D8B030D-6E8A-4147-A177-3AD203B41FA5}">
                      <a16:colId xmlns:a16="http://schemas.microsoft.com/office/drawing/2014/main" val="589616973"/>
                    </a:ext>
                  </a:extLst>
                </a:gridCol>
                <a:gridCol w="722717">
                  <a:extLst>
                    <a:ext uri="{9D8B030D-6E8A-4147-A177-3AD203B41FA5}">
                      <a16:colId xmlns:a16="http://schemas.microsoft.com/office/drawing/2014/main" val="1445874405"/>
                    </a:ext>
                  </a:extLst>
                </a:gridCol>
                <a:gridCol w="839283">
                  <a:extLst>
                    <a:ext uri="{9D8B030D-6E8A-4147-A177-3AD203B41FA5}">
                      <a16:colId xmlns:a16="http://schemas.microsoft.com/office/drawing/2014/main" val="758547943"/>
                    </a:ext>
                  </a:extLst>
                </a:gridCol>
                <a:gridCol w="611978">
                  <a:extLst>
                    <a:ext uri="{9D8B030D-6E8A-4147-A177-3AD203B41FA5}">
                      <a16:colId xmlns:a16="http://schemas.microsoft.com/office/drawing/2014/main" val="68895052"/>
                    </a:ext>
                  </a:extLst>
                </a:gridCol>
                <a:gridCol w="746028">
                  <a:extLst>
                    <a:ext uri="{9D8B030D-6E8A-4147-A177-3AD203B41FA5}">
                      <a16:colId xmlns:a16="http://schemas.microsoft.com/office/drawing/2014/main" val="2529818132"/>
                    </a:ext>
                  </a:extLst>
                </a:gridCol>
                <a:gridCol w="611978">
                  <a:extLst>
                    <a:ext uri="{9D8B030D-6E8A-4147-A177-3AD203B41FA5}">
                      <a16:colId xmlns:a16="http://schemas.microsoft.com/office/drawing/2014/main" val="3702967893"/>
                    </a:ext>
                  </a:extLst>
                </a:gridCol>
                <a:gridCol w="746028">
                  <a:extLst>
                    <a:ext uri="{9D8B030D-6E8A-4147-A177-3AD203B41FA5}">
                      <a16:colId xmlns:a16="http://schemas.microsoft.com/office/drawing/2014/main" val="1113188141"/>
                    </a:ext>
                  </a:extLst>
                </a:gridCol>
                <a:gridCol w="891737">
                  <a:extLst>
                    <a:ext uri="{9D8B030D-6E8A-4147-A177-3AD203B41FA5}">
                      <a16:colId xmlns:a16="http://schemas.microsoft.com/office/drawing/2014/main" val="873879492"/>
                    </a:ext>
                  </a:extLst>
                </a:gridCol>
              </a:tblGrid>
              <a:tr h="27285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 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 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 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 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Resultado do teste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 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63945399"/>
                  </a:ext>
                </a:extLst>
              </a:tr>
              <a:tr h="27285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Variável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Categoria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Total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Positivo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Negativo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p-valor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56322898"/>
                  </a:ext>
                </a:extLst>
              </a:tr>
              <a:tr h="272852"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N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%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N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%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N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%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6788119"/>
                  </a:ext>
                </a:extLst>
              </a:tr>
              <a:tr h="272852">
                <a:tc rowSpan="5"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Total de moradores</a:t>
                      </a:r>
                    </a:p>
                    <a:p>
                      <a:pPr algn="l" fontAlgn="b"/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effectLst/>
                        </a:rPr>
                        <a:t>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577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12,4%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21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 dirty="0">
                          <a:effectLst/>
                        </a:rPr>
                        <a:t>8,8%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 dirty="0">
                          <a:effectLst/>
                        </a:rPr>
                        <a:t>556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12,6%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0,001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29846586"/>
                  </a:ext>
                </a:extLst>
              </a:tr>
              <a:tr h="27285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effectLst/>
                        </a:rPr>
                        <a:t>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1228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26,5%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44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18,4%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 dirty="0">
                          <a:effectLst/>
                        </a:rPr>
                        <a:t>1184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 dirty="0">
                          <a:effectLst/>
                        </a:rPr>
                        <a:t>26,9%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67077469"/>
                  </a:ext>
                </a:extLst>
              </a:tr>
              <a:tr h="27285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effectLst/>
                        </a:rPr>
                        <a:t>3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 dirty="0">
                          <a:effectLst/>
                        </a:rPr>
                        <a:t>1237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26,6%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73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30,5%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1164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 dirty="0">
                          <a:effectLst/>
                        </a:rPr>
                        <a:t>26,4%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42676150"/>
                  </a:ext>
                </a:extLst>
              </a:tr>
              <a:tr h="27285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 dirty="0">
                          <a:effectLst/>
                        </a:rPr>
                        <a:t>4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965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20,8%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51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21,3%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914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 dirty="0">
                          <a:effectLst/>
                        </a:rPr>
                        <a:t>20,8%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73575130"/>
                  </a:ext>
                </a:extLst>
              </a:tr>
              <a:tr h="27285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effectLst/>
                        </a:rPr>
                        <a:t>5 ou mais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635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13,7%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50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20,9%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585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13,3%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67964018"/>
                  </a:ext>
                </a:extLst>
              </a:tr>
              <a:tr h="272852">
                <a:tc rowSpan="5"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Graduação mais alta do domicílio</a:t>
                      </a:r>
                    </a:p>
                    <a:p>
                      <a:pPr algn="l" fontAlgn="b"/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effectLst/>
                        </a:rPr>
                        <a:t>Analfabeto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111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2,4%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,4%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110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 dirty="0">
                          <a:effectLst/>
                        </a:rPr>
                        <a:t>2,5%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0,014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93344442"/>
                  </a:ext>
                </a:extLst>
              </a:tr>
              <a:tr h="27285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effectLst/>
                        </a:rPr>
                        <a:t>Ensino Fundamental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1149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24,7%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59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24,7%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1090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 dirty="0">
                          <a:effectLst/>
                        </a:rPr>
                        <a:t>24,7%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84976370"/>
                  </a:ext>
                </a:extLst>
              </a:tr>
              <a:tr h="27285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 dirty="0">
                          <a:effectLst/>
                        </a:rPr>
                        <a:t>Ensino Médio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1878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40,4%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116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48,5%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1762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40,0%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45356281"/>
                  </a:ext>
                </a:extLst>
              </a:tr>
              <a:tr h="27285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effectLst/>
                        </a:rPr>
                        <a:t>Superior Completo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1177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25,3%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43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18,0%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1134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25,7%</a:t>
                      </a:r>
                      <a:endParaRPr lang="pt-BR" sz="1800" b="0" i="0" u="none" strike="noStrike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42426699"/>
                  </a:ext>
                </a:extLst>
              </a:tr>
              <a:tr h="27285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effectLst/>
                        </a:rPr>
                        <a:t>Superior Incompleto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327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7,0%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20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8,4%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307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7,0%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37409617"/>
                  </a:ext>
                </a:extLst>
              </a:tr>
              <a:tr h="272852">
                <a:tc rowSpan="4"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Respondente do Questionário</a:t>
                      </a:r>
                    </a:p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effectLst/>
                        </a:rPr>
                        <a:t>A própria pessoa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4403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94,8%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224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93,7%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4179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94,9%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 dirty="0">
                          <a:effectLst/>
                        </a:rPr>
                        <a:t>0,430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874212467"/>
                  </a:ext>
                </a:extLst>
              </a:tr>
              <a:tr h="27285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effectLst/>
                        </a:rPr>
                        <a:t>Mãe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140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3,0%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8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3,3%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132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3,0%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6091315"/>
                  </a:ext>
                </a:extLst>
              </a:tr>
              <a:tr h="43656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effectLst/>
                        </a:rPr>
                        <a:t>Outro responsável ou cuidador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78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1,7%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4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1,7%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74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1,7%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33204114"/>
                  </a:ext>
                </a:extLst>
              </a:tr>
              <a:tr h="27285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effectLst/>
                        </a:rPr>
                        <a:t>Pai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21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,5%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3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1,3%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18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,4%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 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976134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06247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4DC54E3-9BEE-43C2-BB44-F22B88EA84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pPr algn="ctr"/>
            <a:r>
              <a:rPr lang="pt-BR" dirty="0"/>
              <a:t>Perfil Comorbidades – Etapa 2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F86A98A9-DDC9-47EE-99DD-C31C2A7935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9418958"/>
              </p:ext>
            </p:extLst>
          </p:nvPr>
        </p:nvGraphicFramePr>
        <p:xfrm>
          <a:off x="954157" y="1142997"/>
          <a:ext cx="9634329" cy="54234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28105">
                  <a:extLst>
                    <a:ext uri="{9D8B030D-6E8A-4147-A177-3AD203B41FA5}">
                      <a16:colId xmlns:a16="http://schemas.microsoft.com/office/drawing/2014/main" val="1360070290"/>
                    </a:ext>
                  </a:extLst>
                </a:gridCol>
                <a:gridCol w="1931465">
                  <a:extLst>
                    <a:ext uri="{9D8B030D-6E8A-4147-A177-3AD203B41FA5}">
                      <a16:colId xmlns:a16="http://schemas.microsoft.com/office/drawing/2014/main" val="3178214402"/>
                    </a:ext>
                  </a:extLst>
                </a:gridCol>
                <a:gridCol w="712801">
                  <a:extLst>
                    <a:ext uri="{9D8B030D-6E8A-4147-A177-3AD203B41FA5}">
                      <a16:colId xmlns:a16="http://schemas.microsoft.com/office/drawing/2014/main" val="13698934"/>
                    </a:ext>
                  </a:extLst>
                </a:gridCol>
                <a:gridCol w="827772">
                  <a:extLst>
                    <a:ext uri="{9D8B030D-6E8A-4147-A177-3AD203B41FA5}">
                      <a16:colId xmlns:a16="http://schemas.microsoft.com/office/drawing/2014/main" val="4177105977"/>
                    </a:ext>
                  </a:extLst>
                </a:gridCol>
                <a:gridCol w="603583">
                  <a:extLst>
                    <a:ext uri="{9D8B030D-6E8A-4147-A177-3AD203B41FA5}">
                      <a16:colId xmlns:a16="http://schemas.microsoft.com/office/drawing/2014/main" val="2442288116"/>
                    </a:ext>
                  </a:extLst>
                </a:gridCol>
                <a:gridCol w="873757">
                  <a:extLst>
                    <a:ext uri="{9D8B030D-6E8A-4147-A177-3AD203B41FA5}">
                      <a16:colId xmlns:a16="http://schemas.microsoft.com/office/drawing/2014/main" val="882632097"/>
                    </a:ext>
                  </a:extLst>
                </a:gridCol>
                <a:gridCol w="603583">
                  <a:extLst>
                    <a:ext uri="{9D8B030D-6E8A-4147-A177-3AD203B41FA5}">
                      <a16:colId xmlns:a16="http://schemas.microsoft.com/office/drawing/2014/main" val="3211392099"/>
                    </a:ext>
                  </a:extLst>
                </a:gridCol>
                <a:gridCol w="873757">
                  <a:extLst>
                    <a:ext uri="{9D8B030D-6E8A-4147-A177-3AD203B41FA5}">
                      <a16:colId xmlns:a16="http://schemas.microsoft.com/office/drawing/2014/main" val="3620194851"/>
                    </a:ext>
                  </a:extLst>
                </a:gridCol>
                <a:gridCol w="879506">
                  <a:extLst>
                    <a:ext uri="{9D8B030D-6E8A-4147-A177-3AD203B41FA5}">
                      <a16:colId xmlns:a16="http://schemas.microsoft.com/office/drawing/2014/main" val="1724557523"/>
                    </a:ext>
                  </a:extLst>
                </a:gridCol>
              </a:tblGrid>
              <a:tr h="443883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 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 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 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 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Resultado do teste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 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57359669"/>
                  </a:ext>
                </a:extLst>
              </a:tr>
              <a:tr h="31101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Variável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Categoria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Total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Positivo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Negativo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p-valor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98827716"/>
                  </a:ext>
                </a:extLst>
              </a:tr>
              <a:tr h="31101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 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 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N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%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N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%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N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%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 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65179002"/>
                  </a:ext>
                </a:extLst>
              </a:tr>
              <a:tr h="31101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Procurou-UAS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effectLst/>
                        </a:rPr>
                        <a:t>sim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847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18,2%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89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37,2%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758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17,2%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0,001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943987369"/>
                  </a:ext>
                </a:extLst>
              </a:tr>
              <a:tr h="31101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HAS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effectLst/>
                        </a:rPr>
                        <a:t>sim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1441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31,0%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71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29,7%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1370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31,1%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0,853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88883590"/>
                  </a:ext>
                </a:extLst>
              </a:tr>
              <a:tr h="31101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DM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effectLst/>
                        </a:rPr>
                        <a:t>sim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539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11,6%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25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10,5%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514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11,7%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0,805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495743266"/>
                  </a:ext>
                </a:extLst>
              </a:tr>
              <a:tr h="31101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Asma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effectLst/>
                        </a:rPr>
                        <a:t>sim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402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8,7%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29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12,1%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373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8,5%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 dirty="0">
                          <a:effectLst/>
                        </a:rPr>
                        <a:t>0,138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974210548"/>
                  </a:ext>
                </a:extLst>
              </a:tr>
              <a:tr h="31101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Neoplasia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effectLst/>
                        </a:rPr>
                        <a:t>sim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108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2,3%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7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2,9%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101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2,3%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0,775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558060249"/>
                  </a:ext>
                </a:extLst>
              </a:tr>
              <a:tr h="31101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Renal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effectLst/>
                        </a:rPr>
                        <a:t>sim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105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2,3%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0,8%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103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2,3%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>
                          <a:effectLst/>
                        </a:rPr>
                        <a:t>0,298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031772657"/>
                  </a:ext>
                </a:extLst>
              </a:tr>
              <a:tr h="31101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Cardio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effectLst/>
                        </a:rPr>
                        <a:t>sim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300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6,5%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16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6,7%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284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6,4%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 dirty="0">
                          <a:effectLst/>
                        </a:rPr>
                        <a:t>0,937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476818360"/>
                  </a:ext>
                </a:extLst>
              </a:tr>
              <a:tr h="31101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Obesidade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effectLst/>
                        </a:rPr>
                        <a:t>sim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545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11,7%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36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15,1%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509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11,6%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 dirty="0">
                          <a:effectLst/>
                        </a:rPr>
                        <a:t>0,247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142975420"/>
                  </a:ext>
                </a:extLst>
              </a:tr>
              <a:tr h="31101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Outra-Crônica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effectLst/>
                        </a:rPr>
                        <a:t>sim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498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10,7%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14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5,9%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484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11,0%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0,042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553502142"/>
                  </a:ext>
                </a:extLst>
              </a:tr>
              <a:tr h="311016">
                <a:tc rowSpan="5"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Número de </a:t>
                      </a:r>
                      <a:r>
                        <a:rPr lang="pt-BR" sz="1800" u="none" strike="noStrike" dirty="0" err="1">
                          <a:effectLst/>
                        </a:rPr>
                        <a:t>Comorbidades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effectLst/>
                        </a:rPr>
                        <a:t>nenhuma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2277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49,0%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120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50,2%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2157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49,0%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 dirty="0">
                          <a:effectLst/>
                        </a:rPr>
                        <a:t>0,986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71951452"/>
                  </a:ext>
                </a:extLst>
              </a:tr>
              <a:tr h="31101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effectLst/>
                        </a:rPr>
                        <a:t>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1320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28,4%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64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26,8%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1256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28,5%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83177631"/>
                  </a:ext>
                </a:extLst>
              </a:tr>
              <a:tr h="31101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effectLst/>
                        </a:rPr>
                        <a:t>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671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14,4%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35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14,6%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636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14,4%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16108918"/>
                  </a:ext>
                </a:extLst>
              </a:tr>
              <a:tr h="31101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effectLst/>
                        </a:rPr>
                        <a:t>3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267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5,7%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14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5,9%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253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5,7%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4933464"/>
                  </a:ext>
                </a:extLst>
              </a:tr>
              <a:tr h="31101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2000" u="none" strike="noStrike">
                          <a:effectLst/>
                        </a:rPr>
                        <a:t>4 ou mais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109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2,3%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6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2,5%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103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2,3%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 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75032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5005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37D6BE-2995-4E60-B877-5A7902356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1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pt-BR" sz="4000" dirty="0"/>
              <a:t>Percentual de </a:t>
            </a:r>
            <a:r>
              <a:rPr lang="pt-BR" sz="4000" dirty="0" err="1"/>
              <a:t>Co-morbidades</a:t>
            </a:r>
            <a:r>
              <a:rPr lang="pt-BR" sz="4000" dirty="0"/>
              <a:t> - estudo de prevalência</a:t>
            </a:r>
            <a:br>
              <a:rPr lang="pt-BR" sz="4000" dirty="0"/>
            </a:br>
            <a:r>
              <a:rPr lang="pt-BR" sz="4000" dirty="0"/>
              <a:t>Comparando Etapas</a:t>
            </a:r>
            <a:br>
              <a:rPr lang="pt-BR" dirty="0"/>
            </a:br>
            <a:endParaRPr lang="pt-BR" dirty="0"/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23A57699-3D70-44B6-A341-372634EA8B7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4"/>
          <a:ext cx="10515600" cy="48283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563493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E5E6B6-0019-4507-89DF-0A65438A6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470" y="0"/>
            <a:ext cx="10515600" cy="1325563"/>
          </a:xfrm>
        </p:spPr>
        <p:txBody>
          <a:bodyPr/>
          <a:lstStyle/>
          <a:p>
            <a:pPr algn="ctr"/>
            <a:r>
              <a:rPr lang="pt-BR" dirty="0"/>
              <a:t>Comparando Etapa 1 e Etapa 2 até aqui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750628F9-9C28-49EC-8463-864871F92F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4691446"/>
              </p:ext>
            </p:extLst>
          </p:nvPr>
        </p:nvGraphicFramePr>
        <p:xfrm>
          <a:off x="957470" y="916306"/>
          <a:ext cx="8239535" cy="57475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52751">
                  <a:extLst>
                    <a:ext uri="{9D8B030D-6E8A-4147-A177-3AD203B41FA5}">
                      <a16:colId xmlns:a16="http://schemas.microsoft.com/office/drawing/2014/main" val="4166922172"/>
                    </a:ext>
                  </a:extLst>
                </a:gridCol>
                <a:gridCol w="1271696">
                  <a:extLst>
                    <a:ext uri="{9D8B030D-6E8A-4147-A177-3AD203B41FA5}">
                      <a16:colId xmlns:a16="http://schemas.microsoft.com/office/drawing/2014/main" val="787072380"/>
                    </a:ext>
                  </a:extLst>
                </a:gridCol>
                <a:gridCol w="1271696">
                  <a:extLst>
                    <a:ext uri="{9D8B030D-6E8A-4147-A177-3AD203B41FA5}">
                      <a16:colId xmlns:a16="http://schemas.microsoft.com/office/drawing/2014/main" val="1530478043"/>
                    </a:ext>
                  </a:extLst>
                </a:gridCol>
                <a:gridCol w="1271696">
                  <a:extLst>
                    <a:ext uri="{9D8B030D-6E8A-4147-A177-3AD203B41FA5}">
                      <a16:colId xmlns:a16="http://schemas.microsoft.com/office/drawing/2014/main" val="2463571320"/>
                    </a:ext>
                  </a:extLst>
                </a:gridCol>
                <a:gridCol w="1271696">
                  <a:extLst>
                    <a:ext uri="{9D8B030D-6E8A-4147-A177-3AD203B41FA5}">
                      <a16:colId xmlns:a16="http://schemas.microsoft.com/office/drawing/2014/main" val="507606146"/>
                    </a:ext>
                  </a:extLst>
                </a:gridCol>
              </a:tblGrid>
              <a:tr h="274032">
                <a:tc gridSpan="5">
                  <a:txBody>
                    <a:bodyPr/>
                    <a:lstStyle/>
                    <a:p>
                      <a:pPr algn="ctr" fontAlgn="t"/>
                      <a:r>
                        <a:rPr lang="pt-BR" sz="1800" b="1" u="none" strike="noStrike" dirty="0">
                          <a:effectLst/>
                        </a:rPr>
                        <a:t>Variáveis associadas a positividade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7575559"/>
                  </a:ext>
                </a:extLst>
              </a:tr>
              <a:tr h="274032"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1" u="none" strike="noStrike">
                          <a:effectLst/>
                        </a:rPr>
                        <a:t>Variáveis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Etapa 1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Etapa 2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Etapa 3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Etapa 4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60433246"/>
                  </a:ext>
                </a:extLst>
              </a:tr>
              <a:tr h="274032"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effectLst/>
                        </a:rPr>
                        <a:t>Sexo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X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94612110"/>
                  </a:ext>
                </a:extLst>
              </a:tr>
              <a:tr h="274032"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 dirty="0">
                          <a:effectLst/>
                        </a:rPr>
                        <a:t>Faixa Etária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X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 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57700660"/>
                  </a:ext>
                </a:extLst>
              </a:tr>
              <a:tr h="274032"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Raça-cor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66455625"/>
                  </a:ext>
                </a:extLst>
              </a:tr>
              <a:tr h="274032"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effectLst/>
                        </a:rPr>
                        <a:t>Anos de estudo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 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 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21027125"/>
                  </a:ext>
                </a:extLst>
              </a:tr>
              <a:tr h="274032"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Total de moradores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00748065"/>
                  </a:ext>
                </a:extLst>
              </a:tr>
              <a:tr h="383318"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Graduação mais alta do domicílio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</a:t>
                      </a:r>
                      <a:endParaRPr kumimoji="0" lang="pt-B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4228465"/>
                  </a:ext>
                </a:extLst>
              </a:tr>
              <a:tr h="274032"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H-Procurou-UAS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</a:t>
                      </a:r>
                      <a:endParaRPr kumimoji="0" lang="pt-B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61369097"/>
                  </a:ext>
                </a:extLst>
              </a:tr>
              <a:tr h="274032"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effectLst/>
                        </a:rPr>
                        <a:t>HAS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 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5303007"/>
                  </a:ext>
                </a:extLst>
              </a:tr>
              <a:tr h="274032"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effectLst/>
                        </a:rPr>
                        <a:t>DM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</a:t>
                      </a:r>
                      <a:endParaRPr kumimoji="0" lang="pt-B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 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41797251"/>
                  </a:ext>
                </a:extLst>
              </a:tr>
              <a:tr h="274032"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effectLst/>
                        </a:rPr>
                        <a:t>Asma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X</a:t>
                      </a:r>
                      <a:endParaRPr kumimoji="0" lang="pt-BR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 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 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36912213"/>
                  </a:ext>
                </a:extLst>
              </a:tr>
              <a:tr h="274032"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effectLst/>
                        </a:rPr>
                        <a:t>Neoplasia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 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62668843"/>
                  </a:ext>
                </a:extLst>
              </a:tr>
              <a:tr h="274032"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effectLst/>
                        </a:rPr>
                        <a:t>Renal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 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64472276"/>
                  </a:ext>
                </a:extLst>
              </a:tr>
              <a:tr h="274032"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effectLst/>
                        </a:rPr>
                        <a:t>Cardio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 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15924408"/>
                  </a:ext>
                </a:extLst>
              </a:tr>
              <a:tr h="274032"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effectLst/>
                        </a:rPr>
                        <a:t>Obesidade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pt-B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 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42046585"/>
                  </a:ext>
                </a:extLst>
              </a:tr>
              <a:tr h="274032"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Outra-</a:t>
                      </a:r>
                      <a:r>
                        <a:rPr lang="pt-BR" sz="1800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Cronica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X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 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742570236"/>
                  </a:ext>
                </a:extLst>
              </a:tr>
              <a:tr h="538869"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effectLst/>
                        </a:rPr>
                        <a:t>Número de Comorbidades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 dirty="0">
                          <a:effectLst/>
                        </a:rPr>
                        <a:t> 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7171828"/>
                  </a:ext>
                </a:extLst>
              </a:tr>
              <a:tr h="274032">
                <a:tc>
                  <a:txBody>
                    <a:bodyPr/>
                    <a:lstStyle/>
                    <a:p>
                      <a:pPr algn="l" fontAlgn="t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24796056"/>
                  </a:ext>
                </a:extLst>
              </a:tr>
            </a:tbl>
          </a:graphicData>
        </a:graphic>
      </p:graphicFrame>
      <p:sp>
        <p:nvSpPr>
          <p:cNvPr id="5" name="Retângulo 4">
            <a:extLst>
              <a:ext uri="{FF2B5EF4-FFF2-40B4-BE49-F238E27FC236}">
                <a16:creationId xmlns:a16="http://schemas.microsoft.com/office/drawing/2014/main" id="{B9E69D86-BCC1-4BDA-8B64-1EED97E6602C}"/>
              </a:ext>
            </a:extLst>
          </p:cNvPr>
          <p:cNvSpPr/>
          <p:nvPr/>
        </p:nvSpPr>
        <p:spPr>
          <a:xfrm>
            <a:off x="10040744" y="3722450"/>
            <a:ext cx="186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t"/>
            <a:r>
              <a:rPr lang="pt-BR" dirty="0">
                <a:solidFill>
                  <a:srgbClr val="FF0000"/>
                </a:solidFill>
              </a:rPr>
              <a:t>X  = p-valor &lt; 0,05</a:t>
            </a:r>
            <a:endParaRPr lang="pt-BR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80638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A11D43-64C7-487A-9FF0-C22B97BDB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679" y="1"/>
            <a:ext cx="10515600" cy="1060174"/>
          </a:xfrm>
        </p:spPr>
        <p:txBody>
          <a:bodyPr/>
          <a:lstStyle/>
          <a:p>
            <a:pPr algn="ctr"/>
            <a:r>
              <a:rPr lang="pt-BR" dirty="0"/>
              <a:t>Sintomas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359858EE-6C5D-4680-B837-7F0B730440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89366948"/>
              </p:ext>
            </p:extLst>
          </p:nvPr>
        </p:nvGraphicFramePr>
        <p:xfrm>
          <a:off x="848139" y="887896"/>
          <a:ext cx="9727097" cy="56595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62905">
                  <a:extLst>
                    <a:ext uri="{9D8B030D-6E8A-4147-A177-3AD203B41FA5}">
                      <a16:colId xmlns:a16="http://schemas.microsoft.com/office/drawing/2014/main" val="3158027248"/>
                    </a:ext>
                  </a:extLst>
                </a:gridCol>
                <a:gridCol w="995524">
                  <a:extLst>
                    <a:ext uri="{9D8B030D-6E8A-4147-A177-3AD203B41FA5}">
                      <a16:colId xmlns:a16="http://schemas.microsoft.com/office/drawing/2014/main" val="2710699263"/>
                    </a:ext>
                  </a:extLst>
                </a:gridCol>
                <a:gridCol w="995524">
                  <a:extLst>
                    <a:ext uri="{9D8B030D-6E8A-4147-A177-3AD203B41FA5}">
                      <a16:colId xmlns:a16="http://schemas.microsoft.com/office/drawing/2014/main" val="1997456923"/>
                    </a:ext>
                  </a:extLst>
                </a:gridCol>
                <a:gridCol w="995524">
                  <a:extLst>
                    <a:ext uri="{9D8B030D-6E8A-4147-A177-3AD203B41FA5}">
                      <a16:colId xmlns:a16="http://schemas.microsoft.com/office/drawing/2014/main" val="1814221907"/>
                    </a:ext>
                  </a:extLst>
                </a:gridCol>
                <a:gridCol w="995524">
                  <a:extLst>
                    <a:ext uri="{9D8B030D-6E8A-4147-A177-3AD203B41FA5}">
                      <a16:colId xmlns:a16="http://schemas.microsoft.com/office/drawing/2014/main" val="1428017623"/>
                    </a:ext>
                  </a:extLst>
                </a:gridCol>
                <a:gridCol w="995524">
                  <a:extLst>
                    <a:ext uri="{9D8B030D-6E8A-4147-A177-3AD203B41FA5}">
                      <a16:colId xmlns:a16="http://schemas.microsoft.com/office/drawing/2014/main" val="4256132002"/>
                    </a:ext>
                  </a:extLst>
                </a:gridCol>
                <a:gridCol w="995524">
                  <a:extLst>
                    <a:ext uri="{9D8B030D-6E8A-4147-A177-3AD203B41FA5}">
                      <a16:colId xmlns:a16="http://schemas.microsoft.com/office/drawing/2014/main" val="100484830"/>
                    </a:ext>
                  </a:extLst>
                </a:gridCol>
                <a:gridCol w="995524">
                  <a:extLst>
                    <a:ext uri="{9D8B030D-6E8A-4147-A177-3AD203B41FA5}">
                      <a16:colId xmlns:a16="http://schemas.microsoft.com/office/drawing/2014/main" val="1887678937"/>
                    </a:ext>
                  </a:extLst>
                </a:gridCol>
                <a:gridCol w="995524">
                  <a:extLst>
                    <a:ext uri="{9D8B030D-6E8A-4147-A177-3AD203B41FA5}">
                      <a16:colId xmlns:a16="http://schemas.microsoft.com/office/drawing/2014/main" val="2123144608"/>
                    </a:ext>
                  </a:extLst>
                </a:gridCol>
              </a:tblGrid>
              <a:tr h="32168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 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 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 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 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Resultado do teste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 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36045797"/>
                  </a:ext>
                </a:extLst>
              </a:tr>
              <a:tr h="63257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Variável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Categoria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Total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Positivo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Negativo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p-valor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55096891"/>
                  </a:ext>
                </a:extLst>
              </a:tr>
              <a:tr h="321687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 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 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N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%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N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%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N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%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 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149640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Tosse</a:t>
                      </a:r>
                    </a:p>
                    <a:p>
                      <a:pPr algn="l" fontAlgn="b"/>
                      <a:endParaRPr lang="pt-BR" sz="1800" b="1" u="none" strike="noStrike" dirty="0">
                        <a:solidFill>
                          <a:srgbClr val="FF0000"/>
                        </a:solidFill>
                        <a:effectLst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 dirty="0">
                          <a:effectLst/>
                        </a:rPr>
                        <a:t>Sim 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748</a:t>
                      </a:r>
                    </a:p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16,1%</a:t>
                      </a:r>
                    </a:p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95</a:t>
                      </a:r>
                    </a:p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39,7%</a:t>
                      </a:r>
                    </a:p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653</a:t>
                      </a:r>
                    </a:p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14,8%</a:t>
                      </a:r>
                    </a:p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0,001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058987257"/>
                  </a:ext>
                </a:extLst>
              </a:tr>
              <a:tr h="30870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Anosmia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effectLst/>
                        </a:rPr>
                        <a:t>sim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349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7,5%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90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37,7%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259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5,9%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0,001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147103213"/>
                  </a:ext>
                </a:extLst>
              </a:tr>
              <a:tr h="39752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Fadiga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effectLst/>
                        </a:rPr>
                        <a:t>sim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532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11,5%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74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31,0%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458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10,4%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0,001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178739894"/>
                  </a:ext>
                </a:extLst>
              </a:tr>
              <a:tr h="37028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Febre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effectLst/>
                        </a:rPr>
                        <a:t>sim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323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7,0%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67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28,0%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256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5,8%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0,001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860940605"/>
                  </a:ext>
                </a:extLst>
              </a:tr>
              <a:tr h="393594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Mialgia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effectLst/>
                        </a:rPr>
                        <a:t>sim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534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11,5%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67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28,0%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467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10,6%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0,001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081792317"/>
                  </a:ext>
                </a:extLst>
              </a:tr>
              <a:tr h="403560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Dor_Garganta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effectLst/>
                        </a:rPr>
                        <a:t>sim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500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10,8%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53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22,2%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447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10,1%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0,001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206533035"/>
                  </a:ext>
                </a:extLst>
              </a:tr>
              <a:tr h="30870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Diarreia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effectLst/>
                        </a:rPr>
                        <a:t>sim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375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8,1%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52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21,8%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323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7,3%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0,001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3830932"/>
                  </a:ext>
                </a:extLst>
              </a:tr>
              <a:tr h="30870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Outro_Sintoma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effectLst/>
                        </a:rPr>
                        <a:t>sim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402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8,7%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45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18,8%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357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8,1%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0,001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63769382"/>
                  </a:ext>
                </a:extLst>
              </a:tr>
              <a:tr h="362663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Dispneia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effectLst/>
                        </a:rPr>
                        <a:t>sim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407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8,8%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42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17,6%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365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8,3%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0,001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482010486"/>
                  </a:ext>
                </a:extLst>
              </a:tr>
              <a:tr h="30870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 err="1">
                          <a:solidFill>
                            <a:srgbClr val="FF0000"/>
                          </a:solidFill>
                          <a:effectLst/>
                        </a:rPr>
                        <a:t>Dor_Abdominal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effectLst/>
                        </a:rPr>
                        <a:t>sim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284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6,1%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36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15,1%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248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5,6%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0,001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173071676"/>
                  </a:ext>
                </a:extLst>
              </a:tr>
              <a:tr h="354286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Taquicardia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effectLst/>
                        </a:rPr>
                        <a:t>sim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288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6,2%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32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13,4%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256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5,8%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0,001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942159954"/>
                  </a:ext>
                </a:extLst>
              </a:tr>
              <a:tr h="308705">
                <a:tc>
                  <a:txBody>
                    <a:bodyPr/>
                    <a:lstStyle/>
                    <a:p>
                      <a:pPr algn="l" fontAlgn="b"/>
                      <a:r>
                        <a:rPr lang="pt-B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Vômitos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effectLst/>
                        </a:rPr>
                        <a:t>sim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114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2,5%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20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8,4%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94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2,1%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0,001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316084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64033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83C0DC-B967-474F-8B4D-012F532337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Comparando sintomas no caso </a:t>
            </a:r>
            <a:br>
              <a:rPr lang="pt-BR" dirty="0"/>
            </a:br>
            <a:r>
              <a:rPr lang="pt-BR" dirty="0"/>
              <a:t>positivo e negativo – Etapa 2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B303871C-1BF4-42E0-BB6E-6BAC031037E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028557"/>
              </p:ext>
            </p:extLst>
          </p:nvPr>
        </p:nvGraphicFramePr>
        <p:xfrm>
          <a:off x="838200" y="1824037"/>
          <a:ext cx="10346635" cy="4788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34695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6612B2-F306-4CC0-A5E2-5190E99D7D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Em azul, etapa 2, em verde etapa 1</a:t>
            </a:r>
          </a:p>
        </p:txBody>
      </p:sp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74B73FA7-2845-4B83-8D0A-3A4CECADC0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7827" y="1456852"/>
            <a:ext cx="8474458" cy="524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7798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E5C4EA42-FB49-4DCF-B1FA-837A9B6F95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6934620"/>
              </p:ext>
            </p:extLst>
          </p:nvPr>
        </p:nvGraphicFramePr>
        <p:xfrm>
          <a:off x="410817" y="410817"/>
          <a:ext cx="10942983" cy="62550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6C052FAB-E2F3-4033-9CD1-DECC5E17D015}"/>
              </a:ext>
            </a:extLst>
          </p:cNvPr>
          <p:cNvSpPr txBox="1"/>
          <p:nvPr/>
        </p:nvSpPr>
        <p:spPr>
          <a:xfrm>
            <a:off x="8680174" y="2350748"/>
            <a:ext cx="3326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Na etapa 1 mais sintomas nos positivos!!!!</a:t>
            </a:r>
          </a:p>
        </p:txBody>
      </p:sp>
    </p:spTree>
    <p:extLst>
      <p:ext uri="{BB962C8B-B14F-4D97-AF65-F5344CB8AC3E}">
        <p14:creationId xmlns:p14="http://schemas.microsoft.com/office/powerpoint/2010/main" val="36776977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5D0FC3-25AF-42EA-B4C5-05A208140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Sintomas: percentual de assintomáticos +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0A60A5FA-01A9-4710-9462-02AD8E7C94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8117250"/>
              </p:ext>
            </p:extLst>
          </p:nvPr>
        </p:nvGraphicFramePr>
        <p:xfrm>
          <a:off x="1722783" y="2182518"/>
          <a:ext cx="9196995" cy="300555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6835">
                  <a:extLst>
                    <a:ext uri="{9D8B030D-6E8A-4147-A177-3AD203B41FA5}">
                      <a16:colId xmlns:a16="http://schemas.microsoft.com/office/drawing/2014/main" val="3924348570"/>
                    </a:ext>
                  </a:extLst>
                </a:gridCol>
                <a:gridCol w="941270">
                  <a:extLst>
                    <a:ext uri="{9D8B030D-6E8A-4147-A177-3AD203B41FA5}">
                      <a16:colId xmlns:a16="http://schemas.microsoft.com/office/drawing/2014/main" val="3649769702"/>
                    </a:ext>
                  </a:extLst>
                </a:gridCol>
                <a:gridCol w="941270">
                  <a:extLst>
                    <a:ext uri="{9D8B030D-6E8A-4147-A177-3AD203B41FA5}">
                      <a16:colId xmlns:a16="http://schemas.microsoft.com/office/drawing/2014/main" val="3208162109"/>
                    </a:ext>
                  </a:extLst>
                </a:gridCol>
                <a:gridCol w="941270">
                  <a:extLst>
                    <a:ext uri="{9D8B030D-6E8A-4147-A177-3AD203B41FA5}">
                      <a16:colId xmlns:a16="http://schemas.microsoft.com/office/drawing/2014/main" val="2055757230"/>
                    </a:ext>
                  </a:extLst>
                </a:gridCol>
                <a:gridCol w="941270">
                  <a:extLst>
                    <a:ext uri="{9D8B030D-6E8A-4147-A177-3AD203B41FA5}">
                      <a16:colId xmlns:a16="http://schemas.microsoft.com/office/drawing/2014/main" val="3656412480"/>
                    </a:ext>
                  </a:extLst>
                </a:gridCol>
                <a:gridCol w="941270">
                  <a:extLst>
                    <a:ext uri="{9D8B030D-6E8A-4147-A177-3AD203B41FA5}">
                      <a16:colId xmlns:a16="http://schemas.microsoft.com/office/drawing/2014/main" val="1677615059"/>
                    </a:ext>
                  </a:extLst>
                </a:gridCol>
                <a:gridCol w="941270">
                  <a:extLst>
                    <a:ext uri="{9D8B030D-6E8A-4147-A177-3AD203B41FA5}">
                      <a16:colId xmlns:a16="http://schemas.microsoft.com/office/drawing/2014/main" val="1874407314"/>
                    </a:ext>
                  </a:extLst>
                </a:gridCol>
                <a:gridCol w="941270">
                  <a:extLst>
                    <a:ext uri="{9D8B030D-6E8A-4147-A177-3AD203B41FA5}">
                      <a16:colId xmlns:a16="http://schemas.microsoft.com/office/drawing/2014/main" val="2435177811"/>
                    </a:ext>
                  </a:extLst>
                </a:gridCol>
                <a:gridCol w="941270">
                  <a:extLst>
                    <a:ext uri="{9D8B030D-6E8A-4147-A177-3AD203B41FA5}">
                      <a16:colId xmlns:a16="http://schemas.microsoft.com/office/drawing/2014/main" val="746832133"/>
                    </a:ext>
                  </a:extLst>
                </a:gridCol>
              </a:tblGrid>
              <a:tr h="294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 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 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 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 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Resultado do teste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 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099557197"/>
                  </a:ext>
                </a:extLst>
              </a:tr>
              <a:tr h="57866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Variável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Categoria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Total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Positivo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Negativo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p-valor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896947488"/>
                  </a:ext>
                </a:extLst>
              </a:tr>
              <a:tr h="37685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>
                          <a:effectLst/>
                        </a:rPr>
                        <a:t> 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 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N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%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N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%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N 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%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 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32673892"/>
                  </a:ext>
                </a:extLst>
              </a:tr>
              <a:tr h="294272">
                <a:tc rowSpan="5">
                  <a:txBody>
                    <a:bodyPr/>
                    <a:lstStyle/>
                    <a:p>
                      <a:pPr algn="l" fontAlgn="t"/>
                      <a:r>
                        <a:rPr lang="pt-B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Número de Sintomas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nenhum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2774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59,7%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73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30,5%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2701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61,3%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0,001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448717239"/>
                  </a:ext>
                </a:extLst>
              </a:tr>
              <a:tr h="2942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effectLst/>
                        </a:rPr>
                        <a:t>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795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17,1%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34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14,2%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761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17,3%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57892610"/>
                  </a:ext>
                </a:extLst>
              </a:tr>
              <a:tr h="2942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effectLst/>
                        </a:rPr>
                        <a:t>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387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8,3%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26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10,9%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361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8,2%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93284425"/>
                  </a:ext>
                </a:extLst>
              </a:tr>
              <a:tr h="294272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800" u="none" strike="noStrike">
                          <a:effectLst/>
                        </a:rPr>
                        <a:t>3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224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4,8%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25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10,5%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199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4,5%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36470568"/>
                  </a:ext>
                </a:extLst>
              </a:tr>
              <a:tr h="578668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endParaRPr lang="pt-BR" sz="1800" u="none" strike="noStrike" dirty="0">
                        <a:effectLst/>
                      </a:endParaRPr>
                    </a:p>
                    <a:p>
                      <a:pPr algn="l" fontAlgn="t"/>
                      <a:r>
                        <a:rPr lang="pt-BR" sz="1800" u="none" strike="noStrike" dirty="0">
                          <a:effectLst/>
                        </a:rPr>
                        <a:t>4 ou mais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464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10,0%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81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33,9%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383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8,7%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 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5534779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12568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21AD38E2-225D-4B0D-A116-969952FEC46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0117709"/>
              </p:ext>
            </p:extLst>
          </p:nvPr>
        </p:nvGraphicFramePr>
        <p:xfrm>
          <a:off x="838200" y="636104"/>
          <a:ext cx="10515600" cy="59104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889486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4D39A9-7A9E-4072-98E4-1D0601958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Resultados dos contatos de casos positivos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5E7D674D-6083-4E72-995F-8FE68458A8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3457798"/>
              </p:ext>
            </p:extLst>
          </p:nvPr>
        </p:nvGraphicFramePr>
        <p:xfrm>
          <a:off x="838200" y="2045355"/>
          <a:ext cx="9790042" cy="42408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01016">
                  <a:extLst>
                    <a:ext uri="{9D8B030D-6E8A-4147-A177-3AD203B41FA5}">
                      <a16:colId xmlns:a16="http://schemas.microsoft.com/office/drawing/2014/main" val="4198601363"/>
                    </a:ext>
                  </a:extLst>
                </a:gridCol>
                <a:gridCol w="1364232">
                  <a:extLst>
                    <a:ext uri="{9D8B030D-6E8A-4147-A177-3AD203B41FA5}">
                      <a16:colId xmlns:a16="http://schemas.microsoft.com/office/drawing/2014/main" val="34153228"/>
                    </a:ext>
                  </a:extLst>
                </a:gridCol>
                <a:gridCol w="1498419">
                  <a:extLst>
                    <a:ext uri="{9D8B030D-6E8A-4147-A177-3AD203B41FA5}">
                      <a16:colId xmlns:a16="http://schemas.microsoft.com/office/drawing/2014/main" val="4278462891"/>
                    </a:ext>
                  </a:extLst>
                </a:gridCol>
                <a:gridCol w="1526375">
                  <a:extLst>
                    <a:ext uri="{9D8B030D-6E8A-4147-A177-3AD203B41FA5}">
                      <a16:colId xmlns:a16="http://schemas.microsoft.com/office/drawing/2014/main" val="3949173339"/>
                    </a:ext>
                  </a:extLst>
                </a:gridCol>
              </a:tblGrid>
              <a:tr h="588129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Resultados dos Contatos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Fórmula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Prevalência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Extensão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81417523"/>
                  </a:ext>
                </a:extLst>
              </a:tr>
              <a:tr h="588129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Número de + do estudo total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pt-BR" sz="2000" u="none" strike="noStrike" dirty="0">
                        <a:effectLst/>
                      </a:endParaRPr>
                    </a:p>
                    <a:p>
                      <a:pPr algn="ctr" fontAlgn="t"/>
                      <a:r>
                        <a:rPr lang="pt-BR" sz="2000" u="none" strike="noStrike" dirty="0">
                          <a:effectLst/>
                        </a:rPr>
                        <a:t>( a )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239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22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11544549"/>
                  </a:ext>
                </a:extLst>
              </a:tr>
              <a:tr h="588129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Exames adicionais nos contatos  de casos +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pt-BR" sz="2000" u="none" strike="noStrike" dirty="0">
                        <a:effectLst/>
                      </a:endParaRPr>
                    </a:p>
                    <a:p>
                      <a:pPr algn="ctr" fontAlgn="t"/>
                      <a:r>
                        <a:rPr lang="pt-BR" sz="2000" u="none" strike="noStrike" dirty="0">
                          <a:effectLst/>
                        </a:rPr>
                        <a:t>( b )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416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62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06602879"/>
                  </a:ext>
                </a:extLst>
              </a:tr>
              <a:tr h="588129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número de contatos +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pt-BR" sz="2000" u="none" strike="noStrike" dirty="0">
                        <a:effectLst/>
                      </a:endParaRPr>
                    </a:p>
                    <a:p>
                      <a:pPr algn="ctr" fontAlgn="t"/>
                      <a:r>
                        <a:rPr lang="pt-BR" sz="2000" u="none" strike="noStrike" dirty="0">
                          <a:effectLst/>
                        </a:rPr>
                        <a:t>( c )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157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38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18123027"/>
                  </a:ext>
                </a:extLst>
              </a:tr>
              <a:tr h="588129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número médio de contatos total por caso +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( b/a)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1,7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2,8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06070139"/>
                  </a:ext>
                </a:extLst>
              </a:tr>
              <a:tr h="588129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Percentual de + nos contatos 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(c/b)*100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37,70%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61,30%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24951399"/>
                  </a:ext>
                </a:extLst>
              </a:tr>
              <a:tr h="588129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número médio de contatos +  nos casos +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endParaRPr lang="pt-BR" sz="2000" u="none" strike="noStrike" dirty="0">
                        <a:effectLst/>
                      </a:endParaRPr>
                    </a:p>
                    <a:p>
                      <a:pPr algn="ctr" fontAlgn="t"/>
                      <a:r>
                        <a:rPr lang="pt-BR" sz="2000" u="none" strike="noStrike" dirty="0">
                          <a:effectLst/>
                        </a:rPr>
                        <a:t>(c/a)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0,7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1,7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9463467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818721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9BE9B7-6CDE-B948-B479-306F1EC57A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Conclusão: inquérito sorológico etapa 2 (27,28 e 29/05)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D2CF6EA-226E-D047-B97C-D43018DDF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14350" indent="-514350" fontAlgn="b">
              <a:buFont typeface="+mj-lt"/>
              <a:buAutoNum type="arabicPeriod"/>
            </a:pPr>
            <a:r>
              <a:rPr lang="pt-BR" dirty="0"/>
              <a:t>O inquérito sorológico retornou aos mesmos setores censitários sorteados na primeira etapa (que ocorreu há apenas 15 dias atrás), e encontrou nos domicílios visitados 3 vezes mais moradores positivos que na etapa 1. </a:t>
            </a:r>
          </a:p>
          <a:p>
            <a:pPr marL="514350" indent="-514350" fontAlgn="b">
              <a:buFont typeface="+mj-lt"/>
              <a:buAutoNum type="arabicPeriod"/>
            </a:pPr>
            <a:r>
              <a:rPr lang="pt-BR" dirty="0"/>
              <a:t>Isto representa uma taxa de infecção da população de 5,14% na etapa 2 do inquérito, que significa um </a:t>
            </a:r>
            <a:r>
              <a:rPr lang="pt-BR" b="1" dirty="0"/>
              <a:t>aumento de 141% </a:t>
            </a:r>
            <a:r>
              <a:rPr lang="pt-BR" dirty="0"/>
              <a:t>(de 2,1% para 5,14%).</a:t>
            </a:r>
          </a:p>
          <a:p>
            <a:pPr marL="514350" indent="-514350" fontAlgn="b">
              <a:buFont typeface="+mj-lt"/>
              <a:buAutoNum type="arabicPeriod"/>
            </a:pPr>
            <a:r>
              <a:rPr lang="pt-BR" dirty="0"/>
              <a:t>Com base nisso, estimamos neste momento 206.559 habitantes do ES já acometidos pelo novo </a:t>
            </a:r>
            <a:r>
              <a:rPr lang="pt-BR" dirty="0" err="1"/>
              <a:t>coronavírus</a:t>
            </a:r>
            <a:r>
              <a:rPr lang="pt-BR" dirty="0"/>
              <a:t>. </a:t>
            </a:r>
          </a:p>
          <a:p>
            <a:pPr marL="514350" indent="-514350" fontAlgn="b">
              <a:buFont typeface="+mj-lt"/>
              <a:buAutoNum type="arabicPeriod"/>
            </a:pPr>
            <a:r>
              <a:rPr lang="pt-BR" dirty="0"/>
              <a:t>Ainda, na avaliação dos contatos dos moradores que foram sorteados e tiveram o teste positivo, aproximadamente 40% tiveram teste positivo, contabilizando 260 contatos  positivos, nas duas etapas.</a:t>
            </a:r>
          </a:p>
          <a:p>
            <a:pPr marL="514350" indent="-514350" fontAlgn="b">
              <a:buFont typeface="+mj-lt"/>
              <a:buAutoNum type="arabicPeriod"/>
            </a:pPr>
            <a:r>
              <a:rPr lang="pt-BR" dirty="0"/>
              <a:t>Diante destes números considerar o risco de uma sobrecarga do sistema de saúde </a:t>
            </a:r>
          </a:p>
          <a:p>
            <a:pPr marL="0" indent="0" fontAlgn="b">
              <a:buNone/>
            </a:pPr>
            <a:endParaRPr lang="pt-BR" dirty="0"/>
          </a:p>
          <a:p>
            <a:pPr marL="514350" indent="-514350">
              <a:buFont typeface="+mj-lt"/>
              <a:buAutoNum type="arabicPeriod"/>
            </a:pPr>
            <a:endParaRPr lang="pt-BR" dirty="0"/>
          </a:p>
          <a:p>
            <a:pPr marL="514350" indent="-514350">
              <a:buFont typeface="+mj-lt"/>
              <a:buAutoNum type="arabicPeriod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1951317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72CB4C-BEA1-104C-BE69-B73275E1E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Estudo de Aglomerados subnormais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C75F941-E8AF-3747-A767-E46ACF41D6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pt-BR" b="1" dirty="0"/>
              <a:t>Comparação da prevalência das áreas de aglomerados Normais e Sub Normais na Grande Vitória</a:t>
            </a:r>
          </a:p>
          <a:p>
            <a:pPr marL="0" indent="0" algn="ctr">
              <a:buNone/>
            </a:pPr>
            <a:endParaRPr lang="pt-BR" b="1" dirty="0"/>
          </a:p>
          <a:p>
            <a:pPr marL="0" lvl="0" indent="0">
              <a:buNone/>
            </a:pPr>
            <a:r>
              <a:rPr lang="pt-BR" b="1" dirty="0"/>
              <a:t>Objetivos:</a:t>
            </a:r>
          </a:p>
          <a:p>
            <a:endParaRPr lang="pt-BR" dirty="0"/>
          </a:p>
          <a:p>
            <a:pPr marL="514350" lvl="0" indent="-514350">
              <a:buFont typeface="+mj-lt"/>
              <a:buAutoNum type="arabicPeriod"/>
            </a:pPr>
            <a:r>
              <a:rPr lang="pt-BR" dirty="0"/>
              <a:t>Estimar o percentual de residentes na Grande Vitória infectados com o SARS-CoV-2, moradores de aglomerados subnormais.</a:t>
            </a:r>
          </a:p>
          <a:p>
            <a:pPr marL="514350" lvl="0" indent="-514350">
              <a:buFont typeface="+mj-lt"/>
              <a:buAutoNum type="arabicPeriod"/>
            </a:pPr>
            <a:r>
              <a:rPr lang="pt-BR" dirty="0"/>
              <a:t>Estimar o percentual de residentes na Grande Vitória infectados com o SARS-CoV-2, moradores de aglomerados urbanos retirados os aglomerados subnormais.</a:t>
            </a:r>
          </a:p>
          <a:p>
            <a:pPr marL="514350" lvl="0" indent="-514350">
              <a:buFont typeface="+mj-lt"/>
              <a:buAutoNum type="arabicPeriod"/>
            </a:pPr>
            <a:r>
              <a:rPr lang="pt-BR" dirty="0"/>
              <a:t>Comparar os resultados das prevalências dos objetivos acima.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666369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66888F-4C49-204C-8B3B-BDBABD37AF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Métodos: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A82B70E-20CB-BA4D-B3B8-291C9D0AD3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Em cada município serão sorteados os setores censitários proporcional ao tamanho do domicílio e divididos em dois grupos, aglomerados subnormais (AGSN) e aglomerados de população urbana, retiradas as AGSN. O sorteio se dará nos setores censitários com população urbana, com menos de 100 hectares e com mais de 200 domicílios. Dentro dos setores se fará uma seleção aleatória de domicílios, onde </a:t>
            </a:r>
            <a:r>
              <a:rPr lang="pt-BR" b="1" dirty="0"/>
              <a:t>um morador</a:t>
            </a:r>
            <a:r>
              <a:rPr lang="pt-BR" dirty="0"/>
              <a:t> será selecionado também de forma aleatória.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69716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991DF7-E1EA-FD43-BE76-890B30115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alt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Quadro 1: Popula</a:t>
            </a:r>
            <a:r>
              <a:rPr lang="pt-BR" altLang="pt-BR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</a:t>
            </a:r>
            <a:r>
              <a:rPr lang="pt-BR" alt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ão total do Brasil, Esp</a:t>
            </a:r>
            <a:r>
              <a:rPr lang="pt-BR" altLang="pt-BR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pt-BR" alt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rito Santo e Metropolitana e por popula</a:t>
            </a:r>
            <a:r>
              <a:rPr lang="pt-BR" altLang="pt-BR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ç</a:t>
            </a:r>
            <a:r>
              <a:rPr lang="pt-BR" alt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ão urbana e agregados subnormais dos munic</a:t>
            </a:r>
            <a:r>
              <a:rPr lang="pt-BR" altLang="pt-BR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pt-BR" altLang="pt-BR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pios do estudo.</a:t>
            </a:r>
            <a:br>
              <a:rPr lang="pt-BR" altLang="pt-BR" sz="2400" dirty="0">
                <a:latin typeface="Arial" panose="020B0604020202020204" pitchFamily="34" charset="0"/>
              </a:rPr>
            </a:br>
            <a:endParaRPr lang="pt-BR" sz="2400" dirty="0"/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CCF88830-1EDE-A544-87BA-4B97B800DE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8656224"/>
              </p:ext>
            </p:extLst>
          </p:nvPr>
        </p:nvGraphicFramePr>
        <p:xfrm>
          <a:off x="441960" y="1690687"/>
          <a:ext cx="11338558" cy="48021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69078">
                  <a:extLst>
                    <a:ext uri="{9D8B030D-6E8A-4147-A177-3AD203B41FA5}">
                      <a16:colId xmlns:a16="http://schemas.microsoft.com/office/drawing/2014/main" val="1581737549"/>
                    </a:ext>
                  </a:extLst>
                </a:gridCol>
                <a:gridCol w="1907827">
                  <a:extLst>
                    <a:ext uri="{9D8B030D-6E8A-4147-A177-3AD203B41FA5}">
                      <a16:colId xmlns:a16="http://schemas.microsoft.com/office/drawing/2014/main" val="1541632900"/>
                    </a:ext>
                  </a:extLst>
                </a:gridCol>
                <a:gridCol w="1721046">
                  <a:extLst>
                    <a:ext uri="{9D8B030D-6E8A-4147-A177-3AD203B41FA5}">
                      <a16:colId xmlns:a16="http://schemas.microsoft.com/office/drawing/2014/main" val="916845660"/>
                    </a:ext>
                  </a:extLst>
                </a:gridCol>
                <a:gridCol w="1600974">
                  <a:extLst>
                    <a:ext uri="{9D8B030D-6E8A-4147-A177-3AD203B41FA5}">
                      <a16:colId xmlns:a16="http://schemas.microsoft.com/office/drawing/2014/main" val="3906605709"/>
                    </a:ext>
                  </a:extLst>
                </a:gridCol>
                <a:gridCol w="2139633">
                  <a:extLst>
                    <a:ext uri="{9D8B030D-6E8A-4147-A177-3AD203B41FA5}">
                      <a16:colId xmlns:a16="http://schemas.microsoft.com/office/drawing/2014/main" val="778280353"/>
                    </a:ext>
                  </a:extLst>
                </a:gridCol>
              </a:tblGrid>
              <a:tr h="90799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Municípios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Total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Urbana total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AGSN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Urbana sem AGSN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299815778"/>
                  </a:ext>
                </a:extLst>
              </a:tr>
              <a:tr h="4485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Cariacica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348.738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337.643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27.516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310.127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455232494"/>
                  </a:ext>
                </a:extLst>
              </a:tr>
              <a:tr h="4485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Serra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409.267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406.450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36.071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370.379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2168902729"/>
                  </a:ext>
                </a:extLst>
              </a:tr>
              <a:tr h="4485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Vila Velha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414.586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412.575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61.479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351.096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1656302341"/>
                  </a:ext>
                </a:extLst>
              </a:tr>
              <a:tr h="4485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Vitória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327.801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327.801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26.484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301.317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324459704"/>
                  </a:ext>
                </a:extLst>
              </a:tr>
              <a:tr h="825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Total Metropolitana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1.500.392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1.484.469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151.550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1.332.919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extLst>
                  <a:ext uri="{0D108BD9-81ED-4DB2-BD59-A6C34878D82A}">
                    <a16:rowId xmlns:a16="http://schemas.microsoft.com/office/drawing/2014/main" val="85804598"/>
                  </a:ext>
                </a:extLst>
              </a:tr>
              <a:tr h="4485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ES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243.327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pt-BR" sz="24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 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 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604207960"/>
                  </a:ext>
                </a:extLst>
              </a:tr>
              <a:tr h="825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Brasil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1.1425.644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 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>
                          <a:effectLst/>
                        </a:rPr>
                        <a:t> </a:t>
                      </a:r>
                      <a:endParaRPr lang="pt-BR" sz="24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2400" dirty="0">
                          <a:effectLst/>
                        </a:rPr>
                        <a:t> </a:t>
                      </a:r>
                      <a:endParaRPr lang="pt-BR" sz="2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2011226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14132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23E859E-BCBF-4E66-BDB2-B45C407894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27419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A9AEE7E-B925-446D-8A61-75BFE40B8B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33968"/>
          <a:stretch/>
        </p:blipFill>
        <p:spPr>
          <a:xfrm>
            <a:off x="0" y="1217573"/>
            <a:ext cx="12192000" cy="1393277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C584A92F-044A-5844-A9A8-1BDD253DF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57200"/>
            <a:ext cx="10579398" cy="1299411"/>
          </a:xfrm>
        </p:spPr>
        <p:txBody>
          <a:bodyPr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2100" b="1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Quadro 2.</a:t>
            </a:r>
            <a:r>
              <a:rPr kumimoji="0" lang="pt-BR" altLang="pt-BR" sz="21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Parâmetros e estimativas utilizadas para o c</a:t>
            </a:r>
            <a:r>
              <a:rPr kumimoji="0" lang="pt-BR" altLang="pt-BR" sz="21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</a:t>
            </a:r>
            <a:r>
              <a:rPr kumimoji="0" lang="pt-BR" altLang="pt-BR" sz="21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lculo de tamanho de amostra. </a:t>
            </a:r>
            <a:endParaRPr kumimoji="0" lang="pt-BR" altLang="pt-BR" sz="21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pt-BR" altLang="pt-BR" sz="21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pt-BR" altLang="pt-BR" sz="2100" b="0" i="0" u="none" strike="noStrike" cap="none" normalizeH="0" baseline="0">
              <a:ln>
                <a:noFill/>
              </a:ln>
              <a:solidFill>
                <a:srgbClr val="FFFFFF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45D527E-542C-44E0-8FC2-F03B24CFA2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2466471"/>
            <a:ext cx="12188952" cy="439152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" name="Espaço Reservado para Conteúdo 3">
            <a:extLst>
              <a:ext uri="{FF2B5EF4-FFF2-40B4-BE49-F238E27FC236}">
                <a16:creationId xmlns:a16="http://schemas.microsoft.com/office/drawing/2014/main" id="{FBA3A73E-AADA-9F49-A432-257006A1B1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8620508"/>
              </p:ext>
            </p:extLst>
          </p:nvPr>
        </p:nvGraphicFramePr>
        <p:xfrm>
          <a:off x="804670" y="2466471"/>
          <a:ext cx="10579399" cy="4270574"/>
        </p:xfrm>
        <a:graphic>
          <a:graphicData uri="http://schemas.openxmlformats.org/drawingml/2006/table">
            <a:tbl>
              <a:tblPr firstRow="1" firstCol="1" bandRow="1">
                <a:noFill/>
                <a:tableStyleId>{5C22544A-7EE6-4342-B048-85BDC9FD1C3A}</a:tableStyleId>
              </a:tblPr>
              <a:tblGrid>
                <a:gridCol w="3112680">
                  <a:extLst>
                    <a:ext uri="{9D8B030D-6E8A-4147-A177-3AD203B41FA5}">
                      <a16:colId xmlns:a16="http://schemas.microsoft.com/office/drawing/2014/main" val="755856269"/>
                    </a:ext>
                  </a:extLst>
                </a:gridCol>
                <a:gridCol w="2246314">
                  <a:extLst>
                    <a:ext uri="{9D8B030D-6E8A-4147-A177-3AD203B41FA5}">
                      <a16:colId xmlns:a16="http://schemas.microsoft.com/office/drawing/2014/main" val="2345955497"/>
                    </a:ext>
                  </a:extLst>
                </a:gridCol>
                <a:gridCol w="1586766">
                  <a:extLst>
                    <a:ext uri="{9D8B030D-6E8A-4147-A177-3AD203B41FA5}">
                      <a16:colId xmlns:a16="http://schemas.microsoft.com/office/drawing/2014/main" val="2631422511"/>
                    </a:ext>
                  </a:extLst>
                </a:gridCol>
                <a:gridCol w="1930992">
                  <a:extLst>
                    <a:ext uri="{9D8B030D-6E8A-4147-A177-3AD203B41FA5}">
                      <a16:colId xmlns:a16="http://schemas.microsoft.com/office/drawing/2014/main" val="3995979614"/>
                    </a:ext>
                  </a:extLst>
                </a:gridCol>
                <a:gridCol w="1702647">
                  <a:extLst>
                    <a:ext uri="{9D8B030D-6E8A-4147-A177-3AD203B41FA5}">
                      <a16:colId xmlns:a16="http://schemas.microsoft.com/office/drawing/2014/main" val="1509746015"/>
                    </a:ext>
                  </a:extLst>
                </a:gridCol>
              </a:tblGrid>
              <a:tr h="43288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Inquérito</a:t>
                      </a:r>
                      <a:endParaRPr lang="pt-BR" sz="16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907" marR="128860" marT="42953" marB="4295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Prevalência estimada</a:t>
                      </a:r>
                      <a:endParaRPr lang="pt-BR" sz="16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907" marR="20880" marT="42953" marB="4295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Erro amostral</a:t>
                      </a:r>
                      <a:endParaRPr lang="pt-BR" sz="16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907" marR="20880" marT="42953" marB="4295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Nível de significância</a:t>
                      </a:r>
                      <a:endParaRPr lang="pt-BR" sz="16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907" marR="20880" marT="42953" marB="42953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Tamanho amostra</a:t>
                      </a:r>
                      <a:endParaRPr lang="pt-BR" sz="16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907" marR="20880" marT="42953" marB="42953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66385740"/>
                  </a:ext>
                </a:extLst>
              </a:tr>
              <a:tr h="280824">
                <a:tc gridSpan="5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Estudo de prevalências</a:t>
                      </a:r>
                      <a:endParaRPr lang="pt-BR" sz="16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907" marR="128860" marT="42953" marB="42953" anchor="ctr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434563"/>
                  </a:ext>
                </a:extLst>
              </a:tr>
              <a:tr h="43288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Prevalência aglomerados urbanos sem os AGSN</a:t>
                      </a:r>
                      <a:endParaRPr lang="pt-BR" sz="16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907" marR="128860" marT="42953" marB="42953" anchor="ctr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6%</a:t>
                      </a:r>
                      <a:endParaRPr lang="pt-BR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907" marR="20880" marT="42953" marB="42953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2%</a:t>
                      </a:r>
                      <a:endParaRPr lang="pt-BR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907" marR="20880" marT="42953" marB="42953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5%</a:t>
                      </a:r>
                      <a:endParaRPr lang="pt-BR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907" marR="20880" marT="42953" marB="42953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542</a:t>
                      </a:r>
                      <a:endParaRPr lang="pt-BR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907" marR="20880" marT="42953" marB="42953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2826115"/>
                  </a:ext>
                </a:extLst>
              </a:tr>
              <a:tr h="43288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Prevalência aglomerados sub normais (AGSN)</a:t>
                      </a:r>
                      <a:endParaRPr lang="pt-BR" sz="16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907" marR="128860" marT="42953" marB="42953" anchor="ctr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25%</a:t>
                      </a:r>
                      <a:endParaRPr lang="pt-BR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907" marR="20880" marT="42953" marB="42953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4%</a:t>
                      </a:r>
                      <a:endParaRPr lang="pt-BR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907" marR="20880" marT="42953" marB="42953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5%</a:t>
                      </a:r>
                      <a:endParaRPr lang="pt-BR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907" marR="20880" marT="42953" marB="42953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449</a:t>
                      </a:r>
                      <a:endParaRPr lang="pt-BR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907" marR="20880" marT="42953" marB="42953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356692"/>
                  </a:ext>
                </a:extLst>
              </a:tr>
              <a:tr h="280824">
                <a:tc gridSpan="5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Estudo comparativo</a:t>
                      </a:r>
                      <a:endParaRPr lang="pt-BR" sz="16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907" marR="128860" marT="42953" marB="42953" anchor="ctr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7728054"/>
                  </a:ext>
                </a:extLst>
              </a:tr>
              <a:tr h="43288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Estudo comparativo</a:t>
                      </a:r>
                      <a:endParaRPr lang="pt-BR" sz="16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907" marR="128860" marT="42953" marB="42953" anchor="ctr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Diferença entre as prevalências</a:t>
                      </a:r>
                      <a:endParaRPr lang="pt-BR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907" marR="20880" marT="42953" marB="42953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Poder do teste</a:t>
                      </a:r>
                      <a:endParaRPr lang="pt-BR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907" marR="20880" marT="42953" marB="42953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Nível de significância</a:t>
                      </a:r>
                      <a:endParaRPr lang="pt-BR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907" marR="20880" marT="42953" marB="42953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Tamanhos amostras</a:t>
                      </a:r>
                      <a:endParaRPr lang="pt-BR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907" marR="20880" marT="42953" marB="42953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CDC"/>
                      </a:solidFill>
                      <a:prstDash val="solid"/>
                    </a:lnB>
                    <a:solidFill>
                      <a:srgbClr val="D8DEDC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4407828"/>
                  </a:ext>
                </a:extLst>
              </a:tr>
              <a:tr h="88904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Comparação entre os dois aglomerados</a:t>
                      </a:r>
                      <a:endParaRPr lang="pt-BR" sz="16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907" marR="128860" marT="42953" marB="42953" anchor="ctr">
                    <a:lnL w="12700" cmpd="sng">
                      <a:noFill/>
                      <a:prstDash val="solid"/>
                    </a:lnL>
                    <a:lnR w="9525" cap="flat" cmpd="sng" algn="ctr">
                      <a:solidFill>
                        <a:srgbClr val="D8DCDC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19%</a:t>
                      </a:r>
                      <a:endParaRPr lang="pt-BR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907" marR="20880" marT="42953" marB="42953" anchor="ctr">
                    <a:lnL w="9525" cap="flat" cmpd="sng" algn="ctr">
                      <a:solidFill>
                        <a:srgbClr val="D8DC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95%</a:t>
                      </a:r>
                      <a:endParaRPr lang="pt-BR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907" marR="20880" marT="42953" marB="42953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5%</a:t>
                      </a:r>
                      <a:endParaRPr lang="pt-BR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907" marR="20880" marT="42953" marB="42953" anchor="ctr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Urbanos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92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AGSN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92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pt-BR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85907" marR="20880" marT="42953" marB="42953">
                    <a:lnL w="9525" cap="flat" cmpd="sng" algn="ctr">
                      <a:solidFill>
                        <a:srgbClr val="D8DEDC"/>
                      </a:solidFill>
                      <a:prstDash val="solid"/>
                    </a:lnL>
                    <a:lnR w="9525" cap="flat" cmpd="sng" algn="ctr">
                      <a:solidFill>
                        <a:srgbClr val="D8DEDC"/>
                      </a:solidFill>
                      <a:prstDash val="solid"/>
                    </a:lnR>
                    <a:lnT w="9525" cap="flat" cmpd="sng" algn="ctr">
                      <a:solidFill>
                        <a:srgbClr val="D8DCDC"/>
                      </a:solidFill>
                      <a:prstDash val="solid"/>
                    </a:lnT>
                    <a:lnB w="9525" cap="flat" cmpd="sng" algn="ctr">
                      <a:solidFill>
                        <a:srgbClr val="D8DEDC"/>
                      </a:solidFill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915837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945459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D12B28-1944-2649-9D6C-088282C44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4281A14F-A24D-E84A-A517-07B6F2A8E3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6351669"/>
              </p:ext>
            </p:extLst>
          </p:nvPr>
        </p:nvGraphicFramePr>
        <p:xfrm>
          <a:off x="838200" y="2346960"/>
          <a:ext cx="10515600" cy="3572570"/>
        </p:xfrm>
        <a:graphic>
          <a:graphicData uri="http://schemas.openxmlformats.org/drawingml/2006/table">
            <a:tbl>
              <a:tblPr/>
              <a:tblGrid>
                <a:gridCol w="1463771">
                  <a:extLst>
                    <a:ext uri="{9D8B030D-6E8A-4147-A177-3AD203B41FA5}">
                      <a16:colId xmlns:a16="http://schemas.microsoft.com/office/drawing/2014/main" val="518166797"/>
                    </a:ext>
                  </a:extLst>
                </a:gridCol>
                <a:gridCol w="2961194">
                  <a:extLst>
                    <a:ext uri="{9D8B030D-6E8A-4147-A177-3AD203B41FA5}">
                      <a16:colId xmlns:a16="http://schemas.microsoft.com/office/drawing/2014/main" val="1682236885"/>
                    </a:ext>
                  </a:extLst>
                </a:gridCol>
                <a:gridCol w="1699322">
                  <a:extLst>
                    <a:ext uri="{9D8B030D-6E8A-4147-A177-3AD203B41FA5}">
                      <a16:colId xmlns:a16="http://schemas.microsoft.com/office/drawing/2014/main" val="2347518129"/>
                    </a:ext>
                  </a:extLst>
                </a:gridCol>
                <a:gridCol w="1463771">
                  <a:extLst>
                    <a:ext uri="{9D8B030D-6E8A-4147-A177-3AD203B41FA5}">
                      <a16:colId xmlns:a16="http://schemas.microsoft.com/office/drawing/2014/main" val="2293426351"/>
                    </a:ext>
                  </a:extLst>
                </a:gridCol>
                <a:gridCol w="1463771">
                  <a:extLst>
                    <a:ext uri="{9D8B030D-6E8A-4147-A177-3AD203B41FA5}">
                      <a16:colId xmlns:a16="http://schemas.microsoft.com/office/drawing/2014/main" val="988898292"/>
                    </a:ext>
                  </a:extLst>
                </a:gridCol>
                <a:gridCol w="1463771">
                  <a:extLst>
                    <a:ext uri="{9D8B030D-6E8A-4147-A177-3AD203B41FA5}">
                      <a16:colId xmlns:a16="http://schemas.microsoft.com/office/drawing/2014/main" val="2711773202"/>
                    </a:ext>
                  </a:extLst>
                </a:gridCol>
              </a:tblGrid>
              <a:tr h="357257">
                <a:tc>
                  <a:txBody>
                    <a:bodyPr/>
                    <a:lstStyle/>
                    <a:p>
                      <a:pPr algn="l" fontAlgn="b"/>
                      <a:endParaRPr lang="pt-BR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Novos setores para o estudo de AGSN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2739346"/>
                  </a:ext>
                </a:extLst>
              </a:tr>
              <a:tr h="35725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numero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setor censitario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classificacao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Novos setores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equipes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2128704"/>
                  </a:ext>
                </a:extLst>
              </a:tr>
              <a:tr h="35725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320130810000019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Cariacica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AGSN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sorteado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4466951"/>
                  </a:ext>
                </a:extLst>
              </a:tr>
              <a:tr h="35725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320500215000679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AGSN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sorteado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861780"/>
                  </a:ext>
                </a:extLst>
              </a:tr>
              <a:tr h="35725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320500205000180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AGSN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sorteado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7929700"/>
                  </a:ext>
                </a:extLst>
              </a:tr>
              <a:tr h="35725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320500205000242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AGSN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sorteado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967"/>
                  </a:ext>
                </a:extLst>
              </a:tr>
              <a:tr h="35725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320500215000271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AGSN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sorteado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0942481"/>
                  </a:ext>
                </a:extLst>
              </a:tr>
              <a:tr h="35725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320500205000245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Serra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AGSN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sorteado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0471197"/>
                  </a:ext>
                </a:extLst>
              </a:tr>
              <a:tr h="35725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320520020100143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Vila Velha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AGSN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sorteado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1973925"/>
                  </a:ext>
                </a:extLst>
              </a:tr>
              <a:tr h="35725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320520020100074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Vila Velha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AGSN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sorteado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00723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1447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12701B2-CE4B-4AE3-89FA-66DF14C107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267909" y="2023110"/>
            <a:ext cx="2469624" cy="2846070"/>
          </a:xfrm>
        </p:spPr>
        <p:txBody>
          <a:bodyPr anchor="ctr">
            <a:normAutofit/>
          </a:bodyPr>
          <a:lstStyle/>
          <a:p>
            <a:pPr algn="l"/>
            <a:r>
              <a:rPr lang="pt-BR" sz="3700"/>
              <a:t>Resultados dos estudos de prevalência e extensão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EE09691-2B94-4746-8A98-725C3ED581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8" b="-1"/>
          <a:stretch/>
        </p:blipFill>
        <p:spPr>
          <a:xfrm>
            <a:off x="545238" y="858525"/>
            <a:ext cx="7608304" cy="5211906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0203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7B9DE1-CFB2-9A43-BC03-EFDE643CC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000000"/>
                </a:solidFill>
                <a:latin typeface="Calibri" panose="020F0502020204030204" pitchFamily="34" charset="0"/>
              </a:rPr>
              <a:t>EPIs necessários para o estudo de AGSN na Grande Vitoria</a:t>
            </a:r>
            <a:endParaRPr lang="pt-BR" dirty="0"/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F4B0DB00-6B10-2C40-A13C-8B1603170A2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463744"/>
              </p:ext>
            </p:extLst>
          </p:nvPr>
        </p:nvGraphicFramePr>
        <p:xfrm>
          <a:off x="1264920" y="2072640"/>
          <a:ext cx="5760720" cy="4069079"/>
        </p:xfrm>
        <a:graphic>
          <a:graphicData uri="http://schemas.openxmlformats.org/drawingml/2006/table">
            <a:tbl>
              <a:tblPr/>
              <a:tblGrid>
                <a:gridCol w="2782854">
                  <a:extLst>
                    <a:ext uri="{9D8B030D-6E8A-4147-A177-3AD203B41FA5}">
                      <a16:colId xmlns:a16="http://schemas.microsoft.com/office/drawing/2014/main" val="3698765268"/>
                    </a:ext>
                  </a:extLst>
                </a:gridCol>
                <a:gridCol w="1602250">
                  <a:extLst>
                    <a:ext uri="{9D8B030D-6E8A-4147-A177-3AD203B41FA5}">
                      <a16:colId xmlns:a16="http://schemas.microsoft.com/office/drawing/2014/main" val="3304673574"/>
                    </a:ext>
                  </a:extLst>
                </a:gridCol>
                <a:gridCol w="1375616">
                  <a:extLst>
                    <a:ext uri="{9D8B030D-6E8A-4147-A177-3AD203B41FA5}">
                      <a16:colId xmlns:a16="http://schemas.microsoft.com/office/drawing/2014/main" val="1733940067"/>
                    </a:ext>
                  </a:extLst>
                </a:gridCol>
              </a:tblGrid>
              <a:tr h="249446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Este estudo terá 1 etapa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etapa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9809736"/>
                  </a:ext>
                </a:extLst>
              </a:tr>
              <a:tr h="748337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cada equipe em 1 etapa precisamos de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Quantidade para 1 equipe para 1 etapa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os 8 setores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697297"/>
                  </a:ext>
                </a:extLst>
              </a:tr>
              <a:tr h="23385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mascara cirurgica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 unid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1733231"/>
                  </a:ext>
                </a:extLst>
              </a:tr>
              <a:tr h="23385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luvas de procedimento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 luvas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6361051"/>
                  </a:ext>
                </a:extLst>
              </a:tr>
              <a:tr h="23385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avental gramatura 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4005089"/>
                  </a:ext>
                </a:extLst>
              </a:tr>
              <a:tr h="23385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gorros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8079395"/>
                  </a:ext>
                </a:extLst>
              </a:tr>
              <a:tr h="498891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oculos de protecao ou face shield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7416500"/>
                  </a:ext>
                </a:extLst>
              </a:tr>
              <a:tr h="23385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testes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0065079"/>
                  </a:ext>
                </a:extLst>
              </a:tr>
              <a:tr h="23385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lancetas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6586696"/>
                  </a:ext>
                </a:extLst>
              </a:tr>
              <a:tr h="23385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alcool 70%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frasco 500 ml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6277939"/>
                  </a:ext>
                </a:extLst>
              </a:tr>
              <a:tr h="23385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Alcool gel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frasco 200 ml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5683771"/>
                  </a:ext>
                </a:extLst>
              </a:tr>
              <a:tr h="23385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caixa perfuro cortante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9577198"/>
                  </a:ext>
                </a:extLst>
              </a:tr>
              <a:tr h="23385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Saco de lixo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5845290"/>
                  </a:ext>
                </a:extLst>
              </a:tr>
              <a:tr h="233855"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Algodao ou gase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rolos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82986810"/>
                  </a:ext>
                </a:extLst>
              </a:tr>
            </a:tbl>
          </a:graphicData>
        </a:graphic>
      </p:graphicFrame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D6EF090D-DDD3-784F-985F-584F9D9835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164503"/>
              </p:ext>
            </p:extLst>
          </p:nvPr>
        </p:nvGraphicFramePr>
        <p:xfrm>
          <a:off x="7531100" y="4363719"/>
          <a:ext cx="4292600" cy="1778000"/>
        </p:xfrm>
        <a:graphic>
          <a:graphicData uri="http://schemas.openxmlformats.org/drawingml/2006/table">
            <a:tbl>
              <a:tblPr/>
              <a:tblGrid>
                <a:gridCol w="1673924">
                  <a:extLst>
                    <a:ext uri="{9D8B030D-6E8A-4147-A177-3AD203B41FA5}">
                      <a16:colId xmlns:a16="http://schemas.microsoft.com/office/drawing/2014/main" val="2093981383"/>
                    </a:ext>
                  </a:extLst>
                </a:gridCol>
                <a:gridCol w="963774">
                  <a:extLst>
                    <a:ext uri="{9D8B030D-6E8A-4147-A177-3AD203B41FA5}">
                      <a16:colId xmlns:a16="http://schemas.microsoft.com/office/drawing/2014/main" val="272843122"/>
                    </a:ext>
                  </a:extLst>
                </a:gridCol>
                <a:gridCol w="827451">
                  <a:extLst>
                    <a:ext uri="{9D8B030D-6E8A-4147-A177-3AD203B41FA5}">
                      <a16:colId xmlns:a16="http://schemas.microsoft.com/office/drawing/2014/main" val="3841354591"/>
                    </a:ext>
                  </a:extLst>
                </a:gridCol>
                <a:gridCol w="827451">
                  <a:extLst>
                    <a:ext uri="{9D8B030D-6E8A-4147-A177-3AD203B41FA5}">
                      <a16:colId xmlns:a16="http://schemas.microsoft.com/office/drawing/2014/main" val="3133004836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Testes para a pesquisa: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 setor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EEF3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6584084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sorteado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799048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algn="l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 contato sorteado positivo (25%), estimando 5 moradores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 positivos por setor, vezes 8 setores x 5 pessoas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401098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86886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Total: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274312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181478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34EE91-9410-BE4F-8B09-BAA6230A0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Avaliação final da Etapa 2 do Inquérito sorológico – 147 respondentes</a:t>
            </a:r>
          </a:p>
        </p:txBody>
      </p:sp>
      <p:pic>
        <p:nvPicPr>
          <p:cNvPr id="5122" name="Picture 2" descr="Gráfico de respostas do Formulários Google. Título da pergunta: Função no inquérito:. Número de respostas: 147 respostas.">
            <a:extLst>
              <a:ext uri="{FF2B5EF4-FFF2-40B4-BE49-F238E27FC236}">
                <a16:creationId xmlns:a16="http://schemas.microsoft.com/office/drawing/2014/main" id="{9D00BC23-CF16-604C-9F02-7561CEA0DCB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9593" y="1825625"/>
            <a:ext cx="915281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6937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2215C6C6-E45C-4179-9FC1-E8A4C1D47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156472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Gráfico de respostas do Formulários Google. Título da pergunta: Sua regional é:. Número de respostas: 144 respostas.">
            <a:extLst>
              <a:ext uri="{FF2B5EF4-FFF2-40B4-BE49-F238E27FC236}">
                <a16:creationId xmlns:a16="http://schemas.microsoft.com/office/drawing/2014/main" id="{31A0C7ED-DC3D-8741-BDB0-AF358C239D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43"/>
          <a:stretch/>
        </p:blipFill>
        <p:spPr bwMode="auto">
          <a:xfrm>
            <a:off x="838200" y="704765"/>
            <a:ext cx="10628376" cy="544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2438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45B1D5C-0827-4AF0-8186-11FC5A8B8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0D3DCE8-2DED-2147-8C38-F0F3F5BB15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36543" y="2023110"/>
            <a:ext cx="2700990" cy="284607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200" dirty="0" err="1"/>
              <a:t>Respondentes</a:t>
            </a:r>
            <a:r>
              <a:rPr lang="en-US" sz="3200" dirty="0"/>
              <a:t> por </a:t>
            </a:r>
            <a:r>
              <a:rPr lang="en-US" sz="3200" dirty="0" err="1"/>
              <a:t>município</a:t>
            </a:r>
            <a:r>
              <a:rPr lang="en-US" sz="3200" dirty="0"/>
              <a:t>: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9413ED5-9ED4-4772-BCE4-2BCAE6B12E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433973" y="-827233"/>
            <a:ext cx="1715478" cy="85834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2085" y="664308"/>
            <a:ext cx="8082632" cy="560034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Gráfico de respostas do Formulários Google. Título da pergunta: Seu municipio é:. Número de respostas: 147 respostas.">
            <a:extLst>
              <a:ext uri="{FF2B5EF4-FFF2-40B4-BE49-F238E27FC236}">
                <a16:creationId xmlns:a16="http://schemas.microsoft.com/office/drawing/2014/main" id="{5A74930A-85D8-234D-9C45-7C963A307F5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81" r="1" b="6349"/>
          <a:stretch/>
        </p:blipFill>
        <p:spPr bwMode="auto">
          <a:xfrm>
            <a:off x="545238" y="593352"/>
            <a:ext cx="7608304" cy="5477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>
            <a:extLst>
              <a:ext uri="{FF2B5EF4-FFF2-40B4-BE49-F238E27FC236}">
                <a16:creationId xmlns:a16="http://schemas.microsoft.com/office/drawing/2014/main" id="{90F533E9-6690-41A8-A372-4C6C622D02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950447" y="3392097"/>
            <a:ext cx="1719072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890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D1D8088-559A-46A5-A801-CDF0B9476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3E2E96F-17F7-4C8C-BDF1-6BB90A0C1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2380868"/>
            <a:ext cx="11982332" cy="2087795"/>
            <a:chOff x="143163" y="5763486"/>
            <a:chExt cx="11982332" cy="739555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846BD00C-9313-4A22-94F7-3875A46C6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1EAF30D0-AA67-427C-9938-A2C8A9B5D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Gráfico de respostas do Formulários Google. Título da pergunta: 3.Seu setor censitário tinha número de domicílios suficientes para esta etapa? . Número de respostas: 147 respostas.">
            <a:extLst>
              <a:ext uri="{FF2B5EF4-FFF2-40B4-BE49-F238E27FC236}">
                <a16:creationId xmlns:a16="http://schemas.microsoft.com/office/drawing/2014/main" id="{F94C5FB9-8770-EF44-BAB8-FC520E4F0D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43"/>
          <a:stretch/>
        </p:blipFill>
        <p:spPr bwMode="auto">
          <a:xfrm>
            <a:off x="838200" y="704765"/>
            <a:ext cx="10628376" cy="544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146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D1D8088-559A-46A5-A801-CDF0B9476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3E2E96F-17F7-4C8C-BDF1-6BB90A0C1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2380868"/>
            <a:ext cx="11982332" cy="2087795"/>
            <a:chOff x="143163" y="5763486"/>
            <a:chExt cx="11982332" cy="739555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846BD00C-9313-4A22-94F7-3875A46C6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1EAF30D0-AA67-427C-9938-A2C8A9B5D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Gráfico de respostas do Formulários Google. Título da pergunta: Se respondeu não a pergunta anterior, explique: (pode marcar mais de 1). Número de respostas: 34 respostas.">
            <a:extLst>
              <a:ext uri="{FF2B5EF4-FFF2-40B4-BE49-F238E27FC236}">
                <a16:creationId xmlns:a16="http://schemas.microsoft.com/office/drawing/2014/main" id="{10CD149E-4B05-3E48-A9D7-0AF7A3458FC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98" b="1"/>
          <a:stretch/>
        </p:blipFill>
        <p:spPr bwMode="auto">
          <a:xfrm>
            <a:off x="838200" y="704765"/>
            <a:ext cx="10628376" cy="544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0653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D1D8088-559A-46A5-A801-CDF0B9476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3E2E96F-17F7-4C8C-BDF1-6BB90A0C1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2380868"/>
            <a:ext cx="11982332" cy="2087795"/>
            <a:chOff x="143163" y="5763486"/>
            <a:chExt cx="11982332" cy="739555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846BD00C-9313-4A22-94F7-3875A46C6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1EAF30D0-AA67-427C-9938-A2C8A9B5D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Gráfico de respostas do Formulários Google. Título da pergunta: 4. Houve necessidade de substituição em sua equipe de campo?. Número de respostas: 147 respostas.">
            <a:extLst>
              <a:ext uri="{FF2B5EF4-FFF2-40B4-BE49-F238E27FC236}">
                <a16:creationId xmlns:a16="http://schemas.microsoft.com/office/drawing/2014/main" id="{380C6168-2C9F-E841-8CB8-030BD8A970B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43"/>
          <a:stretch/>
        </p:blipFill>
        <p:spPr bwMode="auto">
          <a:xfrm>
            <a:off x="838200" y="704765"/>
            <a:ext cx="10628376" cy="544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8397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D1D8088-559A-46A5-A801-CDF0B9476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3E2E96F-17F7-4C8C-BDF1-6BB90A0C1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2380868"/>
            <a:ext cx="11982332" cy="2087795"/>
            <a:chOff x="143163" y="5763486"/>
            <a:chExt cx="11982332" cy="739555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846BD00C-9313-4A22-94F7-3875A46C6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1EAF30D0-AA67-427C-9938-A2C8A9B5D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Gráfico de respostas do Formulários Google. Título da pergunta: Se sim, (substituição de alguém da equipe), por que?. Número de respostas: 30 respostas.">
            <a:extLst>
              <a:ext uri="{FF2B5EF4-FFF2-40B4-BE49-F238E27FC236}">
                <a16:creationId xmlns:a16="http://schemas.microsoft.com/office/drawing/2014/main" id="{C30E99D6-359D-0F46-A13F-F3753C365D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43"/>
          <a:stretch/>
        </p:blipFill>
        <p:spPr bwMode="auto">
          <a:xfrm>
            <a:off x="838200" y="704765"/>
            <a:ext cx="10628376" cy="544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1624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D1D8088-559A-46A5-A801-CDF0B9476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3E2E96F-17F7-4C8C-BDF1-6BB90A0C1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2380868"/>
            <a:ext cx="11982332" cy="2087795"/>
            <a:chOff x="143163" y="5763486"/>
            <a:chExt cx="11982332" cy="739555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846BD00C-9313-4A22-94F7-3875A46C6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1EAF30D0-AA67-427C-9938-A2C8A9B5D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0" name="Picture 2" descr="Gráfico de respostas do Formulários Google. Título da pergunta: 5. Quantas recusas vocês tiveram nestes dias?. Número de respostas: 147 respostas.">
            <a:extLst>
              <a:ext uri="{FF2B5EF4-FFF2-40B4-BE49-F238E27FC236}">
                <a16:creationId xmlns:a16="http://schemas.microsoft.com/office/drawing/2014/main" id="{1E71BC6D-9FB6-594D-B359-0BA12D87D1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43"/>
          <a:stretch/>
        </p:blipFill>
        <p:spPr bwMode="auto">
          <a:xfrm>
            <a:off x="838200" y="704765"/>
            <a:ext cx="10628376" cy="544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1433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Gráfico de respostas do Formulários Google. Título da pergunta: 6.Houve alguma intercorrência / imprevisto durante os dias do inquérito?. Número de respostas: 147 respostas.">
            <a:extLst>
              <a:ext uri="{FF2B5EF4-FFF2-40B4-BE49-F238E27FC236}">
                <a16:creationId xmlns:a16="http://schemas.microsoft.com/office/drawing/2014/main" id="{713113DA-FF06-FA4B-A7B6-2F284AB6190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08" y="962526"/>
            <a:ext cx="11478166" cy="521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5274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1707F7-A20A-4F96-A810-0E116CFA6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Prevalência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369CE12E-9E95-42B4-B8B2-C85F92D00A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38224699"/>
              </p:ext>
            </p:extLst>
          </p:nvPr>
        </p:nvGraphicFramePr>
        <p:xfrm>
          <a:off x="838200" y="1378226"/>
          <a:ext cx="10333384" cy="49556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39046">
                  <a:extLst>
                    <a:ext uri="{9D8B030D-6E8A-4147-A177-3AD203B41FA5}">
                      <a16:colId xmlns:a16="http://schemas.microsoft.com/office/drawing/2014/main" val="2738446686"/>
                    </a:ext>
                  </a:extLst>
                </a:gridCol>
                <a:gridCol w="1369696">
                  <a:extLst>
                    <a:ext uri="{9D8B030D-6E8A-4147-A177-3AD203B41FA5}">
                      <a16:colId xmlns:a16="http://schemas.microsoft.com/office/drawing/2014/main" val="592125166"/>
                    </a:ext>
                  </a:extLst>
                </a:gridCol>
                <a:gridCol w="1109624">
                  <a:extLst>
                    <a:ext uri="{9D8B030D-6E8A-4147-A177-3AD203B41FA5}">
                      <a16:colId xmlns:a16="http://schemas.microsoft.com/office/drawing/2014/main" val="465797797"/>
                    </a:ext>
                  </a:extLst>
                </a:gridCol>
                <a:gridCol w="1109624">
                  <a:extLst>
                    <a:ext uri="{9D8B030D-6E8A-4147-A177-3AD203B41FA5}">
                      <a16:colId xmlns:a16="http://schemas.microsoft.com/office/drawing/2014/main" val="1620269687"/>
                    </a:ext>
                  </a:extLst>
                </a:gridCol>
                <a:gridCol w="1508397">
                  <a:extLst>
                    <a:ext uri="{9D8B030D-6E8A-4147-A177-3AD203B41FA5}">
                      <a16:colId xmlns:a16="http://schemas.microsoft.com/office/drawing/2014/main" val="1443885085"/>
                    </a:ext>
                  </a:extLst>
                </a:gridCol>
                <a:gridCol w="1178976">
                  <a:extLst>
                    <a:ext uri="{9D8B030D-6E8A-4147-A177-3AD203B41FA5}">
                      <a16:colId xmlns:a16="http://schemas.microsoft.com/office/drawing/2014/main" val="245917511"/>
                    </a:ext>
                  </a:extLst>
                </a:gridCol>
                <a:gridCol w="1109624">
                  <a:extLst>
                    <a:ext uri="{9D8B030D-6E8A-4147-A177-3AD203B41FA5}">
                      <a16:colId xmlns:a16="http://schemas.microsoft.com/office/drawing/2014/main" val="2811745560"/>
                    </a:ext>
                  </a:extLst>
                </a:gridCol>
                <a:gridCol w="1508397">
                  <a:extLst>
                    <a:ext uri="{9D8B030D-6E8A-4147-A177-3AD203B41FA5}">
                      <a16:colId xmlns:a16="http://schemas.microsoft.com/office/drawing/2014/main" val="3480740135"/>
                    </a:ext>
                  </a:extLst>
                </a:gridCol>
              </a:tblGrid>
              <a:tr h="33037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</a:rPr>
                        <a:t>Resultados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>
                          <a:effectLst/>
                        </a:rPr>
                        <a:t>Etapa 1: 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Etapa 2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441639"/>
                  </a:ext>
                </a:extLst>
              </a:tr>
              <a:tr h="330375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u="none" strike="noStrike" dirty="0">
                          <a:effectLst/>
                        </a:rPr>
                        <a:t>Pesquisa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u="none" strike="noStrike" dirty="0">
                          <a:effectLst/>
                        </a:rPr>
                        <a:t>Parâmetro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</a:rPr>
                        <a:t>N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</a:rPr>
                        <a:t>Positivos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</a:rPr>
                        <a:t>Prevalência/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Positivos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Prevalência/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2286971"/>
                  </a:ext>
                </a:extLst>
              </a:tr>
              <a:tr h="330375"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u="none" strike="noStrike">
                          <a:effectLst/>
                        </a:rPr>
                        <a:t> 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b="1" u="none" strike="noStrike" dirty="0">
                          <a:effectLst/>
                        </a:rPr>
                        <a:t> 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</a:rPr>
                        <a:t> 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>
                          <a:effectLst/>
                        </a:rPr>
                        <a:t> 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>
                          <a:effectLst/>
                        </a:rPr>
                        <a:t>População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População</a:t>
                      </a:r>
                      <a:endParaRPr lang="pt-BR" sz="2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2166068"/>
                  </a:ext>
                </a:extLst>
              </a:tr>
              <a:tr h="330375">
                <a:tc rowSpan="9">
                  <a:txBody>
                    <a:bodyPr/>
                    <a:lstStyle/>
                    <a:p>
                      <a:pPr algn="l" fontAlgn="ctr"/>
                      <a:r>
                        <a:rPr lang="pt-BR" sz="2000" b="1" u="none" strike="noStrike" dirty="0">
                          <a:effectLst/>
                        </a:rPr>
                        <a:t>Prevalência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prevalência</a:t>
                      </a:r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4.612</a:t>
                      </a:r>
                      <a:endParaRPr lang="pt-BR" sz="2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97</a:t>
                      </a:r>
                      <a:endParaRPr lang="pt-BR" sz="2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2,10%</a:t>
                      </a:r>
                      <a:endParaRPr lang="pt-BR" sz="2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4644</a:t>
                      </a:r>
                      <a:endParaRPr lang="pt-BR" sz="2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239</a:t>
                      </a:r>
                      <a:endParaRPr lang="pt-BR" sz="2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5,14%</a:t>
                      </a:r>
                      <a:endParaRPr lang="pt-BR" sz="2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93181994"/>
                  </a:ext>
                </a:extLst>
              </a:tr>
              <a:tr h="3303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LI 95%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 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u="none" strike="noStrike" dirty="0">
                          <a:effectLst/>
                        </a:rPr>
                        <a:t>1,67%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4,50%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91388794"/>
                  </a:ext>
                </a:extLst>
              </a:tr>
              <a:tr h="3303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LS 95%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 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u="none" strike="noStrike" dirty="0">
                          <a:effectLst/>
                        </a:rPr>
                        <a:t>2,52%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5,79%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62248675"/>
                  </a:ext>
                </a:extLst>
              </a:tr>
              <a:tr h="3303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effectLst/>
                        </a:rPr>
                        <a:t>pop.1*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4.018.650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 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84.391 </a:t>
                      </a:r>
                      <a:endParaRPr lang="pt-BR" sz="2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4.018.650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206.559</a:t>
                      </a:r>
                      <a:endParaRPr lang="pt-BR" sz="2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79499357"/>
                  </a:ext>
                </a:extLst>
              </a:tr>
              <a:tr h="3303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LI 95%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effectLst/>
                        </a:rPr>
                        <a:t> 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64.299 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180.839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79887754"/>
                  </a:ext>
                </a:extLst>
              </a:tr>
              <a:tr h="3303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LS 95%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 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 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100.485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20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232.680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05882470"/>
                  </a:ext>
                </a:extLst>
              </a:tr>
              <a:tr h="3303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pop.2**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3.457.124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72.600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3.457.124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177.697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28606030"/>
                  </a:ext>
                </a:extLst>
              </a:tr>
              <a:tr h="3303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LI 95%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57.734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155.571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41530814"/>
                  </a:ext>
                </a:extLst>
              </a:tr>
              <a:tr h="3303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LS 95%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87.120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200.168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07167912"/>
                  </a:ext>
                </a:extLst>
              </a:tr>
              <a:tr h="330375">
                <a:tc rowSpan="3">
                  <a:txBody>
                    <a:bodyPr/>
                    <a:lstStyle/>
                    <a:p>
                      <a:pPr algn="l" fontAlgn="ctr"/>
                      <a:r>
                        <a:rPr lang="pt-BR" sz="2000" b="1" u="none" strike="noStrike" dirty="0">
                          <a:effectLst/>
                        </a:rPr>
                        <a:t>Extensão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extensão</a:t>
                      </a:r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1.163</a:t>
                      </a:r>
                      <a:endParaRPr lang="pt-BR" sz="2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3</a:t>
                      </a:r>
                      <a:endParaRPr lang="pt-BR" sz="2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0,26%</a:t>
                      </a:r>
                      <a:endParaRPr lang="pt-BR" sz="2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1041</a:t>
                      </a:r>
                      <a:endParaRPr lang="pt-BR" sz="2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22</a:t>
                      </a:r>
                      <a:endParaRPr lang="pt-BR" sz="2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2,10%</a:t>
                      </a:r>
                      <a:endParaRPr lang="pt-BR" sz="2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89339614"/>
                  </a:ext>
                </a:extLst>
              </a:tr>
              <a:tr h="3303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LI 95%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 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0,05%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1,19%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750689739"/>
                  </a:ext>
                </a:extLst>
              </a:tr>
              <a:tr h="3303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t-BR" sz="2000" u="none" strike="noStrike">
                          <a:effectLst/>
                        </a:rPr>
                        <a:t>LS 95%</a:t>
                      </a:r>
                      <a:endParaRPr lang="pt-BR" sz="2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 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 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>
                          <a:effectLst/>
                        </a:rPr>
                        <a:t>0,75%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3,03%</a:t>
                      </a:r>
                      <a:endParaRPr lang="pt-BR" sz="2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90131510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938BA1B0-2AB1-44A5-B1F1-F22FAE8A5E9D}"/>
              </a:ext>
            </a:extLst>
          </p:cNvPr>
          <p:cNvSpPr txBox="1"/>
          <p:nvPr/>
        </p:nvSpPr>
        <p:spPr>
          <a:xfrm>
            <a:off x="1046922" y="6333851"/>
            <a:ext cx="9713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Pop 1: população IBGE ES 2019   Pop 2: população urbana IBGE ES 2019</a:t>
            </a:r>
          </a:p>
        </p:txBody>
      </p:sp>
    </p:spTree>
    <p:extLst>
      <p:ext uri="{BB962C8B-B14F-4D97-AF65-F5344CB8AC3E}">
        <p14:creationId xmlns:p14="http://schemas.microsoft.com/office/powerpoint/2010/main" val="180125511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D1D8088-559A-46A5-A801-CDF0B9476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3E2E96F-17F7-4C8C-BDF1-6BB90A0C1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2380868"/>
            <a:ext cx="11982332" cy="2087795"/>
            <a:chOff x="143163" y="5763486"/>
            <a:chExt cx="11982332" cy="739555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846BD00C-9313-4A22-94F7-3875A46C6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1EAF30D0-AA67-427C-9938-A2C8A9B5D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8" name="Picture 2" descr="Gráfico de respostas do Formulários Google. Título da pergunta: 8. O que funcionou bem e deve ser mantido? (pode marcar mais de 1 resposta). Número de respostas: 147 respostas.">
            <a:extLst>
              <a:ext uri="{FF2B5EF4-FFF2-40B4-BE49-F238E27FC236}">
                <a16:creationId xmlns:a16="http://schemas.microsoft.com/office/drawing/2014/main" id="{F4C36DC7-E361-4C44-91F0-ED856195031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7"/>
          <a:stretch/>
        </p:blipFill>
        <p:spPr bwMode="auto">
          <a:xfrm>
            <a:off x="838200" y="704765"/>
            <a:ext cx="10628376" cy="544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526151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ráfico de respostas do Formulários Google. Título da pergunta: 9. O que pode melhorar ?  (pode marcar mais de 1 resposta). Número de respostas: 147 respostas.">
            <a:extLst>
              <a:ext uri="{FF2B5EF4-FFF2-40B4-BE49-F238E27FC236}">
                <a16:creationId xmlns:a16="http://schemas.microsoft.com/office/drawing/2014/main" id="{0F0E046D-8B2D-AE4F-AD58-0B804054D1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88376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40599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Gráfico de respostas do Formulários Google. Título da pergunta: 10. Você gostaria de reforço na capacitação antes da próxima fase?. Número de respostas: 147 respostas.">
            <a:extLst>
              <a:ext uri="{FF2B5EF4-FFF2-40B4-BE49-F238E27FC236}">
                <a16:creationId xmlns:a16="http://schemas.microsoft.com/office/drawing/2014/main" id="{36435011-1FCE-6B49-BEB2-5194A88BD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3600"/>
            <a:ext cx="12192000" cy="5129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0014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D1D8088-559A-46A5-A801-CDF0B9476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3E2E96F-17F7-4C8C-BDF1-6BB90A0C1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2380868"/>
            <a:ext cx="11982332" cy="2087795"/>
            <a:chOff x="143163" y="5763486"/>
            <a:chExt cx="11982332" cy="739555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846BD00C-9313-4A22-94F7-3875A46C6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1EAF30D0-AA67-427C-9938-A2C8A9B5D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0" name="Picture 2" descr="Gráfico de respostas do Formulários Google. Título da pergunta: 12. Que materiais para apoio vocês gostariam de receber?. Número de respostas: 144 respostas.">
            <a:extLst>
              <a:ext uri="{FF2B5EF4-FFF2-40B4-BE49-F238E27FC236}">
                <a16:creationId xmlns:a16="http://schemas.microsoft.com/office/drawing/2014/main" id="{427D5882-6C24-1A4E-9C04-ED8C0B9FE2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43"/>
          <a:stretch/>
        </p:blipFill>
        <p:spPr bwMode="auto">
          <a:xfrm>
            <a:off x="838200" y="704765"/>
            <a:ext cx="10628376" cy="544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2008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B6CDA21F-E7AF-4C75-8395-33F58D5B0E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Rectangle 2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E518489-EE32-0944-8F30-4C18DEE9D3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9942716" cy="1080159"/>
          </a:xfrm>
        </p:spPr>
        <p:txBody>
          <a:bodyPr anchor="ctr">
            <a:normAutofit/>
          </a:bodyPr>
          <a:lstStyle/>
          <a:p>
            <a:r>
              <a:rPr lang="pt-BR" sz="4800" dirty="0"/>
              <a:t>Sugestões: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F523DFC-C233-8A48-AAA9-E49884F44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31" y="3428682"/>
            <a:ext cx="9941319" cy="3124658"/>
          </a:xfrm>
        </p:spPr>
        <p:txBody>
          <a:bodyPr anchor="ctr">
            <a:normAutofit fontScale="85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sz="1900" dirty="0"/>
              <a:t>Que a equipe escolhesse a área para trabalhar. (3!)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1900" dirty="0"/>
              <a:t>Mapa com localização em tempo real (2) mapas coloridos (?)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1900" dirty="0"/>
              <a:t>Material do jaleco – melhorar a qualidade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1900" dirty="0"/>
              <a:t>Celulares já atualizados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1900" dirty="0"/>
              <a:t>Melhorar alimentação (7) / agua (%)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1900" dirty="0"/>
              <a:t>Teste antes de ir a campo em todas as etapas (1 entrevistadora se sentiu mal)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1900" dirty="0" err="1"/>
              <a:t>Alcool</a:t>
            </a:r>
            <a:r>
              <a:rPr lang="pt-BR" sz="1900" dirty="0"/>
              <a:t> liquido em vez do gel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1900" dirty="0"/>
              <a:t>Bombeiros PM, para acompanhar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1900" dirty="0"/>
              <a:t>Ainda há duvidas sobre pular 5 casas e as casas disponíveis no setor</a:t>
            </a:r>
          </a:p>
          <a:p>
            <a:pPr marL="514350" indent="-514350">
              <a:buFont typeface="+mj-lt"/>
              <a:buAutoNum type="arabicPeriod"/>
            </a:pPr>
            <a:r>
              <a:rPr lang="pt-BR" sz="1900" dirty="0"/>
              <a:t>Apoio das UBS para uso de banheiro / agua</a:t>
            </a:r>
          </a:p>
          <a:p>
            <a:pPr marL="514350" indent="-514350">
              <a:buFont typeface="+mj-lt"/>
              <a:buAutoNum type="arabicPeriod"/>
            </a:pPr>
            <a:endParaRPr lang="pt-BR" sz="1900" dirty="0"/>
          </a:p>
          <a:p>
            <a:pPr marL="514350" indent="-514350">
              <a:buFont typeface="+mj-lt"/>
              <a:buAutoNum type="arabicPeriod"/>
            </a:pPr>
            <a:endParaRPr lang="pt-BR" sz="1900" dirty="0"/>
          </a:p>
          <a:p>
            <a:pPr marL="514350" indent="-514350">
              <a:buFont typeface="+mj-lt"/>
              <a:buAutoNum type="arabicPeriod"/>
            </a:pPr>
            <a:endParaRPr lang="pt-BR" sz="1900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895949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0D1D8088-559A-46A5-A801-CDF0B9476B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83E2E96F-17F7-4C8C-BDF1-6BB90A0C1D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09667" y="2380868"/>
            <a:ext cx="11982332" cy="2087795"/>
            <a:chOff x="143163" y="5763486"/>
            <a:chExt cx="11982332" cy="739555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846BD00C-9313-4A22-94F7-3875A46C6D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357444" y="5763486"/>
              <a:ext cx="11768051" cy="73955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1EAF30D0-AA67-427C-9938-A2C8A9B5D5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43163" y="5763486"/>
              <a:ext cx="1" cy="73955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7" name="Rectangle 76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466344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4" name="Picture 2" descr="Gráfico de respostas do Formulários Google. Título da pergunta: 14. De 1 a 10 o quanto você gostou de participar desta primeira fase? (sendo 1 = nada e 10 = adorei participar). Número de respostas: 147 respostas.">
            <a:extLst>
              <a:ext uri="{FF2B5EF4-FFF2-40B4-BE49-F238E27FC236}">
                <a16:creationId xmlns:a16="http://schemas.microsoft.com/office/drawing/2014/main" id="{7192C962-FD1E-C241-894A-03494D0045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"/>
          <a:stretch/>
        </p:blipFill>
        <p:spPr bwMode="auto">
          <a:xfrm>
            <a:off x="838200" y="704765"/>
            <a:ext cx="10628376" cy="5440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19498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E42565C-E3CC-4EF0-8093-88FCC788A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8027347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63495AE-6FF4-1943-B418-4F9C53F40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620" y="1471351"/>
            <a:ext cx="7108911" cy="40166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Avaliação por regional: Central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1583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A815F2C-4E80-4019-8E59-FAD3F7F84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009304" cy="6858000"/>
          </a:xfrm>
          <a:custGeom>
            <a:avLst/>
            <a:gdLst>
              <a:gd name="connsiteX0" fmla="*/ 8239723 w 12009304"/>
              <a:gd name="connsiteY0" fmla="*/ 5083103 h 6858000"/>
              <a:gd name="connsiteX1" fmla="*/ 9505105 w 12009304"/>
              <a:gd name="connsiteY1" fmla="*/ 5083103 h 6858000"/>
              <a:gd name="connsiteX2" fmla="*/ 9564676 w 12009304"/>
              <a:gd name="connsiteY2" fmla="*/ 5091016 h 6858000"/>
              <a:gd name="connsiteX3" fmla="*/ 9605648 w 12009304"/>
              <a:gd name="connsiteY3" fmla="*/ 5108194 h 6858000"/>
              <a:gd name="connsiteX4" fmla="*/ 9580608 w 12009304"/>
              <a:gd name="connsiteY4" fmla="*/ 5151499 h 6858000"/>
              <a:gd name="connsiteX5" fmla="*/ 8693486 w 12009304"/>
              <a:gd name="connsiteY5" fmla="*/ 6685800 h 6858000"/>
              <a:gd name="connsiteX6" fmla="*/ 8595419 w 12009304"/>
              <a:gd name="connsiteY6" fmla="*/ 6814017 h 6858000"/>
              <a:gd name="connsiteX7" fmla="*/ 8545620 w 12009304"/>
              <a:gd name="connsiteY7" fmla="*/ 6858000 h 6858000"/>
              <a:gd name="connsiteX8" fmla="*/ 7612173 w 12009304"/>
              <a:gd name="connsiteY8" fmla="*/ 6858000 h 6858000"/>
              <a:gd name="connsiteX9" fmla="*/ 7591825 w 12009304"/>
              <a:gd name="connsiteY9" fmla="*/ 6822959 h 6858000"/>
              <a:gd name="connsiteX10" fmla="*/ 7411622 w 12009304"/>
              <a:gd name="connsiteY10" fmla="*/ 6512633 h 6858000"/>
              <a:gd name="connsiteX11" fmla="*/ 7411622 w 12009304"/>
              <a:gd name="connsiteY11" fmla="*/ 6289354 h 6858000"/>
              <a:gd name="connsiteX12" fmla="*/ 8045680 w 12009304"/>
              <a:gd name="connsiteY12" fmla="*/ 5197465 h 6858000"/>
              <a:gd name="connsiteX13" fmla="*/ 8239723 w 12009304"/>
              <a:gd name="connsiteY13" fmla="*/ 5083103 h 6858000"/>
              <a:gd name="connsiteX14" fmla="*/ 10622296 w 12009304"/>
              <a:gd name="connsiteY14" fmla="*/ 1326563 h 6858000"/>
              <a:gd name="connsiteX15" fmla="*/ 11448522 w 12009304"/>
              <a:gd name="connsiteY15" fmla="*/ 1326563 h 6858000"/>
              <a:gd name="connsiteX16" fmla="*/ 11577006 w 12009304"/>
              <a:gd name="connsiteY16" fmla="*/ 1401233 h 6858000"/>
              <a:gd name="connsiteX17" fmla="*/ 11989228 w 12009304"/>
              <a:gd name="connsiteY17" fmla="*/ 2114179 h 6858000"/>
              <a:gd name="connsiteX18" fmla="*/ 11989228 w 12009304"/>
              <a:gd name="connsiteY18" fmla="*/ 2259969 h 6858000"/>
              <a:gd name="connsiteX19" fmla="*/ 11577006 w 12009304"/>
              <a:gd name="connsiteY19" fmla="*/ 2972914 h 6858000"/>
              <a:gd name="connsiteX20" fmla="*/ 11448522 w 12009304"/>
              <a:gd name="connsiteY20" fmla="*/ 3047587 h 6858000"/>
              <a:gd name="connsiteX21" fmla="*/ 10622296 w 12009304"/>
              <a:gd name="connsiteY21" fmla="*/ 3047587 h 6858000"/>
              <a:gd name="connsiteX22" fmla="*/ 10495594 w 12009304"/>
              <a:gd name="connsiteY22" fmla="*/ 2972914 h 6858000"/>
              <a:gd name="connsiteX23" fmla="*/ 10081589 w 12009304"/>
              <a:gd name="connsiteY23" fmla="*/ 2259969 h 6858000"/>
              <a:gd name="connsiteX24" fmla="*/ 10081589 w 12009304"/>
              <a:gd name="connsiteY24" fmla="*/ 2114179 h 6858000"/>
              <a:gd name="connsiteX25" fmla="*/ 10495594 w 12009304"/>
              <a:gd name="connsiteY25" fmla="*/ 1401233 h 6858000"/>
              <a:gd name="connsiteX26" fmla="*/ 10622296 w 12009304"/>
              <a:gd name="connsiteY26" fmla="*/ 1326563 h 6858000"/>
              <a:gd name="connsiteX27" fmla="*/ 0 w 12009304"/>
              <a:gd name="connsiteY27" fmla="*/ 0 h 6858000"/>
              <a:gd name="connsiteX28" fmla="*/ 4457990 w 12009304"/>
              <a:gd name="connsiteY28" fmla="*/ 0 h 6858000"/>
              <a:gd name="connsiteX29" fmla="*/ 5902610 w 12009304"/>
              <a:gd name="connsiteY29" fmla="*/ 0 h 6858000"/>
              <a:gd name="connsiteX30" fmla="*/ 8476869 w 12009304"/>
              <a:gd name="connsiteY30" fmla="*/ 0 h 6858000"/>
              <a:gd name="connsiteX31" fmla="*/ 8535933 w 12009304"/>
              <a:gd name="connsiteY31" fmla="*/ 39849 h 6858000"/>
              <a:gd name="connsiteX32" fmla="*/ 8693486 w 12009304"/>
              <a:gd name="connsiteY32" fmla="*/ 220603 h 6858000"/>
              <a:gd name="connsiteX33" fmla="*/ 10389180 w 12009304"/>
              <a:gd name="connsiteY33" fmla="*/ 3153347 h 6858000"/>
              <a:gd name="connsiteX34" fmla="*/ 10389180 w 12009304"/>
              <a:gd name="connsiteY34" fmla="*/ 3753061 h 6858000"/>
              <a:gd name="connsiteX35" fmla="*/ 9759557 w 12009304"/>
              <a:gd name="connsiteY35" fmla="*/ 4842009 h 6858000"/>
              <a:gd name="connsiteX36" fmla="*/ 9706493 w 12009304"/>
              <a:gd name="connsiteY36" fmla="*/ 4933778 h 6858000"/>
              <a:gd name="connsiteX37" fmla="*/ 9708360 w 12009304"/>
              <a:gd name="connsiteY37" fmla="*/ 4934561 h 6858000"/>
              <a:gd name="connsiteX38" fmla="*/ 9802002 w 12009304"/>
              <a:gd name="connsiteY38" fmla="*/ 5029008 h 6858000"/>
              <a:gd name="connsiteX39" fmla="*/ 10514131 w 12009304"/>
              <a:gd name="connsiteY39" fmla="*/ 6260653 h 6858000"/>
              <a:gd name="connsiteX40" fmla="*/ 10514131 w 12009304"/>
              <a:gd name="connsiteY40" fmla="*/ 6512512 h 6858000"/>
              <a:gd name="connsiteX41" fmla="*/ 10340271 w 12009304"/>
              <a:gd name="connsiteY41" fmla="*/ 6813206 h 6858000"/>
              <a:gd name="connsiteX42" fmla="*/ 10314372 w 12009304"/>
              <a:gd name="connsiteY42" fmla="*/ 6858000 h 6858000"/>
              <a:gd name="connsiteX43" fmla="*/ 10119136 w 12009304"/>
              <a:gd name="connsiteY43" fmla="*/ 6858000 h 6858000"/>
              <a:gd name="connsiteX44" fmla="*/ 10122008 w 12009304"/>
              <a:gd name="connsiteY44" fmla="*/ 6853033 h 6858000"/>
              <a:gd name="connsiteX45" fmla="*/ 10327158 w 12009304"/>
              <a:gd name="connsiteY45" fmla="*/ 6498223 h 6858000"/>
              <a:gd name="connsiteX46" fmla="*/ 10327158 w 12009304"/>
              <a:gd name="connsiteY46" fmla="*/ 6274942 h 6858000"/>
              <a:gd name="connsiteX47" fmla="*/ 9695832 w 12009304"/>
              <a:gd name="connsiteY47" fmla="*/ 5183053 h 6858000"/>
              <a:gd name="connsiteX48" fmla="*/ 9612819 w 12009304"/>
              <a:gd name="connsiteY48" fmla="*/ 5099323 h 6858000"/>
              <a:gd name="connsiteX49" fmla="*/ 9603213 w 12009304"/>
              <a:gd name="connsiteY49" fmla="*/ 5095298 h 6858000"/>
              <a:gd name="connsiteX50" fmla="*/ 9654707 w 12009304"/>
              <a:gd name="connsiteY50" fmla="*/ 5006238 h 6858000"/>
              <a:gd name="connsiteX51" fmla="*/ 9693004 w 12009304"/>
              <a:gd name="connsiteY51" fmla="*/ 4940002 h 6858000"/>
              <a:gd name="connsiteX52" fmla="*/ 9653283 w 12009304"/>
              <a:gd name="connsiteY52" fmla="*/ 4923348 h 6858000"/>
              <a:gd name="connsiteX53" fmla="*/ 9586087 w 12009304"/>
              <a:gd name="connsiteY53" fmla="*/ 4914420 h 6858000"/>
              <a:gd name="connsiteX54" fmla="*/ 8158743 w 12009304"/>
              <a:gd name="connsiteY54" fmla="*/ 4914420 h 6858000"/>
              <a:gd name="connsiteX55" fmla="*/ 7939863 w 12009304"/>
              <a:gd name="connsiteY55" fmla="*/ 5043420 h 6858000"/>
              <a:gd name="connsiteX56" fmla="*/ 7224650 w 12009304"/>
              <a:gd name="connsiteY56" fmla="*/ 6275065 h 6858000"/>
              <a:gd name="connsiteX57" fmla="*/ 7224650 w 12009304"/>
              <a:gd name="connsiteY57" fmla="*/ 6526922 h 6858000"/>
              <a:gd name="connsiteX58" fmla="*/ 7350544 w 12009304"/>
              <a:gd name="connsiteY58" fmla="*/ 6743723 h 6858000"/>
              <a:gd name="connsiteX59" fmla="*/ 7416905 w 12009304"/>
              <a:gd name="connsiteY59" fmla="*/ 6858000 h 6858000"/>
              <a:gd name="connsiteX60" fmla="*/ 5902610 w 12009304"/>
              <a:gd name="connsiteY60" fmla="*/ 6858000 h 6858000"/>
              <a:gd name="connsiteX61" fmla="*/ 4389357 w 12009304"/>
              <a:gd name="connsiteY61" fmla="*/ 6858000 h 6858000"/>
              <a:gd name="connsiteX62" fmla="*/ 0 w 12009304"/>
              <a:gd name="connsiteY6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2009304" h="6858000">
                <a:moveTo>
                  <a:pt x="8239723" y="5083103"/>
                </a:moveTo>
                <a:cubicBezTo>
                  <a:pt x="8239723" y="5083103"/>
                  <a:pt x="8239723" y="5083103"/>
                  <a:pt x="9505105" y="5083103"/>
                </a:cubicBezTo>
                <a:cubicBezTo>
                  <a:pt x="9525601" y="5083103"/>
                  <a:pt x="9545588" y="5085825"/>
                  <a:pt x="9564676" y="5091016"/>
                </a:cubicBezTo>
                <a:lnTo>
                  <a:pt x="9605648" y="5108194"/>
                </a:lnTo>
                <a:lnTo>
                  <a:pt x="9580608" y="5151499"/>
                </a:lnTo>
                <a:cubicBezTo>
                  <a:pt x="9354208" y="5543062"/>
                  <a:pt x="9064418" y="6044264"/>
                  <a:pt x="8693486" y="6685800"/>
                </a:cubicBezTo>
                <a:cubicBezTo>
                  <a:pt x="8665958" y="6733339"/>
                  <a:pt x="8632925" y="6776306"/>
                  <a:pt x="8595419" y="6814017"/>
                </a:cubicBezTo>
                <a:lnTo>
                  <a:pt x="8545620" y="6858000"/>
                </a:lnTo>
                <a:lnTo>
                  <a:pt x="7612173" y="6858000"/>
                </a:lnTo>
                <a:lnTo>
                  <a:pt x="7591825" y="6822959"/>
                </a:lnTo>
                <a:cubicBezTo>
                  <a:pt x="7538315" y="6730809"/>
                  <a:pt x="7478495" y="6627794"/>
                  <a:pt x="7411622" y="6512633"/>
                </a:cubicBezTo>
                <a:cubicBezTo>
                  <a:pt x="7370628" y="6444560"/>
                  <a:pt x="7370628" y="6357427"/>
                  <a:pt x="7411622" y="6289354"/>
                </a:cubicBezTo>
                <a:cubicBezTo>
                  <a:pt x="7411622" y="6289354"/>
                  <a:pt x="7411622" y="6289354"/>
                  <a:pt x="8045680" y="5197465"/>
                </a:cubicBezTo>
                <a:cubicBezTo>
                  <a:pt x="8083943" y="5126669"/>
                  <a:pt x="8160465" y="5083103"/>
                  <a:pt x="8239723" y="5083103"/>
                </a:cubicBezTo>
                <a:close/>
                <a:moveTo>
                  <a:pt x="10622296" y="1326563"/>
                </a:moveTo>
                <a:cubicBezTo>
                  <a:pt x="10622296" y="1326563"/>
                  <a:pt x="10622296" y="1326563"/>
                  <a:pt x="11448522" y="1326563"/>
                </a:cubicBezTo>
                <a:cubicBezTo>
                  <a:pt x="11502058" y="1326563"/>
                  <a:pt x="11550238" y="1355009"/>
                  <a:pt x="11577006" y="1401233"/>
                </a:cubicBezTo>
                <a:cubicBezTo>
                  <a:pt x="11577006" y="1401233"/>
                  <a:pt x="11577006" y="1401233"/>
                  <a:pt x="11989228" y="2114179"/>
                </a:cubicBezTo>
                <a:cubicBezTo>
                  <a:pt x="12015996" y="2158629"/>
                  <a:pt x="12015996" y="2215522"/>
                  <a:pt x="11989228" y="2259969"/>
                </a:cubicBezTo>
                <a:cubicBezTo>
                  <a:pt x="11989228" y="2259969"/>
                  <a:pt x="11989228" y="2259969"/>
                  <a:pt x="11577006" y="2972914"/>
                </a:cubicBezTo>
                <a:cubicBezTo>
                  <a:pt x="11550238" y="3019141"/>
                  <a:pt x="11502058" y="3047587"/>
                  <a:pt x="11448522" y="3047587"/>
                </a:cubicBezTo>
                <a:cubicBezTo>
                  <a:pt x="11448522" y="3047587"/>
                  <a:pt x="11448522" y="3047587"/>
                  <a:pt x="10622296" y="3047587"/>
                </a:cubicBezTo>
                <a:cubicBezTo>
                  <a:pt x="10570544" y="3047587"/>
                  <a:pt x="10520578" y="3019141"/>
                  <a:pt x="10495594" y="2972914"/>
                </a:cubicBezTo>
                <a:cubicBezTo>
                  <a:pt x="10495594" y="2972914"/>
                  <a:pt x="10495594" y="2972914"/>
                  <a:pt x="10081589" y="2259969"/>
                </a:cubicBezTo>
                <a:cubicBezTo>
                  <a:pt x="10054821" y="2215522"/>
                  <a:pt x="10054821" y="2158629"/>
                  <a:pt x="10081589" y="2114179"/>
                </a:cubicBezTo>
                <a:cubicBezTo>
                  <a:pt x="10081589" y="2114179"/>
                  <a:pt x="10081589" y="2114179"/>
                  <a:pt x="10495594" y="1401233"/>
                </a:cubicBezTo>
                <a:cubicBezTo>
                  <a:pt x="10520578" y="1355009"/>
                  <a:pt x="10570544" y="1326563"/>
                  <a:pt x="10622296" y="1326563"/>
                </a:cubicBezTo>
                <a:close/>
                <a:moveTo>
                  <a:pt x="0" y="0"/>
                </a:moveTo>
                <a:lnTo>
                  <a:pt x="4457990" y="0"/>
                </a:lnTo>
                <a:lnTo>
                  <a:pt x="5902610" y="0"/>
                </a:lnTo>
                <a:lnTo>
                  <a:pt x="8476869" y="0"/>
                </a:lnTo>
                <a:lnTo>
                  <a:pt x="8535933" y="39849"/>
                </a:lnTo>
                <a:cubicBezTo>
                  <a:pt x="8598516" y="88273"/>
                  <a:pt x="8652195" y="149296"/>
                  <a:pt x="8693486" y="220603"/>
                </a:cubicBezTo>
                <a:cubicBezTo>
                  <a:pt x="8693486" y="220603"/>
                  <a:pt x="8693486" y="220603"/>
                  <a:pt x="10389180" y="3153347"/>
                </a:cubicBezTo>
                <a:cubicBezTo>
                  <a:pt x="10499291" y="3336185"/>
                  <a:pt x="10499291" y="3570221"/>
                  <a:pt x="10389180" y="3753061"/>
                </a:cubicBezTo>
                <a:cubicBezTo>
                  <a:pt x="10389180" y="3753061"/>
                  <a:pt x="10389180" y="3753061"/>
                  <a:pt x="9759557" y="4842009"/>
                </a:cubicBezTo>
                <a:lnTo>
                  <a:pt x="9706493" y="4933778"/>
                </a:lnTo>
                <a:lnTo>
                  <a:pt x="9708360" y="4934561"/>
                </a:lnTo>
                <a:cubicBezTo>
                  <a:pt x="9746510" y="4956830"/>
                  <a:pt x="9778880" y="4989078"/>
                  <a:pt x="9802002" y="5029008"/>
                </a:cubicBezTo>
                <a:cubicBezTo>
                  <a:pt x="9802002" y="5029008"/>
                  <a:pt x="9802002" y="5029008"/>
                  <a:pt x="10514131" y="6260653"/>
                </a:cubicBezTo>
                <a:cubicBezTo>
                  <a:pt x="10560376" y="6337439"/>
                  <a:pt x="10560376" y="6435725"/>
                  <a:pt x="10514131" y="6512512"/>
                </a:cubicBezTo>
                <a:cubicBezTo>
                  <a:pt x="10514131" y="6512512"/>
                  <a:pt x="10514131" y="6512512"/>
                  <a:pt x="10340271" y="6813206"/>
                </a:cubicBezTo>
                <a:lnTo>
                  <a:pt x="10314372" y="6858000"/>
                </a:lnTo>
                <a:lnTo>
                  <a:pt x="10119136" y="6858000"/>
                </a:lnTo>
                <a:lnTo>
                  <a:pt x="10122008" y="6853033"/>
                </a:lnTo>
                <a:cubicBezTo>
                  <a:pt x="10327158" y="6498223"/>
                  <a:pt x="10327158" y="6498223"/>
                  <a:pt x="10327158" y="6498223"/>
                </a:cubicBezTo>
                <a:cubicBezTo>
                  <a:pt x="10368154" y="6430148"/>
                  <a:pt x="10368154" y="6343015"/>
                  <a:pt x="10327158" y="6274942"/>
                </a:cubicBezTo>
                <a:cubicBezTo>
                  <a:pt x="9695832" y="5183053"/>
                  <a:pt x="9695832" y="5183053"/>
                  <a:pt x="9695832" y="5183053"/>
                </a:cubicBezTo>
                <a:cubicBezTo>
                  <a:pt x="9675334" y="5147654"/>
                  <a:pt x="9646640" y="5119063"/>
                  <a:pt x="9612819" y="5099323"/>
                </a:cubicBezTo>
                <a:lnTo>
                  <a:pt x="9603213" y="5095298"/>
                </a:lnTo>
                <a:lnTo>
                  <a:pt x="9654707" y="5006238"/>
                </a:lnTo>
                <a:lnTo>
                  <a:pt x="9693004" y="4940002"/>
                </a:lnTo>
                <a:lnTo>
                  <a:pt x="9653283" y="4923348"/>
                </a:lnTo>
                <a:cubicBezTo>
                  <a:pt x="9631750" y="4917491"/>
                  <a:pt x="9609208" y="4914420"/>
                  <a:pt x="9586087" y="4914420"/>
                </a:cubicBezTo>
                <a:cubicBezTo>
                  <a:pt x="8158743" y="4914420"/>
                  <a:pt x="8158743" y="4914420"/>
                  <a:pt x="8158743" y="4914420"/>
                </a:cubicBezTo>
                <a:cubicBezTo>
                  <a:pt x="8069341" y="4914420"/>
                  <a:pt x="7983024" y="4963563"/>
                  <a:pt x="7939863" y="5043420"/>
                </a:cubicBezTo>
                <a:cubicBezTo>
                  <a:pt x="7224650" y="6275065"/>
                  <a:pt x="7224650" y="6275065"/>
                  <a:pt x="7224650" y="6275065"/>
                </a:cubicBezTo>
                <a:cubicBezTo>
                  <a:pt x="7178407" y="6351849"/>
                  <a:pt x="7178407" y="6450135"/>
                  <a:pt x="7224650" y="6526922"/>
                </a:cubicBezTo>
                <a:cubicBezTo>
                  <a:pt x="7269350" y="6603900"/>
                  <a:pt x="7311257" y="6676067"/>
                  <a:pt x="7350544" y="6743723"/>
                </a:cubicBezTo>
                <a:lnTo>
                  <a:pt x="7416905" y="6858000"/>
                </a:lnTo>
                <a:lnTo>
                  <a:pt x="5902610" y="6858000"/>
                </a:lnTo>
                <a:lnTo>
                  <a:pt x="438935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B290D8FB-9BD7-F949-9B50-F5DCEC3219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0041468"/>
              </p:ext>
            </p:extLst>
          </p:nvPr>
        </p:nvGraphicFramePr>
        <p:xfrm>
          <a:off x="8968092" y="973212"/>
          <a:ext cx="2712473" cy="4911575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2712473">
                  <a:extLst>
                    <a:ext uri="{9D8B030D-6E8A-4147-A177-3AD203B41FA5}">
                      <a16:colId xmlns:a16="http://schemas.microsoft.com/office/drawing/2014/main" val="730248049"/>
                    </a:ext>
                  </a:extLst>
                </a:gridCol>
              </a:tblGrid>
              <a:tr h="841952">
                <a:tc>
                  <a:txBody>
                    <a:bodyPr/>
                    <a:lstStyle/>
                    <a:p>
                      <a:pPr rtl="0" fontAlgn="b"/>
                      <a:r>
                        <a:rPr lang="pt-BR" sz="1600" b="1" dirty="0">
                          <a:effectLst/>
                        </a:rPr>
                        <a:t>9. O que pode melhorar ? (pode marcar mais de 1 resposta)</a:t>
                      </a:r>
                    </a:p>
                  </a:txBody>
                  <a:tcPr marL="26684" marR="26684" marT="17790" marB="17790" anchor="b"/>
                </a:tc>
                <a:extLst>
                  <a:ext uri="{0D108BD9-81ED-4DB2-BD59-A6C34878D82A}">
                    <a16:rowId xmlns:a16="http://schemas.microsoft.com/office/drawing/2014/main" val="3589765460"/>
                  </a:ext>
                </a:extLst>
              </a:tr>
              <a:tr h="340817">
                <a:tc>
                  <a:txBody>
                    <a:bodyPr/>
                    <a:lstStyle/>
                    <a:p>
                      <a:pPr rtl="0" fontAlgn="b"/>
                      <a:r>
                        <a:rPr lang="pt-BR" sz="1600" dirty="0">
                          <a:effectLst/>
                        </a:rPr>
                        <a:t>Alimentação, EPI</a:t>
                      </a:r>
                    </a:p>
                  </a:txBody>
                  <a:tcPr marL="26684" marR="26684" marT="17790" marB="17790" anchor="b"/>
                </a:tc>
                <a:extLst>
                  <a:ext uri="{0D108BD9-81ED-4DB2-BD59-A6C34878D82A}">
                    <a16:rowId xmlns:a16="http://schemas.microsoft.com/office/drawing/2014/main" val="2737682761"/>
                  </a:ext>
                </a:extLst>
              </a:tr>
              <a:tr h="340817">
                <a:tc>
                  <a:txBody>
                    <a:bodyPr/>
                    <a:lstStyle/>
                    <a:p>
                      <a:pPr rtl="0" fontAlgn="b"/>
                      <a:r>
                        <a:rPr lang="pt-BR" sz="1600" dirty="0">
                          <a:effectLst/>
                        </a:rPr>
                        <a:t>Alimentação</a:t>
                      </a:r>
                    </a:p>
                  </a:txBody>
                  <a:tcPr marL="26684" marR="26684" marT="17790" marB="17790" anchor="b"/>
                </a:tc>
                <a:extLst>
                  <a:ext uri="{0D108BD9-81ED-4DB2-BD59-A6C34878D82A}">
                    <a16:rowId xmlns:a16="http://schemas.microsoft.com/office/drawing/2014/main" val="885139277"/>
                  </a:ext>
                </a:extLst>
              </a:tr>
              <a:tr h="340817">
                <a:tc>
                  <a:txBody>
                    <a:bodyPr/>
                    <a:lstStyle/>
                    <a:p>
                      <a:pPr rtl="0" fontAlgn="b"/>
                      <a:r>
                        <a:rPr lang="pt-BR" sz="1600" dirty="0">
                          <a:effectLst/>
                        </a:rPr>
                        <a:t>Alimentação</a:t>
                      </a:r>
                    </a:p>
                  </a:txBody>
                  <a:tcPr marL="26684" marR="26684" marT="17790" marB="17790" anchor="b"/>
                </a:tc>
                <a:extLst>
                  <a:ext uri="{0D108BD9-81ED-4DB2-BD59-A6C34878D82A}">
                    <a16:rowId xmlns:a16="http://schemas.microsoft.com/office/drawing/2014/main" val="4046011790"/>
                  </a:ext>
                </a:extLst>
              </a:tr>
              <a:tr h="340817">
                <a:tc>
                  <a:txBody>
                    <a:bodyPr/>
                    <a:lstStyle/>
                    <a:p>
                      <a:pPr rtl="0" fontAlgn="b"/>
                      <a:r>
                        <a:rPr lang="pt-BR" sz="1600" dirty="0">
                          <a:effectLst/>
                        </a:rPr>
                        <a:t>Alimentação</a:t>
                      </a:r>
                    </a:p>
                  </a:txBody>
                  <a:tcPr marL="26684" marR="26684" marT="17790" marB="17790" anchor="b"/>
                </a:tc>
                <a:extLst>
                  <a:ext uri="{0D108BD9-81ED-4DB2-BD59-A6C34878D82A}">
                    <a16:rowId xmlns:a16="http://schemas.microsoft.com/office/drawing/2014/main" val="2322226499"/>
                  </a:ext>
                </a:extLst>
              </a:tr>
              <a:tr h="340817">
                <a:tc>
                  <a:txBody>
                    <a:bodyPr/>
                    <a:lstStyle/>
                    <a:p>
                      <a:pPr rtl="0" fontAlgn="b"/>
                      <a:r>
                        <a:rPr lang="pt-BR" sz="1600" dirty="0">
                          <a:effectLst/>
                        </a:rPr>
                        <a:t>Apoio </a:t>
                      </a:r>
                      <a:r>
                        <a:rPr lang="pt-BR" sz="1600" dirty="0" err="1">
                          <a:effectLst/>
                        </a:rPr>
                        <a:t>logistico</a:t>
                      </a:r>
                      <a:endParaRPr lang="pt-BR" sz="1600" dirty="0">
                        <a:effectLst/>
                      </a:endParaRPr>
                    </a:p>
                  </a:txBody>
                  <a:tcPr marL="26684" marR="26684" marT="17790" marB="17790" anchor="b"/>
                </a:tc>
                <a:extLst>
                  <a:ext uri="{0D108BD9-81ED-4DB2-BD59-A6C34878D82A}">
                    <a16:rowId xmlns:a16="http://schemas.microsoft.com/office/drawing/2014/main" val="2786816870"/>
                  </a:ext>
                </a:extLst>
              </a:tr>
              <a:tr h="340817">
                <a:tc>
                  <a:txBody>
                    <a:bodyPr/>
                    <a:lstStyle/>
                    <a:p>
                      <a:pPr rtl="0" fontAlgn="b"/>
                      <a:r>
                        <a:rPr lang="pt-BR" sz="1600" dirty="0">
                          <a:effectLst/>
                        </a:rPr>
                        <a:t>Apoio </a:t>
                      </a:r>
                      <a:r>
                        <a:rPr lang="pt-BR" sz="1600" dirty="0" err="1">
                          <a:effectLst/>
                        </a:rPr>
                        <a:t>logistico</a:t>
                      </a:r>
                      <a:endParaRPr lang="pt-BR" sz="1600" dirty="0">
                        <a:effectLst/>
                      </a:endParaRPr>
                    </a:p>
                  </a:txBody>
                  <a:tcPr marL="26684" marR="26684" marT="17790" marB="17790" anchor="b"/>
                </a:tc>
                <a:extLst>
                  <a:ext uri="{0D108BD9-81ED-4DB2-BD59-A6C34878D82A}">
                    <a16:rowId xmlns:a16="http://schemas.microsoft.com/office/drawing/2014/main" val="276365178"/>
                  </a:ext>
                </a:extLst>
              </a:tr>
              <a:tr h="841952">
                <a:tc>
                  <a:txBody>
                    <a:bodyPr/>
                    <a:lstStyle/>
                    <a:p>
                      <a:pPr rtl="0" fontAlgn="b"/>
                      <a:r>
                        <a:rPr lang="pt-BR" sz="1600" dirty="0">
                          <a:effectLst/>
                        </a:rPr>
                        <a:t>Alimentação, Processo de notificação (comunicação com APS e Vigilância)</a:t>
                      </a:r>
                    </a:p>
                  </a:txBody>
                  <a:tcPr marL="26684" marR="26684" marT="17790" marB="17790" anchor="b"/>
                </a:tc>
                <a:extLst>
                  <a:ext uri="{0D108BD9-81ED-4DB2-BD59-A6C34878D82A}">
                    <a16:rowId xmlns:a16="http://schemas.microsoft.com/office/drawing/2014/main" val="1411158103"/>
                  </a:ext>
                </a:extLst>
              </a:tr>
              <a:tr h="841952">
                <a:tc>
                  <a:txBody>
                    <a:bodyPr/>
                    <a:lstStyle/>
                    <a:p>
                      <a:pPr rtl="0" fontAlgn="b"/>
                      <a:r>
                        <a:rPr lang="pt-BR" sz="1600" dirty="0">
                          <a:effectLst/>
                        </a:rPr>
                        <a:t>Processo de notificação (comunicação com APS e Vigilância)</a:t>
                      </a:r>
                    </a:p>
                  </a:txBody>
                  <a:tcPr marL="26684" marR="26684" marT="17790" marB="17790" anchor="b"/>
                </a:tc>
                <a:extLst>
                  <a:ext uri="{0D108BD9-81ED-4DB2-BD59-A6C34878D82A}">
                    <a16:rowId xmlns:a16="http://schemas.microsoft.com/office/drawing/2014/main" val="3105193116"/>
                  </a:ext>
                </a:extLst>
              </a:tr>
              <a:tr h="340817">
                <a:tc>
                  <a:txBody>
                    <a:bodyPr/>
                    <a:lstStyle/>
                    <a:p>
                      <a:pPr rtl="0" fontAlgn="b"/>
                      <a:r>
                        <a:rPr lang="pt-BR" sz="1600" dirty="0">
                          <a:effectLst/>
                        </a:rPr>
                        <a:t>Alimentação</a:t>
                      </a:r>
                    </a:p>
                  </a:txBody>
                  <a:tcPr marL="26684" marR="26684" marT="17790" marB="17790" anchor="b"/>
                </a:tc>
                <a:extLst>
                  <a:ext uri="{0D108BD9-81ED-4DB2-BD59-A6C34878D82A}">
                    <a16:rowId xmlns:a16="http://schemas.microsoft.com/office/drawing/2014/main" val="1950404961"/>
                  </a:ext>
                </a:extLst>
              </a:tr>
            </a:tbl>
          </a:graphicData>
        </a:graphic>
      </p:graphicFrame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B8BCA967-847A-8847-A9EB-1CEA6DE306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384112"/>
              </p:ext>
            </p:extLst>
          </p:nvPr>
        </p:nvGraphicFramePr>
        <p:xfrm>
          <a:off x="255841" y="133009"/>
          <a:ext cx="7945222" cy="6591979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7945222">
                  <a:extLst>
                    <a:ext uri="{9D8B030D-6E8A-4147-A177-3AD203B41FA5}">
                      <a16:colId xmlns:a16="http://schemas.microsoft.com/office/drawing/2014/main" val="3588770806"/>
                    </a:ext>
                  </a:extLst>
                </a:gridCol>
              </a:tblGrid>
              <a:tr h="459140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600" b="1" kern="1200" dirty="0">
                          <a:effectLst/>
                        </a:rPr>
                        <a:t>8. O que funcionou bem e deve ser mantido? (pode marcar mais de 1 resposta)</a:t>
                      </a:r>
                      <a:endParaRPr lang="pt-BR" sz="16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55" marR="3055" marT="2036" marB="2036" anchor="b"/>
                </a:tc>
                <a:extLst>
                  <a:ext uri="{0D108BD9-81ED-4DB2-BD59-A6C34878D82A}">
                    <a16:rowId xmlns:a16="http://schemas.microsoft.com/office/drawing/2014/main" val="1805100420"/>
                  </a:ext>
                </a:extLst>
              </a:tr>
              <a:tr h="23147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600" kern="1200" dirty="0">
                          <a:effectLst/>
                        </a:rPr>
                        <a:t>Transporte - motorista, Suporte de duvidas, Celulares / aplicação</a:t>
                      </a:r>
                      <a:endParaRPr lang="pt-BR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55" marR="3055" marT="2036" marB="2036" anchor="b"/>
                </a:tc>
                <a:extLst>
                  <a:ext uri="{0D108BD9-81ED-4DB2-BD59-A6C34878D82A}">
                    <a16:rowId xmlns:a16="http://schemas.microsoft.com/office/drawing/2014/main" val="1032647567"/>
                  </a:ext>
                </a:extLst>
              </a:tr>
              <a:tr h="68680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600" kern="1200" dirty="0">
                          <a:effectLst/>
                        </a:rPr>
                        <a:t>Transporte - motorista, Apoio </a:t>
                      </a:r>
                      <a:r>
                        <a:rPr lang="pt-BR" sz="1600" kern="1200" dirty="0" err="1">
                          <a:effectLst/>
                        </a:rPr>
                        <a:t>logistico</a:t>
                      </a:r>
                      <a:r>
                        <a:rPr lang="pt-BR" sz="1600" kern="1200" dirty="0">
                          <a:effectLst/>
                        </a:rPr>
                        <a:t>, EPI, Celulares / aplicação, Comunicação externa / mídia, Comunicação entre SESA, Regionais, </a:t>
                      </a:r>
                      <a:r>
                        <a:rPr lang="pt-BR" sz="1600" kern="1200" dirty="0" err="1">
                          <a:effectLst/>
                        </a:rPr>
                        <a:t>Municipios</a:t>
                      </a:r>
                      <a:r>
                        <a:rPr lang="pt-BR" sz="1600" kern="1200" dirty="0">
                          <a:effectLst/>
                        </a:rPr>
                        <a:t>, Processo de notificação (comunicação com APS e Vigilância)</a:t>
                      </a:r>
                      <a:endParaRPr lang="pt-BR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55" marR="3055" marT="2036" marB="2036" anchor="b"/>
                </a:tc>
                <a:extLst>
                  <a:ext uri="{0D108BD9-81ED-4DB2-BD59-A6C34878D82A}">
                    <a16:rowId xmlns:a16="http://schemas.microsoft.com/office/drawing/2014/main" val="395728889"/>
                  </a:ext>
                </a:extLst>
              </a:tr>
              <a:tr h="68680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600" kern="1200" dirty="0">
                          <a:effectLst/>
                        </a:rPr>
                        <a:t>Transporte - motorista, Apoio </a:t>
                      </a:r>
                      <a:r>
                        <a:rPr lang="pt-BR" sz="1600" kern="1200" dirty="0" err="1">
                          <a:effectLst/>
                        </a:rPr>
                        <a:t>logistico</a:t>
                      </a:r>
                      <a:r>
                        <a:rPr lang="pt-BR" sz="1600" kern="1200" dirty="0">
                          <a:effectLst/>
                        </a:rPr>
                        <a:t>, EPI, Celulares / aplicação, Comunicação externa / mídia, Comunicação entre SESA, Regionais, </a:t>
                      </a:r>
                      <a:r>
                        <a:rPr lang="pt-BR" sz="1600" kern="1200" dirty="0" err="1">
                          <a:effectLst/>
                        </a:rPr>
                        <a:t>Municipios</a:t>
                      </a:r>
                      <a:r>
                        <a:rPr lang="pt-BR" sz="1600" kern="1200" dirty="0">
                          <a:effectLst/>
                        </a:rPr>
                        <a:t>, Processo de notificação (comunicação com APS e Vigilância)</a:t>
                      </a:r>
                      <a:endParaRPr lang="pt-BR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55" marR="3055" marT="2036" marB="2036" anchor="b"/>
                </a:tc>
                <a:extLst>
                  <a:ext uri="{0D108BD9-81ED-4DB2-BD59-A6C34878D82A}">
                    <a16:rowId xmlns:a16="http://schemas.microsoft.com/office/drawing/2014/main" val="3085762294"/>
                  </a:ext>
                </a:extLst>
              </a:tr>
              <a:tr h="91447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600" kern="1200" dirty="0">
                          <a:effectLst/>
                        </a:rPr>
                        <a:t>Transporte - motorista, Suporte de duvidas, Apoio </a:t>
                      </a:r>
                      <a:r>
                        <a:rPr lang="pt-BR" sz="1600" kern="1200" dirty="0" err="1">
                          <a:effectLst/>
                        </a:rPr>
                        <a:t>logistico</a:t>
                      </a:r>
                      <a:r>
                        <a:rPr lang="pt-BR" sz="1600" kern="1200" dirty="0">
                          <a:effectLst/>
                        </a:rPr>
                        <a:t>, EPI, Celulares / aplicação, Comunicação externa / mídia, Comunicação entre SESA, Regionais, </a:t>
                      </a:r>
                      <a:r>
                        <a:rPr lang="pt-BR" sz="1600" kern="1200" dirty="0" err="1">
                          <a:effectLst/>
                        </a:rPr>
                        <a:t>Municipios</a:t>
                      </a:r>
                      <a:r>
                        <a:rPr lang="pt-BR" sz="1600" kern="1200" dirty="0">
                          <a:effectLst/>
                        </a:rPr>
                        <a:t>, Processo de notificação (comunicação com APS e Vigilância)</a:t>
                      </a:r>
                      <a:endParaRPr lang="pt-BR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55" marR="3055" marT="2036" marB="2036" anchor="b"/>
                </a:tc>
                <a:extLst>
                  <a:ext uri="{0D108BD9-81ED-4DB2-BD59-A6C34878D82A}">
                    <a16:rowId xmlns:a16="http://schemas.microsoft.com/office/drawing/2014/main" val="2993818474"/>
                  </a:ext>
                </a:extLst>
              </a:tr>
              <a:tr h="68680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600" kern="1200" dirty="0">
                          <a:effectLst/>
                        </a:rPr>
                        <a:t>Transporte - motorista, Alimentação, EPI, Celulares / aplicação, Comunicação externa / mídia, Comunicação entre SESA, Regionais, </a:t>
                      </a:r>
                      <a:r>
                        <a:rPr lang="pt-BR" sz="1600" kern="1200" dirty="0" err="1">
                          <a:effectLst/>
                        </a:rPr>
                        <a:t>Municipios</a:t>
                      </a:r>
                      <a:r>
                        <a:rPr lang="pt-BR" sz="1600" kern="1200" dirty="0">
                          <a:effectLst/>
                        </a:rPr>
                        <a:t>, Processo de notificação (comunicação com APS e Vigilância)</a:t>
                      </a:r>
                      <a:endParaRPr lang="pt-BR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55" marR="3055" marT="2036" marB="2036" anchor="b"/>
                </a:tc>
                <a:extLst>
                  <a:ext uri="{0D108BD9-81ED-4DB2-BD59-A6C34878D82A}">
                    <a16:rowId xmlns:a16="http://schemas.microsoft.com/office/drawing/2014/main" val="3962471423"/>
                  </a:ext>
                </a:extLst>
              </a:tr>
              <a:tr h="91447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600" kern="1200" dirty="0">
                          <a:effectLst/>
                        </a:rPr>
                        <a:t>Transporte - motorista, Alimentação, Suporte de duvidas, Apoio </a:t>
                      </a:r>
                      <a:r>
                        <a:rPr lang="pt-BR" sz="1600" kern="1200" dirty="0" err="1">
                          <a:effectLst/>
                        </a:rPr>
                        <a:t>logistico</a:t>
                      </a:r>
                      <a:r>
                        <a:rPr lang="pt-BR" sz="1600" kern="1200" dirty="0">
                          <a:effectLst/>
                        </a:rPr>
                        <a:t>, EPI, Celulares / aplicação, Comunicação externa / mídia, Comunicação entre SESA, Regionais, </a:t>
                      </a:r>
                      <a:r>
                        <a:rPr lang="pt-BR" sz="1600" kern="1200" dirty="0" err="1">
                          <a:effectLst/>
                        </a:rPr>
                        <a:t>Municipios</a:t>
                      </a:r>
                      <a:r>
                        <a:rPr lang="pt-BR" sz="1600" kern="1200" dirty="0">
                          <a:effectLst/>
                        </a:rPr>
                        <a:t>, Processo de notificação (comunicação com APS e Vigilância)</a:t>
                      </a:r>
                      <a:endParaRPr lang="pt-BR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55" marR="3055" marT="2036" marB="2036" anchor="b"/>
                </a:tc>
                <a:extLst>
                  <a:ext uri="{0D108BD9-81ED-4DB2-BD59-A6C34878D82A}">
                    <a16:rowId xmlns:a16="http://schemas.microsoft.com/office/drawing/2014/main" val="2399571258"/>
                  </a:ext>
                </a:extLst>
              </a:tr>
              <a:tr h="914477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600" kern="1200" dirty="0">
                          <a:effectLst/>
                        </a:rPr>
                        <a:t>Transporte - motorista, Alimentação, Suporte de duvidas, Apoio </a:t>
                      </a:r>
                      <a:r>
                        <a:rPr lang="pt-BR" sz="1600" kern="1200" dirty="0" err="1">
                          <a:effectLst/>
                        </a:rPr>
                        <a:t>logistico</a:t>
                      </a:r>
                      <a:r>
                        <a:rPr lang="pt-BR" sz="1600" kern="1200" dirty="0">
                          <a:effectLst/>
                        </a:rPr>
                        <a:t>, EPI, Celulares / aplicação, Comunicação externa / mídia, Comunicação entre SESA, Regionais, </a:t>
                      </a:r>
                      <a:r>
                        <a:rPr lang="pt-BR" sz="1600" kern="1200" dirty="0" err="1">
                          <a:effectLst/>
                        </a:rPr>
                        <a:t>Municipios</a:t>
                      </a:r>
                      <a:r>
                        <a:rPr lang="pt-BR" sz="1600" kern="1200" dirty="0">
                          <a:effectLst/>
                        </a:rPr>
                        <a:t>, Processo de notificação (comunicação com APS e Vigilância), Valorização da equipe </a:t>
                      </a:r>
                      <a:endParaRPr lang="pt-BR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55" marR="3055" marT="2036" marB="2036" anchor="b"/>
                </a:tc>
                <a:extLst>
                  <a:ext uri="{0D108BD9-81ED-4DB2-BD59-A6C34878D82A}">
                    <a16:rowId xmlns:a16="http://schemas.microsoft.com/office/drawing/2014/main" val="4005822589"/>
                  </a:ext>
                </a:extLst>
              </a:tr>
              <a:tr h="68680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600" kern="1200" dirty="0">
                          <a:effectLst/>
                        </a:rPr>
                        <a:t>Transporte - motorista, Alimentação, Suporte de duvidas, Apoio </a:t>
                      </a:r>
                      <a:r>
                        <a:rPr lang="pt-BR" sz="1600" kern="1200" dirty="0" err="1">
                          <a:effectLst/>
                        </a:rPr>
                        <a:t>logistico</a:t>
                      </a:r>
                      <a:r>
                        <a:rPr lang="pt-BR" sz="1600" kern="1200" dirty="0">
                          <a:effectLst/>
                        </a:rPr>
                        <a:t>, EPI, Celulares / aplicação, Comunicação externa / mídia, Comunicação entre SESA, Regionais, </a:t>
                      </a:r>
                      <a:r>
                        <a:rPr lang="pt-BR" sz="1600" kern="1200" dirty="0" err="1">
                          <a:effectLst/>
                        </a:rPr>
                        <a:t>Municipios</a:t>
                      </a:r>
                      <a:endParaRPr lang="pt-BR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55" marR="3055" marT="2036" marB="2036" anchor="b"/>
                </a:tc>
                <a:extLst>
                  <a:ext uri="{0D108BD9-81ED-4DB2-BD59-A6C34878D82A}">
                    <a16:rowId xmlns:a16="http://schemas.microsoft.com/office/drawing/2014/main" val="4184732703"/>
                  </a:ext>
                </a:extLst>
              </a:tr>
              <a:tr h="231471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1600" kern="1200" dirty="0">
                          <a:effectLst/>
                        </a:rPr>
                        <a:t>Processo de notificação (comunicação com APS e Vigilância)</a:t>
                      </a:r>
                      <a:endParaRPr lang="pt-BR" sz="160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055" marR="3055" marT="2036" marB="2036" anchor="b"/>
                </a:tc>
                <a:extLst>
                  <a:ext uri="{0D108BD9-81ED-4DB2-BD59-A6C34878D82A}">
                    <a16:rowId xmlns:a16="http://schemas.microsoft.com/office/drawing/2014/main" val="89026373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4796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A815F2C-4E80-4019-8E59-FAD3F7F84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009304" cy="6858000"/>
          </a:xfrm>
          <a:custGeom>
            <a:avLst/>
            <a:gdLst>
              <a:gd name="connsiteX0" fmla="*/ 8239723 w 12009304"/>
              <a:gd name="connsiteY0" fmla="*/ 5083103 h 6858000"/>
              <a:gd name="connsiteX1" fmla="*/ 9505105 w 12009304"/>
              <a:gd name="connsiteY1" fmla="*/ 5083103 h 6858000"/>
              <a:gd name="connsiteX2" fmla="*/ 9564676 w 12009304"/>
              <a:gd name="connsiteY2" fmla="*/ 5091016 h 6858000"/>
              <a:gd name="connsiteX3" fmla="*/ 9605648 w 12009304"/>
              <a:gd name="connsiteY3" fmla="*/ 5108194 h 6858000"/>
              <a:gd name="connsiteX4" fmla="*/ 9580608 w 12009304"/>
              <a:gd name="connsiteY4" fmla="*/ 5151499 h 6858000"/>
              <a:gd name="connsiteX5" fmla="*/ 8693486 w 12009304"/>
              <a:gd name="connsiteY5" fmla="*/ 6685800 h 6858000"/>
              <a:gd name="connsiteX6" fmla="*/ 8595419 w 12009304"/>
              <a:gd name="connsiteY6" fmla="*/ 6814017 h 6858000"/>
              <a:gd name="connsiteX7" fmla="*/ 8545620 w 12009304"/>
              <a:gd name="connsiteY7" fmla="*/ 6858000 h 6858000"/>
              <a:gd name="connsiteX8" fmla="*/ 7612173 w 12009304"/>
              <a:gd name="connsiteY8" fmla="*/ 6858000 h 6858000"/>
              <a:gd name="connsiteX9" fmla="*/ 7591825 w 12009304"/>
              <a:gd name="connsiteY9" fmla="*/ 6822959 h 6858000"/>
              <a:gd name="connsiteX10" fmla="*/ 7411622 w 12009304"/>
              <a:gd name="connsiteY10" fmla="*/ 6512633 h 6858000"/>
              <a:gd name="connsiteX11" fmla="*/ 7411622 w 12009304"/>
              <a:gd name="connsiteY11" fmla="*/ 6289354 h 6858000"/>
              <a:gd name="connsiteX12" fmla="*/ 8045680 w 12009304"/>
              <a:gd name="connsiteY12" fmla="*/ 5197465 h 6858000"/>
              <a:gd name="connsiteX13" fmla="*/ 8239723 w 12009304"/>
              <a:gd name="connsiteY13" fmla="*/ 5083103 h 6858000"/>
              <a:gd name="connsiteX14" fmla="*/ 10622296 w 12009304"/>
              <a:gd name="connsiteY14" fmla="*/ 1326563 h 6858000"/>
              <a:gd name="connsiteX15" fmla="*/ 11448522 w 12009304"/>
              <a:gd name="connsiteY15" fmla="*/ 1326563 h 6858000"/>
              <a:gd name="connsiteX16" fmla="*/ 11577006 w 12009304"/>
              <a:gd name="connsiteY16" fmla="*/ 1401233 h 6858000"/>
              <a:gd name="connsiteX17" fmla="*/ 11989228 w 12009304"/>
              <a:gd name="connsiteY17" fmla="*/ 2114179 h 6858000"/>
              <a:gd name="connsiteX18" fmla="*/ 11989228 w 12009304"/>
              <a:gd name="connsiteY18" fmla="*/ 2259969 h 6858000"/>
              <a:gd name="connsiteX19" fmla="*/ 11577006 w 12009304"/>
              <a:gd name="connsiteY19" fmla="*/ 2972914 h 6858000"/>
              <a:gd name="connsiteX20" fmla="*/ 11448522 w 12009304"/>
              <a:gd name="connsiteY20" fmla="*/ 3047587 h 6858000"/>
              <a:gd name="connsiteX21" fmla="*/ 10622296 w 12009304"/>
              <a:gd name="connsiteY21" fmla="*/ 3047587 h 6858000"/>
              <a:gd name="connsiteX22" fmla="*/ 10495594 w 12009304"/>
              <a:gd name="connsiteY22" fmla="*/ 2972914 h 6858000"/>
              <a:gd name="connsiteX23" fmla="*/ 10081589 w 12009304"/>
              <a:gd name="connsiteY23" fmla="*/ 2259969 h 6858000"/>
              <a:gd name="connsiteX24" fmla="*/ 10081589 w 12009304"/>
              <a:gd name="connsiteY24" fmla="*/ 2114179 h 6858000"/>
              <a:gd name="connsiteX25" fmla="*/ 10495594 w 12009304"/>
              <a:gd name="connsiteY25" fmla="*/ 1401233 h 6858000"/>
              <a:gd name="connsiteX26" fmla="*/ 10622296 w 12009304"/>
              <a:gd name="connsiteY26" fmla="*/ 1326563 h 6858000"/>
              <a:gd name="connsiteX27" fmla="*/ 0 w 12009304"/>
              <a:gd name="connsiteY27" fmla="*/ 0 h 6858000"/>
              <a:gd name="connsiteX28" fmla="*/ 4457990 w 12009304"/>
              <a:gd name="connsiteY28" fmla="*/ 0 h 6858000"/>
              <a:gd name="connsiteX29" fmla="*/ 5902610 w 12009304"/>
              <a:gd name="connsiteY29" fmla="*/ 0 h 6858000"/>
              <a:gd name="connsiteX30" fmla="*/ 8476869 w 12009304"/>
              <a:gd name="connsiteY30" fmla="*/ 0 h 6858000"/>
              <a:gd name="connsiteX31" fmla="*/ 8535933 w 12009304"/>
              <a:gd name="connsiteY31" fmla="*/ 39849 h 6858000"/>
              <a:gd name="connsiteX32" fmla="*/ 8693486 w 12009304"/>
              <a:gd name="connsiteY32" fmla="*/ 220603 h 6858000"/>
              <a:gd name="connsiteX33" fmla="*/ 10389180 w 12009304"/>
              <a:gd name="connsiteY33" fmla="*/ 3153347 h 6858000"/>
              <a:gd name="connsiteX34" fmla="*/ 10389180 w 12009304"/>
              <a:gd name="connsiteY34" fmla="*/ 3753061 h 6858000"/>
              <a:gd name="connsiteX35" fmla="*/ 9759557 w 12009304"/>
              <a:gd name="connsiteY35" fmla="*/ 4842009 h 6858000"/>
              <a:gd name="connsiteX36" fmla="*/ 9706493 w 12009304"/>
              <a:gd name="connsiteY36" fmla="*/ 4933778 h 6858000"/>
              <a:gd name="connsiteX37" fmla="*/ 9708360 w 12009304"/>
              <a:gd name="connsiteY37" fmla="*/ 4934561 h 6858000"/>
              <a:gd name="connsiteX38" fmla="*/ 9802002 w 12009304"/>
              <a:gd name="connsiteY38" fmla="*/ 5029008 h 6858000"/>
              <a:gd name="connsiteX39" fmla="*/ 10514131 w 12009304"/>
              <a:gd name="connsiteY39" fmla="*/ 6260653 h 6858000"/>
              <a:gd name="connsiteX40" fmla="*/ 10514131 w 12009304"/>
              <a:gd name="connsiteY40" fmla="*/ 6512512 h 6858000"/>
              <a:gd name="connsiteX41" fmla="*/ 10340271 w 12009304"/>
              <a:gd name="connsiteY41" fmla="*/ 6813206 h 6858000"/>
              <a:gd name="connsiteX42" fmla="*/ 10314372 w 12009304"/>
              <a:gd name="connsiteY42" fmla="*/ 6858000 h 6858000"/>
              <a:gd name="connsiteX43" fmla="*/ 10119136 w 12009304"/>
              <a:gd name="connsiteY43" fmla="*/ 6858000 h 6858000"/>
              <a:gd name="connsiteX44" fmla="*/ 10122008 w 12009304"/>
              <a:gd name="connsiteY44" fmla="*/ 6853033 h 6858000"/>
              <a:gd name="connsiteX45" fmla="*/ 10327158 w 12009304"/>
              <a:gd name="connsiteY45" fmla="*/ 6498223 h 6858000"/>
              <a:gd name="connsiteX46" fmla="*/ 10327158 w 12009304"/>
              <a:gd name="connsiteY46" fmla="*/ 6274942 h 6858000"/>
              <a:gd name="connsiteX47" fmla="*/ 9695832 w 12009304"/>
              <a:gd name="connsiteY47" fmla="*/ 5183053 h 6858000"/>
              <a:gd name="connsiteX48" fmla="*/ 9612819 w 12009304"/>
              <a:gd name="connsiteY48" fmla="*/ 5099323 h 6858000"/>
              <a:gd name="connsiteX49" fmla="*/ 9603213 w 12009304"/>
              <a:gd name="connsiteY49" fmla="*/ 5095298 h 6858000"/>
              <a:gd name="connsiteX50" fmla="*/ 9654707 w 12009304"/>
              <a:gd name="connsiteY50" fmla="*/ 5006238 h 6858000"/>
              <a:gd name="connsiteX51" fmla="*/ 9693004 w 12009304"/>
              <a:gd name="connsiteY51" fmla="*/ 4940002 h 6858000"/>
              <a:gd name="connsiteX52" fmla="*/ 9653283 w 12009304"/>
              <a:gd name="connsiteY52" fmla="*/ 4923348 h 6858000"/>
              <a:gd name="connsiteX53" fmla="*/ 9586087 w 12009304"/>
              <a:gd name="connsiteY53" fmla="*/ 4914420 h 6858000"/>
              <a:gd name="connsiteX54" fmla="*/ 8158743 w 12009304"/>
              <a:gd name="connsiteY54" fmla="*/ 4914420 h 6858000"/>
              <a:gd name="connsiteX55" fmla="*/ 7939863 w 12009304"/>
              <a:gd name="connsiteY55" fmla="*/ 5043420 h 6858000"/>
              <a:gd name="connsiteX56" fmla="*/ 7224650 w 12009304"/>
              <a:gd name="connsiteY56" fmla="*/ 6275065 h 6858000"/>
              <a:gd name="connsiteX57" fmla="*/ 7224650 w 12009304"/>
              <a:gd name="connsiteY57" fmla="*/ 6526922 h 6858000"/>
              <a:gd name="connsiteX58" fmla="*/ 7350544 w 12009304"/>
              <a:gd name="connsiteY58" fmla="*/ 6743723 h 6858000"/>
              <a:gd name="connsiteX59" fmla="*/ 7416905 w 12009304"/>
              <a:gd name="connsiteY59" fmla="*/ 6858000 h 6858000"/>
              <a:gd name="connsiteX60" fmla="*/ 5902610 w 12009304"/>
              <a:gd name="connsiteY60" fmla="*/ 6858000 h 6858000"/>
              <a:gd name="connsiteX61" fmla="*/ 4389357 w 12009304"/>
              <a:gd name="connsiteY61" fmla="*/ 6858000 h 6858000"/>
              <a:gd name="connsiteX62" fmla="*/ 0 w 12009304"/>
              <a:gd name="connsiteY6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2009304" h="6858000">
                <a:moveTo>
                  <a:pt x="8239723" y="5083103"/>
                </a:moveTo>
                <a:cubicBezTo>
                  <a:pt x="8239723" y="5083103"/>
                  <a:pt x="8239723" y="5083103"/>
                  <a:pt x="9505105" y="5083103"/>
                </a:cubicBezTo>
                <a:cubicBezTo>
                  <a:pt x="9525601" y="5083103"/>
                  <a:pt x="9545588" y="5085825"/>
                  <a:pt x="9564676" y="5091016"/>
                </a:cubicBezTo>
                <a:lnTo>
                  <a:pt x="9605648" y="5108194"/>
                </a:lnTo>
                <a:lnTo>
                  <a:pt x="9580608" y="5151499"/>
                </a:lnTo>
                <a:cubicBezTo>
                  <a:pt x="9354208" y="5543062"/>
                  <a:pt x="9064418" y="6044264"/>
                  <a:pt x="8693486" y="6685800"/>
                </a:cubicBezTo>
                <a:cubicBezTo>
                  <a:pt x="8665958" y="6733339"/>
                  <a:pt x="8632925" y="6776306"/>
                  <a:pt x="8595419" y="6814017"/>
                </a:cubicBezTo>
                <a:lnTo>
                  <a:pt x="8545620" y="6858000"/>
                </a:lnTo>
                <a:lnTo>
                  <a:pt x="7612173" y="6858000"/>
                </a:lnTo>
                <a:lnTo>
                  <a:pt x="7591825" y="6822959"/>
                </a:lnTo>
                <a:cubicBezTo>
                  <a:pt x="7538315" y="6730809"/>
                  <a:pt x="7478495" y="6627794"/>
                  <a:pt x="7411622" y="6512633"/>
                </a:cubicBezTo>
                <a:cubicBezTo>
                  <a:pt x="7370628" y="6444560"/>
                  <a:pt x="7370628" y="6357427"/>
                  <a:pt x="7411622" y="6289354"/>
                </a:cubicBezTo>
                <a:cubicBezTo>
                  <a:pt x="7411622" y="6289354"/>
                  <a:pt x="7411622" y="6289354"/>
                  <a:pt x="8045680" y="5197465"/>
                </a:cubicBezTo>
                <a:cubicBezTo>
                  <a:pt x="8083943" y="5126669"/>
                  <a:pt x="8160465" y="5083103"/>
                  <a:pt x="8239723" y="5083103"/>
                </a:cubicBezTo>
                <a:close/>
                <a:moveTo>
                  <a:pt x="10622296" y="1326563"/>
                </a:moveTo>
                <a:cubicBezTo>
                  <a:pt x="10622296" y="1326563"/>
                  <a:pt x="10622296" y="1326563"/>
                  <a:pt x="11448522" y="1326563"/>
                </a:cubicBezTo>
                <a:cubicBezTo>
                  <a:pt x="11502058" y="1326563"/>
                  <a:pt x="11550238" y="1355009"/>
                  <a:pt x="11577006" y="1401233"/>
                </a:cubicBezTo>
                <a:cubicBezTo>
                  <a:pt x="11577006" y="1401233"/>
                  <a:pt x="11577006" y="1401233"/>
                  <a:pt x="11989228" y="2114179"/>
                </a:cubicBezTo>
                <a:cubicBezTo>
                  <a:pt x="12015996" y="2158629"/>
                  <a:pt x="12015996" y="2215522"/>
                  <a:pt x="11989228" y="2259969"/>
                </a:cubicBezTo>
                <a:cubicBezTo>
                  <a:pt x="11989228" y="2259969"/>
                  <a:pt x="11989228" y="2259969"/>
                  <a:pt x="11577006" y="2972914"/>
                </a:cubicBezTo>
                <a:cubicBezTo>
                  <a:pt x="11550238" y="3019141"/>
                  <a:pt x="11502058" y="3047587"/>
                  <a:pt x="11448522" y="3047587"/>
                </a:cubicBezTo>
                <a:cubicBezTo>
                  <a:pt x="11448522" y="3047587"/>
                  <a:pt x="11448522" y="3047587"/>
                  <a:pt x="10622296" y="3047587"/>
                </a:cubicBezTo>
                <a:cubicBezTo>
                  <a:pt x="10570544" y="3047587"/>
                  <a:pt x="10520578" y="3019141"/>
                  <a:pt x="10495594" y="2972914"/>
                </a:cubicBezTo>
                <a:cubicBezTo>
                  <a:pt x="10495594" y="2972914"/>
                  <a:pt x="10495594" y="2972914"/>
                  <a:pt x="10081589" y="2259969"/>
                </a:cubicBezTo>
                <a:cubicBezTo>
                  <a:pt x="10054821" y="2215522"/>
                  <a:pt x="10054821" y="2158629"/>
                  <a:pt x="10081589" y="2114179"/>
                </a:cubicBezTo>
                <a:cubicBezTo>
                  <a:pt x="10081589" y="2114179"/>
                  <a:pt x="10081589" y="2114179"/>
                  <a:pt x="10495594" y="1401233"/>
                </a:cubicBezTo>
                <a:cubicBezTo>
                  <a:pt x="10520578" y="1355009"/>
                  <a:pt x="10570544" y="1326563"/>
                  <a:pt x="10622296" y="1326563"/>
                </a:cubicBezTo>
                <a:close/>
                <a:moveTo>
                  <a:pt x="0" y="0"/>
                </a:moveTo>
                <a:lnTo>
                  <a:pt x="4457990" y="0"/>
                </a:lnTo>
                <a:lnTo>
                  <a:pt x="5902610" y="0"/>
                </a:lnTo>
                <a:lnTo>
                  <a:pt x="8476869" y="0"/>
                </a:lnTo>
                <a:lnTo>
                  <a:pt x="8535933" y="39849"/>
                </a:lnTo>
                <a:cubicBezTo>
                  <a:pt x="8598516" y="88273"/>
                  <a:pt x="8652195" y="149296"/>
                  <a:pt x="8693486" y="220603"/>
                </a:cubicBezTo>
                <a:cubicBezTo>
                  <a:pt x="8693486" y="220603"/>
                  <a:pt x="8693486" y="220603"/>
                  <a:pt x="10389180" y="3153347"/>
                </a:cubicBezTo>
                <a:cubicBezTo>
                  <a:pt x="10499291" y="3336185"/>
                  <a:pt x="10499291" y="3570221"/>
                  <a:pt x="10389180" y="3753061"/>
                </a:cubicBezTo>
                <a:cubicBezTo>
                  <a:pt x="10389180" y="3753061"/>
                  <a:pt x="10389180" y="3753061"/>
                  <a:pt x="9759557" y="4842009"/>
                </a:cubicBezTo>
                <a:lnTo>
                  <a:pt x="9706493" y="4933778"/>
                </a:lnTo>
                <a:lnTo>
                  <a:pt x="9708360" y="4934561"/>
                </a:lnTo>
                <a:cubicBezTo>
                  <a:pt x="9746510" y="4956830"/>
                  <a:pt x="9778880" y="4989078"/>
                  <a:pt x="9802002" y="5029008"/>
                </a:cubicBezTo>
                <a:cubicBezTo>
                  <a:pt x="9802002" y="5029008"/>
                  <a:pt x="9802002" y="5029008"/>
                  <a:pt x="10514131" y="6260653"/>
                </a:cubicBezTo>
                <a:cubicBezTo>
                  <a:pt x="10560376" y="6337439"/>
                  <a:pt x="10560376" y="6435725"/>
                  <a:pt x="10514131" y="6512512"/>
                </a:cubicBezTo>
                <a:cubicBezTo>
                  <a:pt x="10514131" y="6512512"/>
                  <a:pt x="10514131" y="6512512"/>
                  <a:pt x="10340271" y="6813206"/>
                </a:cubicBezTo>
                <a:lnTo>
                  <a:pt x="10314372" y="6858000"/>
                </a:lnTo>
                <a:lnTo>
                  <a:pt x="10119136" y="6858000"/>
                </a:lnTo>
                <a:lnTo>
                  <a:pt x="10122008" y="6853033"/>
                </a:lnTo>
                <a:cubicBezTo>
                  <a:pt x="10327158" y="6498223"/>
                  <a:pt x="10327158" y="6498223"/>
                  <a:pt x="10327158" y="6498223"/>
                </a:cubicBezTo>
                <a:cubicBezTo>
                  <a:pt x="10368154" y="6430148"/>
                  <a:pt x="10368154" y="6343015"/>
                  <a:pt x="10327158" y="6274942"/>
                </a:cubicBezTo>
                <a:cubicBezTo>
                  <a:pt x="9695832" y="5183053"/>
                  <a:pt x="9695832" y="5183053"/>
                  <a:pt x="9695832" y="5183053"/>
                </a:cubicBezTo>
                <a:cubicBezTo>
                  <a:pt x="9675334" y="5147654"/>
                  <a:pt x="9646640" y="5119063"/>
                  <a:pt x="9612819" y="5099323"/>
                </a:cubicBezTo>
                <a:lnTo>
                  <a:pt x="9603213" y="5095298"/>
                </a:lnTo>
                <a:lnTo>
                  <a:pt x="9654707" y="5006238"/>
                </a:lnTo>
                <a:lnTo>
                  <a:pt x="9693004" y="4940002"/>
                </a:lnTo>
                <a:lnTo>
                  <a:pt x="9653283" y="4923348"/>
                </a:lnTo>
                <a:cubicBezTo>
                  <a:pt x="9631750" y="4917491"/>
                  <a:pt x="9609208" y="4914420"/>
                  <a:pt x="9586087" y="4914420"/>
                </a:cubicBezTo>
                <a:cubicBezTo>
                  <a:pt x="8158743" y="4914420"/>
                  <a:pt x="8158743" y="4914420"/>
                  <a:pt x="8158743" y="4914420"/>
                </a:cubicBezTo>
                <a:cubicBezTo>
                  <a:pt x="8069341" y="4914420"/>
                  <a:pt x="7983024" y="4963563"/>
                  <a:pt x="7939863" y="5043420"/>
                </a:cubicBezTo>
                <a:cubicBezTo>
                  <a:pt x="7224650" y="6275065"/>
                  <a:pt x="7224650" y="6275065"/>
                  <a:pt x="7224650" y="6275065"/>
                </a:cubicBezTo>
                <a:cubicBezTo>
                  <a:pt x="7178407" y="6351849"/>
                  <a:pt x="7178407" y="6450135"/>
                  <a:pt x="7224650" y="6526922"/>
                </a:cubicBezTo>
                <a:cubicBezTo>
                  <a:pt x="7269350" y="6603900"/>
                  <a:pt x="7311257" y="6676067"/>
                  <a:pt x="7350544" y="6743723"/>
                </a:cubicBezTo>
                <a:lnTo>
                  <a:pt x="7416905" y="6858000"/>
                </a:lnTo>
                <a:lnTo>
                  <a:pt x="5902610" y="6858000"/>
                </a:lnTo>
                <a:lnTo>
                  <a:pt x="438935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02326996-0432-6A4F-95AF-C0EDA51E84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5123006"/>
              </p:ext>
            </p:extLst>
          </p:nvPr>
        </p:nvGraphicFramePr>
        <p:xfrm>
          <a:off x="1150748" y="973212"/>
          <a:ext cx="4504896" cy="4911575"/>
        </p:xfrm>
        <a:graphic>
          <a:graphicData uri="http://schemas.openxmlformats.org/drawingml/2006/table">
            <a:tbl>
              <a:tblPr>
                <a:tableStyleId>{8EC20E35-A176-4012-BC5E-935CFFF8708E}</a:tableStyleId>
              </a:tblPr>
              <a:tblGrid>
                <a:gridCol w="4504896">
                  <a:extLst>
                    <a:ext uri="{9D8B030D-6E8A-4147-A177-3AD203B41FA5}">
                      <a16:colId xmlns:a16="http://schemas.microsoft.com/office/drawing/2014/main" val="2044012663"/>
                    </a:ext>
                  </a:extLst>
                </a:gridCol>
              </a:tblGrid>
              <a:tr h="1323869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b="1">
                          <a:effectLst/>
                        </a:rPr>
                        <a:t>6.Houve alguma intercorrência / imprevisto durante os dias do inquérito?</a:t>
                      </a:r>
                    </a:p>
                  </a:txBody>
                  <a:tcPr marL="32969" marR="32969" marT="21980" marB="21980" anchor="b"/>
                </a:tc>
                <a:extLst>
                  <a:ext uri="{0D108BD9-81ED-4DB2-BD59-A6C34878D82A}">
                    <a16:rowId xmlns:a16="http://schemas.microsoft.com/office/drawing/2014/main" val="869870669"/>
                  </a:ext>
                </a:extLst>
              </a:tr>
              <a:tr h="398634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>
                          <a:effectLst/>
                        </a:rPr>
                        <a:t>Não.</a:t>
                      </a:r>
                    </a:p>
                  </a:txBody>
                  <a:tcPr marL="32969" marR="32969" marT="21980" marB="21980" anchor="b"/>
                </a:tc>
                <a:extLst>
                  <a:ext uri="{0D108BD9-81ED-4DB2-BD59-A6C34878D82A}">
                    <a16:rowId xmlns:a16="http://schemas.microsoft.com/office/drawing/2014/main" val="3874074852"/>
                  </a:ext>
                </a:extLst>
              </a:tr>
              <a:tr h="398634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>
                          <a:effectLst/>
                        </a:rPr>
                        <a:t>Não.</a:t>
                      </a:r>
                    </a:p>
                  </a:txBody>
                  <a:tcPr marL="32969" marR="32969" marT="21980" marB="21980" anchor="b"/>
                </a:tc>
                <a:extLst>
                  <a:ext uri="{0D108BD9-81ED-4DB2-BD59-A6C34878D82A}">
                    <a16:rowId xmlns:a16="http://schemas.microsoft.com/office/drawing/2014/main" val="2763776370"/>
                  </a:ext>
                </a:extLst>
              </a:tr>
              <a:tr h="398634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>
                          <a:effectLst/>
                        </a:rPr>
                        <a:t>Não.</a:t>
                      </a:r>
                    </a:p>
                  </a:txBody>
                  <a:tcPr marL="32969" marR="32969" marT="21980" marB="21980" anchor="b"/>
                </a:tc>
                <a:extLst>
                  <a:ext uri="{0D108BD9-81ED-4DB2-BD59-A6C34878D82A}">
                    <a16:rowId xmlns:a16="http://schemas.microsoft.com/office/drawing/2014/main" val="1144991005"/>
                  </a:ext>
                </a:extLst>
              </a:tr>
              <a:tr h="398634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dirty="0">
                          <a:effectLst/>
                        </a:rPr>
                        <a:t>Não.</a:t>
                      </a:r>
                    </a:p>
                  </a:txBody>
                  <a:tcPr marL="32969" marR="32969" marT="21980" marB="21980" anchor="b"/>
                </a:tc>
                <a:extLst>
                  <a:ext uri="{0D108BD9-81ED-4DB2-BD59-A6C34878D82A}">
                    <a16:rowId xmlns:a16="http://schemas.microsoft.com/office/drawing/2014/main" val="2712267800"/>
                  </a:ext>
                </a:extLst>
              </a:tr>
              <a:tr h="398634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>
                          <a:effectLst/>
                        </a:rPr>
                        <a:t>Não.</a:t>
                      </a:r>
                    </a:p>
                  </a:txBody>
                  <a:tcPr marL="32969" marR="32969" marT="21980" marB="21980" anchor="b"/>
                </a:tc>
                <a:extLst>
                  <a:ext uri="{0D108BD9-81ED-4DB2-BD59-A6C34878D82A}">
                    <a16:rowId xmlns:a16="http://schemas.microsoft.com/office/drawing/2014/main" val="1554344384"/>
                  </a:ext>
                </a:extLst>
              </a:tr>
              <a:tr h="398634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>
                          <a:effectLst/>
                        </a:rPr>
                        <a:t>Não.</a:t>
                      </a:r>
                    </a:p>
                  </a:txBody>
                  <a:tcPr marL="32969" marR="32969" marT="21980" marB="21980" anchor="b"/>
                </a:tc>
                <a:extLst>
                  <a:ext uri="{0D108BD9-81ED-4DB2-BD59-A6C34878D82A}">
                    <a16:rowId xmlns:a16="http://schemas.microsoft.com/office/drawing/2014/main" val="4266313119"/>
                  </a:ext>
                </a:extLst>
              </a:tr>
              <a:tr h="398634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>
                          <a:effectLst/>
                        </a:rPr>
                        <a:t>Não.</a:t>
                      </a:r>
                    </a:p>
                  </a:txBody>
                  <a:tcPr marL="32969" marR="32969" marT="21980" marB="21980" anchor="b"/>
                </a:tc>
                <a:extLst>
                  <a:ext uri="{0D108BD9-81ED-4DB2-BD59-A6C34878D82A}">
                    <a16:rowId xmlns:a16="http://schemas.microsoft.com/office/drawing/2014/main" val="556687620"/>
                  </a:ext>
                </a:extLst>
              </a:tr>
              <a:tr h="398634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>
                          <a:effectLst/>
                        </a:rPr>
                        <a:t>Não.</a:t>
                      </a:r>
                    </a:p>
                  </a:txBody>
                  <a:tcPr marL="32969" marR="32969" marT="21980" marB="21980" anchor="b"/>
                </a:tc>
                <a:extLst>
                  <a:ext uri="{0D108BD9-81ED-4DB2-BD59-A6C34878D82A}">
                    <a16:rowId xmlns:a16="http://schemas.microsoft.com/office/drawing/2014/main" val="1340060306"/>
                  </a:ext>
                </a:extLst>
              </a:tr>
              <a:tr h="398634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000" dirty="0">
                          <a:effectLst/>
                        </a:rPr>
                        <a:t>Não.</a:t>
                      </a:r>
                    </a:p>
                  </a:txBody>
                  <a:tcPr marL="32969" marR="32969" marT="21980" marB="21980" anchor="b"/>
                </a:tc>
                <a:extLst>
                  <a:ext uri="{0D108BD9-81ED-4DB2-BD59-A6C34878D82A}">
                    <a16:rowId xmlns:a16="http://schemas.microsoft.com/office/drawing/2014/main" val="4273120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36385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CA815F2C-4E80-4019-8E59-FAD3F7F84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009304" cy="6858000"/>
          </a:xfrm>
          <a:custGeom>
            <a:avLst/>
            <a:gdLst>
              <a:gd name="connsiteX0" fmla="*/ 8239723 w 12009304"/>
              <a:gd name="connsiteY0" fmla="*/ 5083103 h 6858000"/>
              <a:gd name="connsiteX1" fmla="*/ 9505105 w 12009304"/>
              <a:gd name="connsiteY1" fmla="*/ 5083103 h 6858000"/>
              <a:gd name="connsiteX2" fmla="*/ 9564676 w 12009304"/>
              <a:gd name="connsiteY2" fmla="*/ 5091016 h 6858000"/>
              <a:gd name="connsiteX3" fmla="*/ 9605648 w 12009304"/>
              <a:gd name="connsiteY3" fmla="*/ 5108194 h 6858000"/>
              <a:gd name="connsiteX4" fmla="*/ 9580608 w 12009304"/>
              <a:gd name="connsiteY4" fmla="*/ 5151499 h 6858000"/>
              <a:gd name="connsiteX5" fmla="*/ 8693486 w 12009304"/>
              <a:gd name="connsiteY5" fmla="*/ 6685800 h 6858000"/>
              <a:gd name="connsiteX6" fmla="*/ 8595419 w 12009304"/>
              <a:gd name="connsiteY6" fmla="*/ 6814017 h 6858000"/>
              <a:gd name="connsiteX7" fmla="*/ 8545620 w 12009304"/>
              <a:gd name="connsiteY7" fmla="*/ 6858000 h 6858000"/>
              <a:gd name="connsiteX8" fmla="*/ 7612173 w 12009304"/>
              <a:gd name="connsiteY8" fmla="*/ 6858000 h 6858000"/>
              <a:gd name="connsiteX9" fmla="*/ 7591825 w 12009304"/>
              <a:gd name="connsiteY9" fmla="*/ 6822959 h 6858000"/>
              <a:gd name="connsiteX10" fmla="*/ 7411622 w 12009304"/>
              <a:gd name="connsiteY10" fmla="*/ 6512633 h 6858000"/>
              <a:gd name="connsiteX11" fmla="*/ 7411622 w 12009304"/>
              <a:gd name="connsiteY11" fmla="*/ 6289354 h 6858000"/>
              <a:gd name="connsiteX12" fmla="*/ 8045680 w 12009304"/>
              <a:gd name="connsiteY12" fmla="*/ 5197465 h 6858000"/>
              <a:gd name="connsiteX13" fmla="*/ 8239723 w 12009304"/>
              <a:gd name="connsiteY13" fmla="*/ 5083103 h 6858000"/>
              <a:gd name="connsiteX14" fmla="*/ 10622296 w 12009304"/>
              <a:gd name="connsiteY14" fmla="*/ 1326563 h 6858000"/>
              <a:gd name="connsiteX15" fmla="*/ 11448522 w 12009304"/>
              <a:gd name="connsiteY15" fmla="*/ 1326563 h 6858000"/>
              <a:gd name="connsiteX16" fmla="*/ 11577006 w 12009304"/>
              <a:gd name="connsiteY16" fmla="*/ 1401233 h 6858000"/>
              <a:gd name="connsiteX17" fmla="*/ 11989228 w 12009304"/>
              <a:gd name="connsiteY17" fmla="*/ 2114179 h 6858000"/>
              <a:gd name="connsiteX18" fmla="*/ 11989228 w 12009304"/>
              <a:gd name="connsiteY18" fmla="*/ 2259969 h 6858000"/>
              <a:gd name="connsiteX19" fmla="*/ 11577006 w 12009304"/>
              <a:gd name="connsiteY19" fmla="*/ 2972914 h 6858000"/>
              <a:gd name="connsiteX20" fmla="*/ 11448522 w 12009304"/>
              <a:gd name="connsiteY20" fmla="*/ 3047587 h 6858000"/>
              <a:gd name="connsiteX21" fmla="*/ 10622296 w 12009304"/>
              <a:gd name="connsiteY21" fmla="*/ 3047587 h 6858000"/>
              <a:gd name="connsiteX22" fmla="*/ 10495594 w 12009304"/>
              <a:gd name="connsiteY22" fmla="*/ 2972914 h 6858000"/>
              <a:gd name="connsiteX23" fmla="*/ 10081589 w 12009304"/>
              <a:gd name="connsiteY23" fmla="*/ 2259969 h 6858000"/>
              <a:gd name="connsiteX24" fmla="*/ 10081589 w 12009304"/>
              <a:gd name="connsiteY24" fmla="*/ 2114179 h 6858000"/>
              <a:gd name="connsiteX25" fmla="*/ 10495594 w 12009304"/>
              <a:gd name="connsiteY25" fmla="*/ 1401233 h 6858000"/>
              <a:gd name="connsiteX26" fmla="*/ 10622296 w 12009304"/>
              <a:gd name="connsiteY26" fmla="*/ 1326563 h 6858000"/>
              <a:gd name="connsiteX27" fmla="*/ 0 w 12009304"/>
              <a:gd name="connsiteY27" fmla="*/ 0 h 6858000"/>
              <a:gd name="connsiteX28" fmla="*/ 4457990 w 12009304"/>
              <a:gd name="connsiteY28" fmla="*/ 0 h 6858000"/>
              <a:gd name="connsiteX29" fmla="*/ 5902610 w 12009304"/>
              <a:gd name="connsiteY29" fmla="*/ 0 h 6858000"/>
              <a:gd name="connsiteX30" fmla="*/ 8476869 w 12009304"/>
              <a:gd name="connsiteY30" fmla="*/ 0 h 6858000"/>
              <a:gd name="connsiteX31" fmla="*/ 8535933 w 12009304"/>
              <a:gd name="connsiteY31" fmla="*/ 39849 h 6858000"/>
              <a:gd name="connsiteX32" fmla="*/ 8693486 w 12009304"/>
              <a:gd name="connsiteY32" fmla="*/ 220603 h 6858000"/>
              <a:gd name="connsiteX33" fmla="*/ 10389180 w 12009304"/>
              <a:gd name="connsiteY33" fmla="*/ 3153347 h 6858000"/>
              <a:gd name="connsiteX34" fmla="*/ 10389180 w 12009304"/>
              <a:gd name="connsiteY34" fmla="*/ 3753061 h 6858000"/>
              <a:gd name="connsiteX35" fmla="*/ 9759557 w 12009304"/>
              <a:gd name="connsiteY35" fmla="*/ 4842009 h 6858000"/>
              <a:gd name="connsiteX36" fmla="*/ 9706493 w 12009304"/>
              <a:gd name="connsiteY36" fmla="*/ 4933778 h 6858000"/>
              <a:gd name="connsiteX37" fmla="*/ 9708360 w 12009304"/>
              <a:gd name="connsiteY37" fmla="*/ 4934561 h 6858000"/>
              <a:gd name="connsiteX38" fmla="*/ 9802002 w 12009304"/>
              <a:gd name="connsiteY38" fmla="*/ 5029008 h 6858000"/>
              <a:gd name="connsiteX39" fmla="*/ 10514131 w 12009304"/>
              <a:gd name="connsiteY39" fmla="*/ 6260653 h 6858000"/>
              <a:gd name="connsiteX40" fmla="*/ 10514131 w 12009304"/>
              <a:gd name="connsiteY40" fmla="*/ 6512512 h 6858000"/>
              <a:gd name="connsiteX41" fmla="*/ 10340271 w 12009304"/>
              <a:gd name="connsiteY41" fmla="*/ 6813206 h 6858000"/>
              <a:gd name="connsiteX42" fmla="*/ 10314372 w 12009304"/>
              <a:gd name="connsiteY42" fmla="*/ 6858000 h 6858000"/>
              <a:gd name="connsiteX43" fmla="*/ 10119136 w 12009304"/>
              <a:gd name="connsiteY43" fmla="*/ 6858000 h 6858000"/>
              <a:gd name="connsiteX44" fmla="*/ 10122008 w 12009304"/>
              <a:gd name="connsiteY44" fmla="*/ 6853033 h 6858000"/>
              <a:gd name="connsiteX45" fmla="*/ 10327158 w 12009304"/>
              <a:gd name="connsiteY45" fmla="*/ 6498223 h 6858000"/>
              <a:gd name="connsiteX46" fmla="*/ 10327158 w 12009304"/>
              <a:gd name="connsiteY46" fmla="*/ 6274942 h 6858000"/>
              <a:gd name="connsiteX47" fmla="*/ 9695832 w 12009304"/>
              <a:gd name="connsiteY47" fmla="*/ 5183053 h 6858000"/>
              <a:gd name="connsiteX48" fmla="*/ 9612819 w 12009304"/>
              <a:gd name="connsiteY48" fmla="*/ 5099323 h 6858000"/>
              <a:gd name="connsiteX49" fmla="*/ 9603213 w 12009304"/>
              <a:gd name="connsiteY49" fmla="*/ 5095298 h 6858000"/>
              <a:gd name="connsiteX50" fmla="*/ 9654707 w 12009304"/>
              <a:gd name="connsiteY50" fmla="*/ 5006238 h 6858000"/>
              <a:gd name="connsiteX51" fmla="*/ 9693004 w 12009304"/>
              <a:gd name="connsiteY51" fmla="*/ 4940002 h 6858000"/>
              <a:gd name="connsiteX52" fmla="*/ 9653283 w 12009304"/>
              <a:gd name="connsiteY52" fmla="*/ 4923348 h 6858000"/>
              <a:gd name="connsiteX53" fmla="*/ 9586087 w 12009304"/>
              <a:gd name="connsiteY53" fmla="*/ 4914420 h 6858000"/>
              <a:gd name="connsiteX54" fmla="*/ 8158743 w 12009304"/>
              <a:gd name="connsiteY54" fmla="*/ 4914420 h 6858000"/>
              <a:gd name="connsiteX55" fmla="*/ 7939863 w 12009304"/>
              <a:gd name="connsiteY55" fmla="*/ 5043420 h 6858000"/>
              <a:gd name="connsiteX56" fmla="*/ 7224650 w 12009304"/>
              <a:gd name="connsiteY56" fmla="*/ 6275065 h 6858000"/>
              <a:gd name="connsiteX57" fmla="*/ 7224650 w 12009304"/>
              <a:gd name="connsiteY57" fmla="*/ 6526922 h 6858000"/>
              <a:gd name="connsiteX58" fmla="*/ 7350544 w 12009304"/>
              <a:gd name="connsiteY58" fmla="*/ 6743723 h 6858000"/>
              <a:gd name="connsiteX59" fmla="*/ 7416905 w 12009304"/>
              <a:gd name="connsiteY59" fmla="*/ 6858000 h 6858000"/>
              <a:gd name="connsiteX60" fmla="*/ 5902610 w 12009304"/>
              <a:gd name="connsiteY60" fmla="*/ 6858000 h 6858000"/>
              <a:gd name="connsiteX61" fmla="*/ 4389357 w 12009304"/>
              <a:gd name="connsiteY61" fmla="*/ 6858000 h 6858000"/>
              <a:gd name="connsiteX62" fmla="*/ 0 w 12009304"/>
              <a:gd name="connsiteY6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2009304" h="6858000">
                <a:moveTo>
                  <a:pt x="8239723" y="5083103"/>
                </a:moveTo>
                <a:cubicBezTo>
                  <a:pt x="8239723" y="5083103"/>
                  <a:pt x="8239723" y="5083103"/>
                  <a:pt x="9505105" y="5083103"/>
                </a:cubicBezTo>
                <a:cubicBezTo>
                  <a:pt x="9525601" y="5083103"/>
                  <a:pt x="9545588" y="5085825"/>
                  <a:pt x="9564676" y="5091016"/>
                </a:cubicBezTo>
                <a:lnTo>
                  <a:pt x="9605648" y="5108194"/>
                </a:lnTo>
                <a:lnTo>
                  <a:pt x="9580608" y="5151499"/>
                </a:lnTo>
                <a:cubicBezTo>
                  <a:pt x="9354208" y="5543062"/>
                  <a:pt x="9064418" y="6044264"/>
                  <a:pt x="8693486" y="6685800"/>
                </a:cubicBezTo>
                <a:cubicBezTo>
                  <a:pt x="8665958" y="6733339"/>
                  <a:pt x="8632925" y="6776306"/>
                  <a:pt x="8595419" y="6814017"/>
                </a:cubicBezTo>
                <a:lnTo>
                  <a:pt x="8545620" y="6858000"/>
                </a:lnTo>
                <a:lnTo>
                  <a:pt x="7612173" y="6858000"/>
                </a:lnTo>
                <a:lnTo>
                  <a:pt x="7591825" y="6822959"/>
                </a:lnTo>
                <a:cubicBezTo>
                  <a:pt x="7538315" y="6730809"/>
                  <a:pt x="7478495" y="6627794"/>
                  <a:pt x="7411622" y="6512633"/>
                </a:cubicBezTo>
                <a:cubicBezTo>
                  <a:pt x="7370628" y="6444560"/>
                  <a:pt x="7370628" y="6357427"/>
                  <a:pt x="7411622" y="6289354"/>
                </a:cubicBezTo>
                <a:cubicBezTo>
                  <a:pt x="7411622" y="6289354"/>
                  <a:pt x="7411622" y="6289354"/>
                  <a:pt x="8045680" y="5197465"/>
                </a:cubicBezTo>
                <a:cubicBezTo>
                  <a:pt x="8083943" y="5126669"/>
                  <a:pt x="8160465" y="5083103"/>
                  <a:pt x="8239723" y="5083103"/>
                </a:cubicBezTo>
                <a:close/>
                <a:moveTo>
                  <a:pt x="10622296" y="1326563"/>
                </a:moveTo>
                <a:cubicBezTo>
                  <a:pt x="10622296" y="1326563"/>
                  <a:pt x="10622296" y="1326563"/>
                  <a:pt x="11448522" y="1326563"/>
                </a:cubicBezTo>
                <a:cubicBezTo>
                  <a:pt x="11502058" y="1326563"/>
                  <a:pt x="11550238" y="1355009"/>
                  <a:pt x="11577006" y="1401233"/>
                </a:cubicBezTo>
                <a:cubicBezTo>
                  <a:pt x="11577006" y="1401233"/>
                  <a:pt x="11577006" y="1401233"/>
                  <a:pt x="11989228" y="2114179"/>
                </a:cubicBezTo>
                <a:cubicBezTo>
                  <a:pt x="12015996" y="2158629"/>
                  <a:pt x="12015996" y="2215522"/>
                  <a:pt x="11989228" y="2259969"/>
                </a:cubicBezTo>
                <a:cubicBezTo>
                  <a:pt x="11989228" y="2259969"/>
                  <a:pt x="11989228" y="2259969"/>
                  <a:pt x="11577006" y="2972914"/>
                </a:cubicBezTo>
                <a:cubicBezTo>
                  <a:pt x="11550238" y="3019141"/>
                  <a:pt x="11502058" y="3047587"/>
                  <a:pt x="11448522" y="3047587"/>
                </a:cubicBezTo>
                <a:cubicBezTo>
                  <a:pt x="11448522" y="3047587"/>
                  <a:pt x="11448522" y="3047587"/>
                  <a:pt x="10622296" y="3047587"/>
                </a:cubicBezTo>
                <a:cubicBezTo>
                  <a:pt x="10570544" y="3047587"/>
                  <a:pt x="10520578" y="3019141"/>
                  <a:pt x="10495594" y="2972914"/>
                </a:cubicBezTo>
                <a:cubicBezTo>
                  <a:pt x="10495594" y="2972914"/>
                  <a:pt x="10495594" y="2972914"/>
                  <a:pt x="10081589" y="2259969"/>
                </a:cubicBezTo>
                <a:cubicBezTo>
                  <a:pt x="10054821" y="2215522"/>
                  <a:pt x="10054821" y="2158629"/>
                  <a:pt x="10081589" y="2114179"/>
                </a:cubicBezTo>
                <a:cubicBezTo>
                  <a:pt x="10081589" y="2114179"/>
                  <a:pt x="10081589" y="2114179"/>
                  <a:pt x="10495594" y="1401233"/>
                </a:cubicBezTo>
                <a:cubicBezTo>
                  <a:pt x="10520578" y="1355009"/>
                  <a:pt x="10570544" y="1326563"/>
                  <a:pt x="10622296" y="1326563"/>
                </a:cubicBezTo>
                <a:close/>
                <a:moveTo>
                  <a:pt x="0" y="0"/>
                </a:moveTo>
                <a:lnTo>
                  <a:pt x="4457990" y="0"/>
                </a:lnTo>
                <a:lnTo>
                  <a:pt x="5902610" y="0"/>
                </a:lnTo>
                <a:lnTo>
                  <a:pt x="8476869" y="0"/>
                </a:lnTo>
                <a:lnTo>
                  <a:pt x="8535933" y="39849"/>
                </a:lnTo>
                <a:cubicBezTo>
                  <a:pt x="8598516" y="88273"/>
                  <a:pt x="8652195" y="149296"/>
                  <a:pt x="8693486" y="220603"/>
                </a:cubicBezTo>
                <a:cubicBezTo>
                  <a:pt x="8693486" y="220603"/>
                  <a:pt x="8693486" y="220603"/>
                  <a:pt x="10389180" y="3153347"/>
                </a:cubicBezTo>
                <a:cubicBezTo>
                  <a:pt x="10499291" y="3336185"/>
                  <a:pt x="10499291" y="3570221"/>
                  <a:pt x="10389180" y="3753061"/>
                </a:cubicBezTo>
                <a:cubicBezTo>
                  <a:pt x="10389180" y="3753061"/>
                  <a:pt x="10389180" y="3753061"/>
                  <a:pt x="9759557" y="4842009"/>
                </a:cubicBezTo>
                <a:lnTo>
                  <a:pt x="9706493" y="4933778"/>
                </a:lnTo>
                <a:lnTo>
                  <a:pt x="9708360" y="4934561"/>
                </a:lnTo>
                <a:cubicBezTo>
                  <a:pt x="9746510" y="4956830"/>
                  <a:pt x="9778880" y="4989078"/>
                  <a:pt x="9802002" y="5029008"/>
                </a:cubicBezTo>
                <a:cubicBezTo>
                  <a:pt x="9802002" y="5029008"/>
                  <a:pt x="9802002" y="5029008"/>
                  <a:pt x="10514131" y="6260653"/>
                </a:cubicBezTo>
                <a:cubicBezTo>
                  <a:pt x="10560376" y="6337439"/>
                  <a:pt x="10560376" y="6435725"/>
                  <a:pt x="10514131" y="6512512"/>
                </a:cubicBezTo>
                <a:cubicBezTo>
                  <a:pt x="10514131" y="6512512"/>
                  <a:pt x="10514131" y="6512512"/>
                  <a:pt x="10340271" y="6813206"/>
                </a:cubicBezTo>
                <a:lnTo>
                  <a:pt x="10314372" y="6858000"/>
                </a:lnTo>
                <a:lnTo>
                  <a:pt x="10119136" y="6858000"/>
                </a:lnTo>
                <a:lnTo>
                  <a:pt x="10122008" y="6853033"/>
                </a:lnTo>
                <a:cubicBezTo>
                  <a:pt x="10327158" y="6498223"/>
                  <a:pt x="10327158" y="6498223"/>
                  <a:pt x="10327158" y="6498223"/>
                </a:cubicBezTo>
                <a:cubicBezTo>
                  <a:pt x="10368154" y="6430148"/>
                  <a:pt x="10368154" y="6343015"/>
                  <a:pt x="10327158" y="6274942"/>
                </a:cubicBezTo>
                <a:cubicBezTo>
                  <a:pt x="9695832" y="5183053"/>
                  <a:pt x="9695832" y="5183053"/>
                  <a:pt x="9695832" y="5183053"/>
                </a:cubicBezTo>
                <a:cubicBezTo>
                  <a:pt x="9675334" y="5147654"/>
                  <a:pt x="9646640" y="5119063"/>
                  <a:pt x="9612819" y="5099323"/>
                </a:cubicBezTo>
                <a:lnTo>
                  <a:pt x="9603213" y="5095298"/>
                </a:lnTo>
                <a:lnTo>
                  <a:pt x="9654707" y="5006238"/>
                </a:lnTo>
                <a:lnTo>
                  <a:pt x="9693004" y="4940002"/>
                </a:lnTo>
                <a:lnTo>
                  <a:pt x="9653283" y="4923348"/>
                </a:lnTo>
                <a:cubicBezTo>
                  <a:pt x="9631750" y="4917491"/>
                  <a:pt x="9609208" y="4914420"/>
                  <a:pt x="9586087" y="4914420"/>
                </a:cubicBezTo>
                <a:cubicBezTo>
                  <a:pt x="8158743" y="4914420"/>
                  <a:pt x="8158743" y="4914420"/>
                  <a:pt x="8158743" y="4914420"/>
                </a:cubicBezTo>
                <a:cubicBezTo>
                  <a:pt x="8069341" y="4914420"/>
                  <a:pt x="7983024" y="4963563"/>
                  <a:pt x="7939863" y="5043420"/>
                </a:cubicBezTo>
                <a:cubicBezTo>
                  <a:pt x="7224650" y="6275065"/>
                  <a:pt x="7224650" y="6275065"/>
                  <a:pt x="7224650" y="6275065"/>
                </a:cubicBezTo>
                <a:cubicBezTo>
                  <a:pt x="7178407" y="6351849"/>
                  <a:pt x="7178407" y="6450135"/>
                  <a:pt x="7224650" y="6526922"/>
                </a:cubicBezTo>
                <a:cubicBezTo>
                  <a:pt x="7269350" y="6603900"/>
                  <a:pt x="7311257" y="6676067"/>
                  <a:pt x="7350544" y="6743723"/>
                </a:cubicBezTo>
                <a:lnTo>
                  <a:pt x="7416905" y="6858000"/>
                </a:lnTo>
                <a:lnTo>
                  <a:pt x="5902610" y="6858000"/>
                </a:lnTo>
                <a:lnTo>
                  <a:pt x="438935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652F63BD-1CDF-9E47-956B-5096C9147A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5200" y="1392667"/>
            <a:ext cx="6569449" cy="4056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AA720058-8920-4A4D-972E-2E592E01BB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026934"/>
              </p:ext>
            </p:extLst>
          </p:nvPr>
        </p:nvGraphicFramePr>
        <p:xfrm>
          <a:off x="8395121" y="1097961"/>
          <a:ext cx="2753710" cy="4351341"/>
        </p:xfrm>
        <a:graphic>
          <a:graphicData uri="http://schemas.openxmlformats.org/drawingml/2006/table">
            <a:tbl>
              <a:tblPr/>
              <a:tblGrid>
                <a:gridCol w="2753710">
                  <a:extLst>
                    <a:ext uri="{9D8B030D-6E8A-4147-A177-3AD203B41FA5}">
                      <a16:colId xmlns:a16="http://schemas.microsoft.com/office/drawing/2014/main" val="1965112802"/>
                    </a:ext>
                  </a:extLst>
                </a:gridCol>
              </a:tblGrid>
              <a:tr h="690392">
                <a:tc>
                  <a:txBody>
                    <a:bodyPr/>
                    <a:lstStyle/>
                    <a:p>
                      <a:pPr rtl="0" fontAlgn="b"/>
                      <a:r>
                        <a:rPr lang="pt-BR" sz="1200" b="1">
                          <a:effectLst/>
                        </a:rPr>
                        <a:t>12. Que materiais para apoio vocês gostariam de receber?</a:t>
                      </a:r>
                    </a:p>
                  </a:txBody>
                  <a:tcPr marL="13994" marR="13994" marT="9330" marB="933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4165571"/>
                  </a:ext>
                </a:extLst>
              </a:tr>
              <a:tr h="287353">
                <a:tc>
                  <a:txBody>
                    <a:bodyPr/>
                    <a:lstStyle/>
                    <a:p>
                      <a:pPr rtl="0" fontAlgn="b"/>
                      <a:r>
                        <a:rPr lang="pt-BR" sz="1200">
                          <a:effectLst/>
                        </a:rPr>
                        <a:t>Videos explicativos</a:t>
                      </a:r>
                    </a:p>
                  </a:txBody>
                  <a:tcPr marL="13994" marR="13994" marT="9330" marB="933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3689933"/>
                  </a:ext>
                </a:extLst>
              </a:tr>
              <a:tr h="287353">
                <a:tc>
                  <a:txBody>
                    <a:bodyPr/>
                    <a:lstStyle/>
                    <a:p>
                      <a:pPr rtl="0" fontAlgn="b"/>
                      <a:r>
                        <a:rPr lang="pt-BR" sz="1200">
                          <a:effectLst/>
                        </a:rPr>
                        <a:t>Links para mapa</a:t>
                      </a:r>
                    </a:p>
                  </a:txBody>
                  <a:tcPr marL="13994" marR="13994" marT="9330" marB="933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6665628"/>
                  </a:ext>
                </a:extLst>
              </a:tr>
              <a:tr h="287353">
                <a:tc>
                  <a:txBody>
                    <a:bodyPr/>
                    <a:lstStyle/>
                    <a:p>
                      <a:pPr rtl="0" fontAlgn="b"/>
                      <a:r>
                        <a:rPr lang="pt-BR" sz="1200">
                          <a:effectLst/>
                        </a:rPr>
                        <a:t>Links para mapa</a:t>
                      </a:r>
                    </a:p>
                  </a:txBody>
                  <a:tcPr marL="13994" marR="13994" marT="9330" marB="933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83006471"/>
                  </a:ext>
                </a:extLst>
              </a:tr>
              <a:tr h="556046">
                <a:tc>
                  <a:txBody>
                    <a:bodyPr/>
                    <a:lstStyle/>
                    <a:p>
                      <a:pPr rtl="0" fontAlgn="b"/>
                      <a:r>
                        <a:rPr lang="pt-BR" sz="1200">
                          <a:effectLst/>
                        </a:rPr>
                        <a:t>Nenhum, o que tem ja esta suficiente.</a:t>
                      </a:r>
                    </a:p>
                  </a:txBody>
                  <a:tcPr marL="13994" marR="13994" marT="9330" marB="933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88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6465512"/>
                  </a:ext>
                </a:extLst>
              </a:tr>
              <a:tr h="556046">
                <a:tc>
                  <a:txBody>
                    <a:bodyPr/>
                    <a:lstStyle/>
                    <a:p>
                      <a:pPr rtl="0" fontAlgn="b"/>
                      <a:r>
                        <a:rPr lang="pt-BR" sz="1200">
                          <a:effectLst/>
                        </a:rPr>
                        <a:t>Nenhum, o que tem ja esta suficiente.</a:t>
                      </a:r>
                    </a:p>
                  </a:txBody>
                  <a:tcPr marL="13994" marR="13994" marT="9330" marB="9330" anchor="b">
                    <a:lnL w="9525" cap="flat" cmpd="sng" algn="ctr">
                      <a:solidFill>
                        <a:srgbClr val="C088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88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88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88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9773613"/>
                  </a:ext>
                </a:extLst>
              </a:tr>
              <a:tr h="556046">
                <a:tc>
                  <a:txBody>
                    <a:bodyPr/>
                    <a:lstStyle/>
                    <a:p>
                      <a:pPr rtl="0" fontAlgn="b"/>
                      <a:r>
                        <a:rPr lang="pt-BR" sz="1200">
                          <a:effectLst/>
                        </a:rPr>
                        <a:t>Nenhum, o que tem ja esta suficiente.</a:t>
                      </a:r>
                    </a:p>
                  </a:txBody>
                  <a:tcPr marL="13994" marR="13994" marT="9330" marB="9330" anchor="b">
                    <a:lnL w="9525" cap="flat" cmpd="sng" algn="ctr">
                      <a:solidFill>
                        <a:srgbClr val="C088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88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882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65846846"/>
                  </a:ext>
                </a:extLst>
              </a:tr>
              <a:tr h="287353">
                <a:tc>
                  <a:txBody>
                    <a:bodyPr/>
                    <a:lstStyle/>
                    <a:p>
                      <a:pPr rtl="0" fontAlgn="b"/>
                      <a:r>
                        <a:rPr lang="pt-BR" sz="1200">
                          <a:effectLst/>
                        </a:rPr>
                        <a:t>Videos explicativos</a:t>
                      </a:r>
                    </a:p>
                  </a:txBody>
                  <a:tcPr marL="13994" marR="13994" marT="9330" marB="933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78464669"/>
                  </a:ext>
                </a:extLst>
              </a:tr>
              <a:tr h="287353">
                <a:tc>
                  <a:txBody>
                    <a:bodyPr/>
                    <a:lstStyle/>
                    <a:p>
                      <a:pPr rtl="0" fontAlgn="b"/>
                      <a:r>
                        <a:rPr lang="pt-BR" sz="1200">
                          <a:effectLst/>
                        </a:rPr>
                        <a:t>Instrutivo resumido</a:t>
                      </a:r>
                    </a:p>
                  </a:txBody>
                  <a:tcPr marL="13994" marR="13994" marT="9330" marB="933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1249325"/>
                  </a:ext>
                </a:extLst>
              </a:tr>
              <a:tr h="556046">
                <a:tc>
                  <a:txBody>
                    <a:bodyPr/>
                    <a:lstStyle/>
                    <a:p>
                      <a:pPr rtl="0" fontAlgn="b"/>
                      <a:r>
                        <a:rPr lang="pt-BR" sz="1200" dirty="0">
                          <a:effectLst/>
                        </a:rPr>
                        <a:t>Nenhum, o que tem </a:t>
                      </a:r>
                      <a:r>
                        <a:rPr lang="pt-BR" sz="1200" dirty="0" err="1">
                          <a:effectLst/>
                        </a:rPr>
                        <a:t>ja</a:t>
                      </a:r>
                      <a:r>
                        <a:rPr lang="pt-BR" sz="1200" dirty="0">
                          <a:effectLst/>
                        </a:rPr>
                        <a:t> esta suficiente.</a:t>
                      </a:r>
                    </a:p>
                  </a:txBody>
                  <a:tcPr marL="13994" marR="13994" marT="9330" marB="933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83355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013291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54C5BB0-6045-420E-AB9F-9661D28EB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pt-BR" sz="4800"/>
              <a:t>Prevalência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422954F8-0660-4AD6-B427-CD9E9BBA546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1823711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4296779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6171C079-547B-2849-B0DD-A043A0E07F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877556"/>
              </p:ext>
            </p:extLst>
          </p:nvPr>
        </p:nvGraphicFramePr>
        <p:xfrm>
          <a:off x="634557" y="1349573"/>
          <a:ext cx="4744361" cy="4753947"/>
        </p:xfrm>
        <a:graphic>
          <a:graphicData uri="http://schemas.openxmlformats.org/drawingml/2006/table">
            <a:tbl>
              <a:tblPr/>
              <a:tblGrid>
                <a:gridCol w="4744361">
                  <a:extLst>
                    <a:ext uri="{9D8B030D-6E8A-4147-A177-3AD203B41FA5}">
                      <a16:colId xmlns:a16="http://schemas.microsoft.com/office/drawing/2014/main" val="1175282122"/>
                    </a:ext>
                  </a:extLst>
                </a:gridCol>
              </a:tblGrid>
              <a:tr h="879018">
                <a:tc>
                  <a:txBody>
                    <a:bodyPr/>
                    <a:lstStyle/>
                    <a:p>
                      <a:pPr rtl="0" fontAlgn="b"/>
                      <a:r>
                        <a:rPr lang="pt-BR" sz="1600" b="1">
                          <a:effectLst/>
                        </a:rPr>
                        <a:t>13. Que sugestões de melhoria você pode fazer para que a próxima fase?</a:t>
                      </a:r>
                    </a:p>
                  </a:txBody>
                  <a:tcPr marL="14915" marR="14915" marT="9944" marB="99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0694824"/>
                  </a:ext>
                </a:extLst>
              </a:tr>
              <a:tr h="163076">
                <a:tc>
                  <a:txBody>
                    <a:bodyPr/>
                    <a:lstStyle/>
                    <a:p>
                      <a:pPr rtl="0" fontAlgn="b"/>
                      <a:endParaRPr lang="pt-BR" sz="1600">
                        <a:effectLst/>
                      </a:endParaRPr>
                    </a:p>
                  </a:txBody>
                  <a:tcPr marL="14915" marR="14915" marT="9944" marB="99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1547627"/>
                  </a:ext>
                </a:extLst>
              </a:tr>
              <a:tr h="592641">
                <a:tc>
                  <a:txBody>
                    <a:bodyPr/>
                    <a:lstStyle/>
                    <a:p>
                      <a:pPr rtl="0" fontAlgn="b"/>
                      <a:r>
                        <a:rPr lang="pt-BR" sz="1600">
                          <a:effectLst/>
                        </a:rPr>
                        <a:t>Se possível uma mapa de localização em tempo real.</a:t>
                      </a:r>
                    </a:p>
                  </a:txBody>
                  <a:tcPr marL="14915" marR="14915" marT="9944" marB="99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4984006"/>
                  </a:ext>
                </a:extLst>
              </a:tr>
              <a:tr h="592641">
                <a:tc>
                  <a:txBody>
                    <a:bodyPr/>
                    <a:lstStyle/>
                    <a:p>
                      <a:pPr rtl="0" fontAlgn="b"/>
                      <a:r>
                        <a:rPr lang="pt-BR" sz="1600" dirty="0">
                          <a:effectLst/>
                        </a:rPr>
                        <a:t>Se possível uma mapa de localização em tempo real.</a:t>
                      </a:r>
                    </a:p>
                  </a:txBody>
                  <a:tcPr marL="14915" marR="14915" marT="9944" marB="99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5903256"/>
                  </a:ext>
                </a:extLst>
              </a:tr>
              <a:tr h="879018">
                <a:tc>
                  <a:txBody>
                    <a:bodyPr/>
                    <a:lstStyle/>
                    <a:p>
                      <a:pPr rtl="0" fontAlgn="b"/>
                      <a:r>
                        <a:rPr lang="pt-BR" sz="1600">
                          <a:effectLst/>
                        </a:rPr>
                        <a:t>Lugar para realização de testes com mais casas e menos comércios </a:t>
                      </a:r>
                    </a:p>
                  </a:txBody>
                  <a:tcPr marL="14915" marR="14915" marT="9944" marB="99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6243992"/>
                  </a:ext>
                </a:extLst>
              </a:tr>
              <a:tr h="163076">
                <a:tc>
                  <a:txBody>
                    <a:bodyPr/>
                    <a:lstStyle/>
                    <a:p>
                      <a:pPr rtl="0" fontAlgn="b"/>
                      <a:endParaRPr lang="pt-BR" sz="1600">
                        <a:effectLst/>
                      </a:endParaRPr>
                    </a:p>
                  </a:txBody>
                  <a:tcPr marL="14915" marR="14915" marT="9944" marB="99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4410910"/>
                  </a:ext>
                </a:extLst>
              </a:tr>
              <a:tr h="163076">
                <a:tc>
                  <a:txBody>
                    <a:bodyPr/>
                    <a:lstStyle/>
                    <a:p>
                      <a:pPr rtl="0" fontAlgn="b"/>
                      <a:endParaRPr lang="pt-BR" sz="1600">
                        <a:effectLst/>
                      </a:endParaRPr>
                    </a:p>
                  </a:txBody>
                  <a:tcPr marL="14915" marR="14915" marT="9944" marB="99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7660121"/>
                  </a:ext>
                </a:extLst>
              </a:tr>
              <a:tr h="306264">
                <a:tc>
                  <a:txBody>
                    <a:bodyPr/>
                    <a:lstStyle/>
                    <a:p>
                      <a:pPr rtl="0" fontAlgn="b"/>
                      <a:r>
                        <a:rPr lang="pt-BR" sz="1600">
                          <a:effectLst/>
                        </a:rPr>
                        <a:t>Equipe de apoio </a:t>
                      </a:r>
                    </a:p>
                  </a:txBody>
                  <a:tcPr marL="14915" marR="14915" marT="9944" marB="99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4745571"/>
                  </a:ext>
                </a:extLst>
              </a:tr>
              <a:tr h="163076">
                <a:tc>
                  <a:txBody>
                    <a:bodyPr/>
                    <a:lstStyle/>
                    <a:p>
                      <a:pPr rtl="0" fontAlgn="b"/>
                      <a:endParaRPr lang="pt-BR" sz="1600">
                        <a:effectLst/>
                      </a:endParaRPr>
                    </a:p>
                  </a:txBody>
                  <a:tcPr marL="14915" marR="14915" marT="9944" marB="99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9223926"/>
                  </a:ext>
                </a:extLst>
              </a:tr>
              <a:tr h="449453">
                <a:tc>
                  <a:txBody>
                    <a:bodyPr/>
                    <a:lstStyle/>
                    <a:p>
                      <a:pPr rtl="0" fontAlgn="b"/>
                      <a:r>
                        <a:rPr lang="pt-BR" sz="1600" dirty="0">
                          <a:effectLst/>
                        </a:rPr>
                        <a:t>Iniciar com mais antecedência</a:t>
                      </a:r>
                    </a:p>
                  </a:txBody>
                  <a:tcPr marL="14915" marR="14915" marT="9944" marB="99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8537991"/>
                  </a:ext>
                </a:extLst>
              </a:tr>
            </a:tbl>
          </a:graphicData>
        </a:graphic>
      </p:graphicFrame>
      <p:pic>
        <p:nvPicPr>
          <p:cNvPr id="21506" name="Picture 2">
            <a:extLst>
              <a:ext uri="{FF2B5EF4-FFF2-40B4-BE49-F238E27FC236}">
                <a16:creationId xmlns:a16="http://schemas.microsoft.com/office/drawing/2014/main" id="{0B4033CF-9462-2241-A6D7-3EC7B250D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975" y="1704438"/>
            <a:ext cx="6345583" cy="3922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537920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E42565C-E3CC-4EF0-8093-88FCC788A3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F429C4-ABC9-46FC-818A-B5429CDE4A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270325" y="3369273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CEF98E4-3709-4952-8F42-2305CCE34F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6374475" y="1040470"/>
            <a:ext cx="6858003" cy="477704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0BCCF5-D685-47FF-B675-647EAEB72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7914" y="857786"/>
            <a:ext cx="8027347" cy="5208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63495AE-6FF4-1943-B418-4F9C53F40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9620" y="1471351"/>
            <a:ext cx="7108911" cy="401662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Avaliação</a:t>
            </a:r>
            <a: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por regional: </a:t>
            </a:r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Metropolitana</a:t>
            </a:r>
            <a:br>
              <a:rPr lang="en-US" sz="6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105 </a:t>
            </a:r>
            <a:r>
              <a:rPr lang="en-US" sz="28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respostas</a:t>
            </a:r>
            <a:endParaRPr lang="en-US" sz="28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EE8A42-107A-4D4C-8D56-BBAE95C7FC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524009" y="3366125"/>
            <a:ext cx="32004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tângulo 2">
            <a:extLst>
              <a:ext uri="{FF2B5EF4-FFF2-40B4-BE49-F238E27FC236}">
                <a16:creationId xmlns:a16="http://schemas.microsoft.com/office/drawing/2014/main" id="{2C60EFDF-A48D-7E45-8D15-46177352C7B4}"/>
              </a:ext>
            </a:extLst>
          </p:cNvPr>
          <p:cNvSpPr/>
          <p:nvPr/>
        </p:nvSpPr>
        <p:spPr>
          <a:xfrm>
            <a:off x="8803175" y="2740997"/>
            <a:ext cx="23317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/>
              <a:t>Serra: 34</a:t>
            </a:r>
          </a:p>
          <a:p>
            <a:r>
              <a:rPr lang="pt-BR" sz="2400" dirty="0"/>
              <a:t>Vila Velha: 27</a:t>
            </a:r>
          </a:p>
          <a:p>
            <a:r>
              <a:rPr lang="pt-BR" sz="2400" dirty="0"/>
              <a:t>Vitoria: 1</a:t>
            </a:r>
          </a:p>
          <a:p>
            <a:r>
              <a:rPr lang="pt-BR" sz="2400" dirty="0"/>
              <a:t>Cariacica: 2</a:t>
            </a:r>
          </a:p>
          <a:p>
            <a:r>
              <a:rPr lang="pt-BR" sz="2400" dirty="0"/>
              <a:t>Viana: 7</a:t>
            </a:r>
          </a:p>
        </p:txBody>
      </p:sp>
    </p:spTree>
    <p:extLst>
      <p:ext uri="{BB962C8B-B14F-4D97-AF65-F5344CB8AC3E}">
        <p14:creationId xmlns:p14="http://schemas.microsoft.com/office/powerpoint/2010/main" val="19510508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6675CB2-814B-B840-B197-C8A327345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highlight>
                  <a:srgbClr val="FFFF00"/>
                </a:highlight>
              </a:rPr>
              <a:t>Serra</a:t>
            </a:r>
            <a:r>
              <a:rPr lang="pt-BR" dirty="0"/>
              <a:t>: número de domicílios suficientes</a:t>
            </a:r>
          </a:p>
        </p:txBody>
      </p:sp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C5DE09F7-83FF-FA4B-A24C-D31859FB4C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1229273"/>
              </p:ext>
            </p:extLst>
          </p:nvPr>
        </p:nvGraphicFramePr>
        <p:xfrm>
          <a:off x="2499360" y="2065814"/>
          <a:ext cx="7269480" cy="3596640"/>
        </p:xfrm>
        <a:graphic>
          <a:graphicData uri="http://schemas.openxmlformats.org/drawingml/2006/table">
            <a:tbl>
              <a:tblPr/>
              <a:tblGrid>
                <a:gridCol w="2423160">
                  <a:extLst>
                    <a:ext uri="{9D8B030D-6E8A-4147-A177-3AD203B41FA5}">
                      <a16:colId xmlns:a16="http://schemas.microsoft.com/office/drawing/2014/main" val="2837333461"/>
                    </a:ext>
                  </a:extLst>
                </a:gridCol>
                <a:gridCol w="2423160">
                  <a:extLst>
                    <a:ext uri="{9D8B030D-6E8A-4147-A177-3AD203B41FA5}">
                      <a16:colId xmlns:a16="http://schemas.microsoft.com/office/drawing/2014/main" val="827282590"/>
                    </a:ext>
                  </a:extLst>
                </a:gridCol>
                <a:gridCol w="2423160">
                  <a:extLst>
                    <a:ext uri="{9D8B030D-6E8A-4147-A177-3AD203B41FA5}">
                      <a16:colId xmlns:a16="http://schemas.microsoft.com/office/drawing/2014/main" val="801314"/>
                    </a:ext>
                  </a:extLst>
                </a:gridCol>
              </a:tblGrid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 dirty="0">
                          <a:effectLst/>
                        </a:rPr>
                        <a:t>Setor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 dirty="0">
                          <a:effectLst/>
                        </a:rPr>
                        <a:t>Bairro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 dirty="0">
                          <a:effectLst/>
                        </a:rPr>
                        <a:t>Tinha domicílios suficientes?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3855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>
                          <a:effectLst/>
                        </a:rPr>
                        <a:t>99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>
                          <a:effectLst/>
                        </a:rPr>
                        <a:t>Cantinho do céu 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>
                          <a:effectLst/>
                        </a:rPr>
                        <a:t>Não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892975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>
                          <a:effectLst/>
                        </a:rPr>
                        <a:t>99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>
                          <a:effectLst/>
                        </a:rPr>
                        <a:t>Cantinho do céu 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>
                          <a:effectLst/>
                        </a:rPr>
                        <a:t>Não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9154048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>
                          <a:effectLst/>
                        </a:rPr>
                        <a:t>99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>
                          <a:effectLst/>
                        </a:rPr>
                        <a:t>Cantinho do céu 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>
                          <a:effectLst/>
                        </a:rPr>
                        <a:t>Não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48214227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>
                          <a:effectLst/>
                        </a:rPr>
                        <a:t>99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>
                          <a:effectLst/>
                        </a:rPr>
                        <a:t>Cantinho do céu 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>
                          <a:effectLst/>
                        </a:rPr>
                        <a:t>Não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0477335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>
                          <a:effectLst/>
                        </a:rPr>
                        <a:t>100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>
                          <a:effectLst/>
                        </a:rPr>
                        <a:t>Cidade Continental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>
                          <a:effectLst/>
                        </a:rPr>
                        <a:t>Não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7144271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>
                          <a:effectLst/>
                        </a:rPr>
                        <a:t>97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>
                          <a:effectLst/>
                        </a:rPr>
                        <a:t>André Carlone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>
                          <a:effectLst/>
                        </a:rPr>
                        <a:t>Não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7335470"/>
                  </a:ext>
                </a:extLst>
              </a:tr>
              <a:tr h="200025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>
                          <a:effectLst/>
                        </a:rPr>
                        <a:t>113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>
                          <a:effectLst/>
                        </a:rPr>
                        <a:t>Santo Antônio 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2400" dirty="0">
                          <a:effectLst/>
                        </a:rPr>
                        <a:t>Não</a:t>
                      </a:r>
                    </a:p>
                  </a:txBody>
                  <a:tcPr marL="28575" marR="28575" marT="19050" marB="19050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14402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478313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8E6439-7804-C048-A945-E9B319A8B0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Funcionou bem: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BDFE817-807A-2945-9E7F-5A34394DE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Transporte - motorista, Suporte de duvidas, Apoio </a:t>
            </a:r>
            <a:r>
              <a:rPr lang="pt-BR" dirty="0" err="1"/>
              <a:t>logistico</a:t>
            </a:r>
            <a:r>
              <a:rPr lang="pt-BR" dirty="0"/>
              <a:t>, EPI, Celulares / aplicação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sz="4400" dirty="0"/>
              <a:t>Precisa melhorar:</a:t>
            </a:r>
          </a:p>
          <a:p>
            <a:pPr marL="0" indent="0">
              <a:buNone/>
            </a:pPr>
            <a:r>
              <a:rPr lang="pt-BR" sz="2400" dirty="0"/>
              <a:t>Alimentação (35)</a:t>
            </a:r>
          </a:p>
          <a:p>
            <a:pPr marL="0" indent="0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7319181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0400AA-34C6-1448-8B7C-7D5387549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Reforço na capacitação:</a:t>
            </a:r>
          </a:p>
        </p:txBody>
      </p:sp>
      <p:pic>
        <p:nvPicPr>
          <p:cNvPr id="24578" name="Picture 2">
            <a:extLst>
              <a:ext uri="{FF2B5EF4-FFF2-40B4-BE49-F238E27FC236}">
                <a16:creationId xmlns:a16="http://schemas.microsoft.com/office/drawing/2014/main" id="{452F853F-18FF-2A41-95FF-68653B7DAE9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7316"/>
            <a:ext cx="703720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108938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6171C079-547B-2849-B0DD-A043A0E07F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1492854"/>
              </p:ext>
            </p:extLst>
          </p:nvPr>
        </p:nvGraphicFramePr>
        <p:xfrm>
          <a:off x="466917" y="569148"/>
          <a:ext cx="4744361" cy="6192874"/>
        </p:xfrm>
        <a:graphic>
          <a:graphicData uri="http://schemas.openxmlformats.org/drawingml/2006/table">
            <a:tbl>
              <a:tblPr/>
              <a:tblGrid>
                <a:gridCol w="4744361">
                  <a:extLst>
                    <a:ext uri="{9D8B030D-6E8A-4147-A177-3AD203B41FA5}">
                      <a16:colId xmlns:a16="http://schemas.microsoft.com/office/drawing/2014/main" val="1175282122"/>
                    </a:ext>
                  </a:extLst>
                </a:gridCol>
              </a:tblGrid>
              <a:tr h="879018">
                <a:tc>
                  <a:txBody>
                    <a:bodyPr/>
                    <a:lstStyle/>
                    <a:p>
                      <a:pPr rtl="0" fontAlgn="b"/>
                      <a:r>
                        <a:rPr lang="pt-BR" sz="1400" b="1">
                          <a:effectLst/>
                        </a:rPr>
                        <a:t>13. Que sugestões de melhoria você pode fazer para que a próxima fase?</a:t>
                      </a:r>
                    </a:p>
                  </a:txBody>
                  <a:tcPr marL="14915" marR="14915" marT="9944" marB="99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0694824"/>
                  </a:ext>
                </a:extLst>
              </a:tr>
              <a:tr h="163076">
                <a:tc>
                  <a:txBody>
                    <a:bodyPr/>
                    <a:lstStyle/>
                    <a:p>
                      <a:pPr rtl="0" fontAlgn="b"/>
                      <a:r>
                        <a:rPr lang="pt-BR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Deixar no carro o material para os três dias, pra não termos a necessidade de sempre rebater(</a:t>
                      </a:r>
                      <a:r>
                        <a:rPr lang="pt-BR" sz="14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materias</a:t>
                      </a:r>
                      <a:r>
                        <a:rPr lang="pt-BR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 teste, papel toalha, </a:t>
                      </a:r>
                      <a:r>
                        <a:rPr lang="pt-BR" sz="1400" b="0" i="0" u="none" strike="noStrike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descarpack</a:t>
                      </a:r>
                      <a:r>
                        <a:rPr lang="pt-BR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capotes, sacos de lixo) porque gera muitos atrasos e conversar com os motoristas para apoiarem mais na dinâmica. </a:t>
                      </a:r>
                      <a:endParaRPr lang="pt-BR" sz="1400" dirty="0">
                        <a:effectLst/>
                      </a:endParaRPr>
                    </a:p>
                  </a:txBody>
                  <a:tcPr marL="14915" marR="14915" marT="9944" marB="99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71547627"/>
                  </a:ext>
                </a:extLst>
              </a:tr>
              <a:tr h="592641">
                <a:tc>
                  <a:txBody>
                    <a:bodyPr/>
                    <a:lstStyle/>
                    <a:p>
                      <a:pPr rtl="0" fontAlgn="b"/>
                      <a:r>
                        <a:rPr lang="pt-BR" sz="1400">
                          <a:effectLst/>
                        </a:rPr>
                        <a:t>Se possível uma mapa de localização em tempo real.</a:t>
                      </a:r>
                    </a:p>
                  </a:txBody>
                  <a:tcPr marL="14915" marR="14915" marT="9944" marB="99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84984006"/>
                  </a:ext>
                </a:extLst>
              </a:tr>
              <a:tr h="592641">
                <a:tc>
                  <a:txBody>
                    <a:bodyPr/>
                    <a:lstStyle/>
                    <a:p>
                      <a:pPr rtl="0" fontAlgn="b"/>
                      <a:r>
                        <a:rPr lang="pt-BR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Por ser muito exaustivo fisicamente gostaríamos que o município nos desse uma folga a mais. Na segunda feira depois do inquérito.</a:t>
                      </a:r>
                      <a:endParaRPr lang="pt-BR" sz="1400" dirty="0">
                        <a:effectLst/>
                      </a:endParaRPr>
                    </a:p>
                  </a:txBody>
                  <a:tcPr marL="14915" marR="14915" marT="9944" marB="99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75903256"/>
                  </a:ext>
                </a:extLst>
              </a:tr>
              <a:tr h="879018">
                <a:tc>
                  <a:txBody>
                    <a:bodyPr/>
                    <a:lstStyle/>
                    <a:p>
                      <a:pPr rtl="0" fontAlgn="b"/>
                      <a:r>
                        <a:rPr lang="pt-BR" sz="1400">
                          <a:effectLst/>
                        </a:rPr>
                        <a:t>Lugar para realização de testes com mais casas e menos comércios </a:t>
                      </a:r>
                    </a:p>
                  </a:txBody>
                  <a:tcPr marL="14915" marR="14915" marT="9944" marB="99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6243992"/>
                  </a:ext>
                </a:extLst>
              </a:tr>
              <a:tr h="163076">
                <a:tc>
                  <a:txBody>
                    <a:bodyPr/>
                    <a:lstStyle/>
                    <a:p>
                      <a:pPr rtl="0" fontAlgn="b"/>
                      <a:r>
                        <a:rPr lang="pt-BR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Deixar salvar as fotos do termo(2 lados), casa e teste no aplicativo, ao invés de ficar salvo no celular. Na frente do nome da pessoa, aparecer quantos negativos e quantos positivos na casa.</a:t>
                      </a:r>
                      <a:endParaRPr lang="pt-BR" sz="1400" dirty="0">
                        <a:effectLst/>
                      </a:endParaRPr>
                    </a:p>
                  </a:txBody>
                  <a:tcPr marL="14915" marR="14915" marT="9944" marB="99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14410910"/>
                  </a:ext>
                </a:extLst>
              </a:tr>
              <a:tr h="163076">
                <a:tc>
                  <a:txBody>
                    <a:bodyPr/>
                    <a:lstStyle/>
                    <a:p>
                      <a:pPr rtl="0" fontAlgn="b"/>
                      <a:r>
                        <a:rPr lang="pt-BR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Transferir os dias do inquérito para segunda, terça e quarta</a:t>
                      </a:r>
                      <a:endParaRPr lang="pt-BR" sz="1400" dirty="0">
                        <a:effectLst/>
                      </a:endParaRPr>
                    </a:p>
                  </a:txBody>
                  <a:tcPr marL="14915" marR="14915" marT="9944" marB="99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17660121"/>
                  </a:ext>
                </a:extLst>
              </a:tr>
              <a:tr h="306264">
                <a:tc>
                  <a:txBody>
                    <a:bodyPr/>
                    <a:lstStyle/>
                    <a:p>
                      <a:pPr rtl="0" fontAlgn="b"/>
                      <a:r>
                        <a:rPr lang="pt-BR" sz="1400">
                          <a:effectLst/>
                        </a:rPr>
                        <a:t>Equipe de apoio </a:t>
                      </a:r>
                    </a:p>
                  </a:txBody>
                  <a:tcPr marL="14915" marR="14915" marT="9944" marB="99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4745571"/>
                  </a:ext>
                </a:extLst>
              </a:tr>
              <a:tr h="163076">
                <a:tc>
                  <a:txBody>
                    <a:bodyPr/>
                    <a:lstStyle/>
                    <a:p>
                      <a:pPr rtl="0" fontAlgn="b"/>
                      <a:r>
                        <a:rPr lang="pt-BR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 regiões a serem feitas pelos setores poderiam ser entregues com um pouco de antecedência. </a:t>
                      </a:r>
                      <a:endParaRPr lang="pt-BR" sz="1400" dirty="0">
                        <a:effectLst/>
                      </a:endParaRPr>
                    </a:p>
                  </a:txBody>
                  <a:tcPr marL="14915" marR="14915" marT="9944" marB="99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19223926"/>
                  </a:ext>
                </a:extLst>
              </a:tr>
              <a:tr h="449453">
                <a:tc>
                  <a:txBody>
                    <a:bodyPr/>
                    <a:lstStyle/>
                    <a:p>
                      <a:pPr rtl="0" fontAlgn="b"/>
                      <a:r>
                        <a:rPr lang="pt-BR" sz="1400" dirty="0">
                          <a:effectLst/>
                        </a:rPr>
                        <a:t>Iniciar com mais antecedência</a:t>
                      </a:r>
                    </a:p>
                  </a:txBody>
                  <a:tcPr marL="14915" marR="14915" marT="9944" marB="994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8537991"/>
                  </a:ext>
                </a:extLst>
              </a:tr>
            </a:tbl>
          </a:graphicData>
        </a:graphic>
      </p:graphicFrame>
      <p:pic>
        <p:nvPicPr>
          <p:cNvPr id="26626" name="Picture 2">
            <a:extLst>
              <a:ext uri="{FF2B5EF4-FFF2-40B4-BE49-F238E27FC236}">
                <a16:creationId xmlns:a16="http://schemas.microsoft.com/office/drawing/2014/main" id="{AAB7C7E3-BA7C-894B-A0F1-1C7BE1C16E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0754" y="2438400"/>
            <a:ext cx="6104329" cy="37742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82364BB-00DE-3247-A33E-5DA40C4B435A}"/>
              </a:ext>
            </a:extLst>
          </p:cNvPr>
          <p:cNvSpPr txBox="1"/>
          <p:nvPr/>
        </p:nvSpPr>
        <p:spPr>
          <a:xfrm>
            <a:off x="6096000" y="1295400"/>
            <a:ext cx="5044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De 1 a 10 sendo 10 adorei e 1 não gostei, o quanto você gostou de participar do inquérito?</a:t>
            </a:r>
          </a:p>
        </p:txBody>
      </p:sp>
    </p:spTree>
    <p:extLst>
      <p:ext uri="{BB962C8B-B14F-4D97-AF65-F5344CB8AC3E}">
        <p14:creationId xmlns:p14="http://schemas.microsoft.com/office/powerpoint/2010/main" val="3479777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F35CDA-D3B7-4EEE-8022-2427E6FF6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/>
              <a:t>Exames realizados</a:t>
            </a:r>
            <a:endParaRPr lang="pt-BR" dirty="0"/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04B368FA-B834-45E4-98AE-6D4A6F26E8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1153485"/>
              </p:ext>
            </p:extLst>
          </p:nvPr>
        </p:nvGraphicFramePr>
        <p:xfrm>
          <a:off x="2040834" y="1690687"/>
          <a:ext cx="8322366" cy="480218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23645">
                  <a:extLst>
                    <a:ext uri="{9D8B030D-6E8A-4147-A177-3AD203B41FA5}">
                      <a16:colId xmlns:a16="http://schemas.microsoft.com/office/drawing/2014/main" val="3552436095"/>
                    </a:ext>
                  </a:extLst>
                </a:gridCol>
                <a:gridCol w="1941715">
                  <a:extLst>
                    <a:ext uri="{9D8B030D-6E8A-4147-A177-3AD203B41FA5}">
                      <a16:colId xmlns:a16="http://schemas.microsoft.com/office/drawing/2014/main" val="248334863"/>
                    </a:ext>
                  </a:extLst>
                </a:gridCol>
                <a:gridCol w="978503">
                  <a:extLst>
                    <a:ext uri="{9D8B030D-6E8A-4147-A177-3AD203B41FA5}">
                      <a16:colId xmlns:a16="http://schemas.microsoft.com/office/drawing/2014/main" val="1409439655"/>
                    </a:ext>
                  </a:extLst>
                </a:gridCol>
                <a:gridCol w="978503">
                  <a:extLst>
                    <a:ext uri="{9D8B030D-6E8A-4147-A177-3AD203B41FA5}">
                      <a16:colId xmlns:a16="http://schemas.microsoft.com/office/drawing/2014/main" val="3930065961"/>
                    </a:ext>
                  </a:extLst>
                </a:gridCol>
              </a:tblGrid>
              <a:tr h="43068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/>
                        </a:rPr>
                        <a:t>Etapas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800" b="1" u="none" strike="noStrike" dirty="0">
                          <a:effectLst/>
                        </a:rPr>
                        <a:t>Exames Previstos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effectLst/>
                        </a:rPr>
                        <a:t>Etapa 1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Etapa 2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03008151"/>
                  </a:ext>
                </a:extLst>
              </a:tr>
              <a:tr h="43068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>
                          <a:effectLst/>
                        </a:rPr>
                        <a:t>Estudo prevalência (total de domicílios)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4 x 4500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4612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4644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3803085"/>
                  </a:ext>
                </a:extLst>
              </a:tr>
              <a:tr h="86137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>
                          <a:effectLst/>
                        </a:rPr>
                        <a:t>Contatos prevalência (considerando 4 pessoas por domicílio dos casos positivos)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6840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140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416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55349916"/>
                  </a:ext>
                </a:extLst>
              </a:tr>
              <a:tr h="43068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>
                          <a:effectLst/>
                        </a:rPr>
                        <a:t>Estudo extensão (total de domicílios)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4 x 1100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1163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1041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91105267"/>
                  </a:ext>
                </a:extLst>
              </a:tr>
              <a:tr h="86137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>
                          <a:effectLst/>
                        </a:rPr>
                        <a:t>Contatos extensão (considerando 4 pessoas por domicílio dos casos positivos)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410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26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62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338280310"/>
                  </a:ext>
                </a:extLst>
              </a:tr>
              <a:tr h="430689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 dirty="0">
                          <a:effectLst/>
                        </a:rPr>
                        <a:t>Pesquisadores (* Somente municípios novos)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1600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452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78* 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05442050"/>
                  </a:ext>
                </a:extLst>
              </a:tr>
              <a:tr h="45222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>
                          <a:effectLst/>
                        </a:rPr>
                        <a:t>margem de erro (sobra de amostras)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750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 - </a:t>
                      </a:r>
                      <a:endParaRPr lang="pt-BR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- </a:t>
                      </a:r>
                      <a:endParaRPr lang="pt-BR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48758202"/>
                  </a:ext>
                </a:extLst>
              </a:tr>
              <a:tr h="45222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>
                          <a:effectLst/>
                        </a:rPr>
                        <a:t>total Atingido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 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6393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 6241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77786640"/>
                  </a:ext>
                </a:extLst>
              </a:tr>
              <a:tr h="45222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800" u="none" strike="noStrike">
                          <a:effectLst/>
                        </a:rPr>
                        <a:t>Total Esperado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>
                          <a:effectLst/>
                        </a:rPr>
                        <a:t>32000</a:t>
                      </a:r>
                      <a:endParaRPr lang="pt-BR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effectLst/>
                        </a:rPr>
                        <a:t>6785</a:t>
                      </a:r>
                      <a:endParaRPr lang="pt-BR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7042</a:t>
                      </a:r>
                      <a:endParaRPr lang="pt-BR" sz="18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885200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56962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D05723-58A2-4B76-958A-18A37A8EC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Casos positivos – Estudo de prevalência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C880630D-2751-4979-9567-FD8087B190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6907690"/>
              </p:ext>
            </p:extLst>
          </p:nvPr>
        </p:nvGraphicFramePr>
        <p:xfrm>
          <a:off x="2703443" y="1470991"/>
          <a:ext cx="6665844" cy="50218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5754">
                  <a:extLst>
                    <a:ext uri="{9D8B030D-6E8A-4147-A177-3AD203B41FA5}">
                      <a16:colId xmlns:a16="http://schemas.microsoft.com/office/drawing/2014/main" val="13000685"/>
                    </a:ext>
                  </a:extLst>
                </a:gridCol>
                <a:gridCol w="1350045">
                  <a:extLst>
                    <a:ext uri="{9D8B030D-6E8A-4147-A177-3AD203B41FA5}">
                      <a16:colId xmlns:a16="http://schemas.microsoft.com/office/drawing/2014/main" val="953532767"/>
                    </a:ext>
                  </a:extLst>
                </a:gridCol>
                <a:gridCol w="1350045">
                  <a:extLst>
                    <a:ext uri="{9D8B030D-6E8A-4147-A177-3AD203B41FA5}">
                      <a16:colId xmlns:a16="http://schemas.microsoft.com/office/drawing/2014/main" val="1693302003"/>
                    </a:ext>
                  </a:extLst>
                </a:gridCol>
              </a:tblGrid>
              <a:tr h="386299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</a:rPr>
                        <a:t>Município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effectLst/>
                        </a:rPr>
                        <a:t>Etapa 1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Etapa 2</a:t>
                      </a:r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81925849"/>
                  </a:ext>
                </a:extLst>
              </a:tr>
              <a:tr h="386299">
                <a:tc>
                  <a:txBody>
                    <a:bodyPr/>
                    <a:lstStyle/>
                    <a:p>
                      <a:pPr algn="l" fontAlgn="t"/>
                      <a:r>
                        <a:rPr lang="pt-BR" sz="2000" u="none" strike="noStrike" dirty="0">
                          <a:effectLst/>
                        </a:rPr>
                        <a:t>Serra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u="none" strike="noStrike">
                          <a:effectLst/>
                        </a:rPr>
                        <a:t>23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69</a:t>
                      </a:r>
                      <a:endParaRPr lang="pt-BR" sz="2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785734723"/>
                  </a:ext>
                </a:extLst>
              </a:tr>
              <a:tr h="386299">
                <a:tc>
                  <a:txBody>
                    <a:bodyPr/>
                    <a:lstStyle/>
                    <a:p>
                      <a:pPr algn="l" fontAlgn="t"/>
                      <a:r>
                        <a:rPr lang="pt-BR" sz="2000" u="none" strike="noStrike" dirty="0">
                          <a:effectLst/>
                        </a:rPr>
                        <a:t>Vila Velha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u="none" strike="noStrike">
                          <a:effectLst/>
                        </a:rPr>
                        <a:t>17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57</a:t>
                      </a:r>
                      <a:endParaRPr lang="pt-BR" sz="2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53802690"/>
                  </a:ext>
                </a:extLst>
              </a:tr>
              <a:tr h="386299">
                <a:tc>
                  <a:txBody>
                    <a:bodyPr/>
                    <a:lstStyle/>
                    <a:p>
                      <a:pPr algn="l" fontAlgn="t"/>
                      <a:r>
                        <a:rPr lang="pt-BR" sz="2000" u="none" strike="noStrike" dirty="0">
                          <a:effectLst/>
                        </a:rPr>
                        <a:t>Cariacica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u="none" strike="noStrike">
                          <a:effectLst/>
                        </a:rPr>
                        <a:t>19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50</a:t>
                      </a:r>
                      <a:endParaRPr lang="pt-BR" sz="2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896323209"/>
                  </a:ext>
                </a:extLst>
              </a:tr>
              <a:tr h="386299">
                <a:tc>
                  <a:txBody>
                    <a:bodyPr/>
                    <a:lstStyle/>
                    <a:p>
                      <a:pPr algn="l" fontAlgn="t"/>
                      <a:r>
                        <a:rPr lang="pt-BR" sz="2000" u="none" strike="noStrike" dirty="0">
                          <a:effectLst/>
                        </a:rPr>
                        <a:t>Vitória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u="none" strike="noStrike">
                          <a:effectLst/>
                        </a:rPr>
                        <a:t>33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48</a:t>
                      </a:r>
                      <a:endParaRPr lang="pt-BR" sz="2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817751500"/>
                  </a:ext>
                </a:extLst>
              </a:tr>
              <a:tr h="386299">
                <a:tc>
                  <a:txBody>
                    <a:bodyPr/>
                    <a:lstStyle/>
                    <a:p>
                      <a:pPr algn="l" fontAlgn="t"/>
                      <a:r>
                        <a:rPr lang="pt-BR" sz="2000" u="none" strike="noStrike" dirty="0">
                          <a:effectLst/>
                        </a:rPr>
                        <a:t>Colatina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u="none" strike="noStrike" dirty="0">
                          <a:effectLst/>
                        </a:rPr>
                        <a:t>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6</a:t>
                      </a:r>
                      <a:endParaRPr lang="pt-BR" sz="2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858316991"/>
                  </a:ext>
                </a:extLst>
              </a:tr>
              <a:tr h="386299">
                <a:tc>
                  <a:txBody>
                    <a:bodyPr/>
                    <a:lstStyle/>
                    <a:p>
                      <a:pPr algn="l" fontAlgn="t"/>
                      <a:r>
                        <a:rPr lang="pt-BR" sz="2000" u="none" strike="noStrike">
                          <a:effectLst/>
                        </a:rPr>
                        <a:t>São Mateus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u="none" strike="noStrike" dirty="0">
                          <a:effectLst/>
                        </a:rPr>
                        <a:t>1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5</a:t>
                      </a:r>
                      <a:endParaRPr lang="pt-BR" sz="2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21508580"/>
                  </a:ext>
                </a:extLst>
              </a:tr>
              <a:tr h="386299">
                <a:tc>
                  <a:txBody>
                    <a:bodyPr/>
                    <a:lstStyle/>
                    <a:p>
                      <a:pPr algn="l" fontAlgn="t"/>
                      <a:r>
                        <a:rPr lang="pt-BR" sz="2000" u="none" strike="noStrike">
                          <a:effectLst/>
                        </a:rPr>
                        <a:t>Cachoeiro de Itapemirim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u="none" strike="noStrike" dirty="0">
                          <a:effectLst/>
                        </a:rPr>
                        <a:t>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pt-BR" sz="2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4248165769"/>
                  </a:ext>
                </a:extLst>
              </a:tr>
              <a:tr h="386299">
                <a:tc>
                  <a:txBody>
                    <a:bodyPr/>
                    <a:lstStyle/>
                    <a:p>
                      <a:pPr algn="l" fontAlgn="t"/>
                      <a:r>
                        <a:rPr lang="pt-BR" sz="2000" u="none" strike="noStrike">
                          <a:effectLst/>
                        </a:rPr>
                        <a:t>Linhares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u="none" strike="noStrike" dirty="0">
                          <a:effectLst/>
                        </a:rPr>
                        <a:t>2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2</a:t>
                      </a:r>
                      <a:endParaRPr lang="pt-BR" sz="2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248842122"/>
                  </a:ext>
                </a:extLst>
              </a:tr>
              <a:tr h="386299">
                <a:tc>
                  <a:txBody>
                    <a:bodyPr/>
                    <a:lstStyle/>
                    <a:p>
                      <a:pPr algn="l" fontAlgn="t"/>
                      <a:r>
                        <a:rPr lang="pt-BR" sz="2000" u="none" strike="noStrike">
                          <a:effectLst/>
                        </a:rPr>
                        <a:t>Afonso Cláudio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u="none" strike="noStrike" dirty="0">
                          <a:effectLst/>
                        </a:rPr>
                        <a:t>1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pt-BR" sz="2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1987172447"/>
                  </a:ext>
                </a:extLst>
              </a:tr>
              <a:tr h="386299">
                <a:tc>
                  <a:txBody>
                    <a:bodyPr/>
                    <a:lstStyle/>
                    <a:p>
                      <a:pPr algn="l" fontAlgn="t"/>
                      <a:r>
                        <a:rPr lang="pt-BR" sz="2000" u="none" strike="noStrike">
                          <a:effectLst/>
                        </a:rPr>
                        <a:t>Alegre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u="none" strike="noStrike" dirty="0">
                          <a:effectLst/>
                        </a:rPr>
                        <a:t>1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pt-BR" sz="2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2577288739"/>
                  </a:ext>
                </a:extLst>
              </a:tr>
              <a:tr h="386299">
                <a:tc>
                  <a:txBody>
                    <a:bodyPr/>
                    <a:lstStyle/>
                    <a:p>
                      <a:pPr algn="l" fontAlgn="t"/>
                      <a:r>
                        <a:rPr lang="pt-BR" sz="2000" u="none" strike="noStrike">
                          <a:effectLst/>
                        </a:rPr>
                        <a:t>Nova Venécia</a:t>
                      </a:r>
                      <a:endParaRPr lang="pt-BR" sz="2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u="none" strike="noStrike" dirty="0">
                          <a:effectLst/>
                        </a:rPr>
                        <a:t>0</a:t>
                      </a:r>
                      <a:endParaRPr lang="pt-BR" sz="2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0</a:t>
                      </a:r>
                      <a:endParaRPr lang="pt-BR" sz="2000" b="0" i="0" u="none" strike="noStrike" dirty="0">
                        <a:solidFill>
                          <a:srgbClr val="FF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extLst>
                  <a:ext uri="{0D108BD9-81ED-4DB2-BD59-A6C34878D82A}">
                    <a16:rowId xmlns:a16="http://schemas.microsoft.com/office/drawing/2014/main" val="338036046"/>
                  </a:ext>
                </a:extLst>
              </a:tr>
              <a:tr h="386299">
                <a:tc>
                  <a:txBody>
                    <a:bodyPr/>
                    <a:lstStyle/>
                    <a:p>
                      <a:pPr algn="l" fontAlgn="t"/>
                      <a:r>
                        <a:rPr lang="pt-BR" sz="2000" b="1" u="none" strike="noStrike" dirty="0">
                          <a:effectLst/>
                        </a:rPr>
                        <a:t> Total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000" b="1" u="none" strike="noStrike" dirty="0">
                          <a:effectLst/>
                        </a:rPr>
                        <a:t>97</a:t>
                      </a:r>
                      <a:endParaRPr lang="pt-BR" sz="2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1" u="none" strike="noStrike" dirty="0">
                          <a:solidFill>
                            <a:srgbClr val="FF0000"/>
                          </a:solidFill>
                          <a:effectLst/>
                        </a:rPr>
                        <a:t>239</a:t>
                      </a:r>
                      <a:endParaRPr lang="pt-BR" sz="20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04465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1511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B35839-47D2-482A-A52A-A99500CFD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435" y="681037"/>
            <a:ext cx="10515600" cy="1092614"/>
          </a:xfrm>
        </p:spPr>
        <p:txBody>
          <a:bodyPr>
            <a:normAutofit fontScale="90000"/>
          </a:bodyPr>
          <a:lstStyle/>
          <a:p>
            <a:pPr algn="ctr"/>
            <a:r>
              <a:rPr lang="pt-BR" dirty="0"/>
              <a:t>Número de Casos positivos</a:t>
            </a:r>
            <a:r>
              <a:rPr lang="pt-BR" baseline="0" dirty="0"/>
              <a:t> por município</a:t>
            </a:r>
            <a:br>
              <a:rPr lang="pt-BR" baseline="0" dirty="0"/>
            </a:br>
            <a:r>
              <a:rPr lang="pt-BR" baseline="0" dirty="0"/>
              <a:t>Estudo de prevalência</a:t>
            </a:r>
            <a:br>
              <a:rPr lang="pt-BR" dirty="0"/>
            </a:br>
            <a:endParaRPr lang="pt-BR" dirty="0"/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C041D37A-A31F-4E9E-AC01-1959F5BFFA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2423382"/>
              </p:ext>
            </p:extLst>
          </p:nvPr>
        </p:nvGraphicFramePr>
        <p:xfrm>
          <a:off x="838200" y="1838877"/>
          <a:ext cx="10515600" cy="46414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29080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9171C9-D8B6-40EA-9716-BA647D483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dirty="0"/>
              <a:t>Casos positivos – Estudo de Extensão</a:t>
            </a:r>
          </a:p>
        </p:txBody>
      </p:sp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C08378A7-50E6-4138-9C23-61A2F6ED41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9109328"/>
              </p:ext>
            </p:extLst>
          </p:nvPr>
        </p:nvGraphicFramePr>
        <p:xfrm>
          <a:off x="2941395" y="1974574"/>
          <a:ext cx="6309210" cy="42141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06871">
                  <a:extLst>
                    <a:ext uri="{9D8B030D-6E8A-4147-A177-3AD203B41FA5}">
                      <a16:colId xmlns:a16="http://schemas.microsoft.com/office/drawing/2014/main" val="289459158"/>
                    </a:ext>
                  </a:extLst>
                </a:gridCol>
                <a:gridCol w="1602339">
                  <a:extLst>
                    <a:ext uri="{9D8B030D-6E8A-4147-A177-3AD203B41FA5}">
                      <a16:colId xmlns:a16="http://schemas.microsoft.com/office/drawing/2014/main" val="1534597426"/>
                    </a:ext>
                  </a:extLst>
                </a:gridCol>
              </a:tblGrid>
              <a:tr h="382776"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>
                          <a:effectLst/>
                        </a:rPr>
                        <a:t>Município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8" marR="7018" marT="701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b="1" u="none" strike="noStrike" dirty="0">
                          <a:effectLst/>
                        </a:rPr>
                        <a:t>Etapa 2</a:t>
                      </a:r>
                      <a:endParaRPr lang="pt-BR" sz="24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8" marR="7018" marT="7018" marB="0" anchor="b"/>
                </a:tc>
                <a:extLst>
                  <a:ext uri="{0D108BD9-81ED-4DB2-BD59-A6C34878D82A}">
                    <a16:rowId xmlns:a16="http://schemas.microsoft.com/office/drawing/2014/main" val="1733543555"/>
                  </a:ext>
                </a:extLst>
              </a:tr>
              <a:tr h="425713">
                <a:tc>
                  <a:txBody>
                    <a:bodyPr/>
                    <a:lstStyle/>
                    <a:p>
                      <a:pPr algn="l" fontAlgn="t"/>
                      <a:r>
                        <a:rPr lang="pt-BR" sz="2400" u="none" strike="noStrike" dirty="0">
                          <a:effectLst/>
                        </a:rPr>
                        <a:t>Viana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8" marR="7018" marT="70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400" u="none" strike="noStrike" dirty="0">
                          <a:effectLst/>
                        </a:rPr>
                        <a:t>8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8" marR="7018" marT="7018" marB="0"/>
                </a:tc>
                <a:extLst>
                  <a:ext uri="{0D108BD9-81ED-4DB2-BD59-A6C34878D82A}">
                    <a16:rowId xmlns:a16="http://schemas.microsoft.com/office/drawing/2014/main" val="2432153039"/>
                  </a:ext>
                </a:extLst>
              </a:tr>
              <a:tr h="425713">
                <a:tc>
                  <a:txBody>
                    <a:bodyPr/>
                    <a:lstStyle/>
                    <a:p>
                      <a:pPr algn="l" fontAlgn="t"/>
                      <a:r>
                        <a:rPr lang="pt-BR" sz="2400" u="none" strike="noStrike">
                          <a:effectLst/>
                        </a:rPr>
                        <a:t>Marataízes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8" marR="7018" marT="70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400" u="none" strike="noStrike" dirty="0">
                          <a:effectLst/>
                        </a:rPr>
                        <a:t>5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8" marR="7018" marT="7018" marB="0"/>
                </a:tc>
                <a:extLst>
                  <a:ext uri="{0D108BD9-81ED-4DB2-BD59-A6C34878D82A}">
                    <a16:rowId xmlns:a16="http://schemas.microsoft.com/office/drawing/2014/main" val="491237613"/>
                  </a:ext>
                </a:extLst>
              </a:tr>
              <a:tr h="425713">
                <a:tc>
                  <a:txBody>
                    <a:bodyPr/>
                    <a:lstStyle/>
                    <a:p>
                      <a:pPr algn="l" fontAlgn="t"/>
                      <a:r>
                        <a:rPr lang="pt-BR" sz="2400" u="none" strike="noStrike" dirty="0">
                          <a:effectLst/>
                        </a:rPr>
                        <a:t>Santa Maria de Jetibá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8" marR="7018" marT="70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400" u="none" strike="noStrike" dirty="0">
                          <a:effectLst/>
                        </a:rPr>
                        <a:t>4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8" marR="7018" marT="7018" marB="0"/>
                </a:tc>
                <a:extLst>
                  <a:ext uri="{0D108BD9-81ED-4DB2-BD59-A6C34878D82A}">
                    <a16:rowId xmlns:a16="http://schemas.microsoft.com/office/drawing/2014/main" val="3084039055"/>
                  </a:ext>
                </a:extLst>
              </a:tr>
              <a:tr h="425713">
                <a:tc>
                  <a:txBody>
                    <a:bodyPr/>
                    <a:lstStyle/>
                    <a:p>
                      <a:pPr algn="l" fontAlgn="t"/>
                      <a:r>
                        <a:rPr lang="pt-BR" sz="2400" u="none" strike="noStrike">
                          <a:effectLst/>
                        </a:rPr>
                        <a:t>Sooretama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8" marR="7018" marT="70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400" u="none" strike="noStrike" dirty="0">
                          <a:effectLst/>
                        </a:rPr>
                        <a:t>3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8" marR="7018" marT="7018" marB="0"/>
                </a:tc>
                <a:extLst>
                  <a:ext uri="{0D108BD9-81ED-4DB2-BD59-A6C34878D82A}">
                    <a16:rowId xmlns:a16="http://schemas.microsoft.com/office/drawing/2014/main" val="3138202294"/>
                  </a:ext>
                </a:extLst>
              </a:tr>
              <a:tr h="425713">
                <a:tc>
                  <a:txBody>
                    <a:bodyPr/>
                    <a:lstStyle/>
                    <a:p>
                      <a:pPr algn="l" fontAlgn="t"/>
                      <a:r>
                        <a:rPr lang="pt-BR" sz="2400" u="none" strike="noStrike">
                          <a:effectLst/>
                        </a:rPr>
                        <a:t>Baixo Guandu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8" marR="7018" marT="70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400" u="none" strike="noStrike" dirty="0">
                          <a:effectLst/>
                        </a:rPr>
                        <a:t>1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8" marR="7018" marT="7018" marB="0"/>
                </a:tc>
                <a:extLst>
                  <a:ext uri="{0D108BD9-81ED-4DB2-BD59-A6C34878D82A}">
                    <a16:rowId xmlns:a16="http://schemas.microsoft.com/office/drawing/2014/main" val="2483363407"/>
                  </a:ext>
                </a:extLst>
              </a:tr>
              <a:tr h="425713">
                <a:tc>
                  <a:txBody>
                    <a:bodyPr/>
                    <a:lstStyle/>
                    <a:p>
                      <a:pPr algn="l" fontAlgn="t"/>
                      <a:r>
                        <a:rPr lang="pt-BR" sz="2400" u="none" strike="noStrike">
                          <a:effectLst/>
                        </a:rPr>
                        <a:t>Conceição da Barra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8" marR="7018" marT="70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400" u="none" strike="noStrike" dirty="0">
                          <a:effectLst/>
                        </a:rPr>
                        <a:t>1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8" marR="7018" marT="7018" marB="0"/>
                </a:tc>
                <a:extLst>
                  <a:ext uri="{0D108BD9-81ED-4DB2-BD59-A6C34878D82A}">
                    <a16:rowId xmlns:a16="http://schemas.microsoft.com/office/drawing/2014/main" val="1919606012"/>
                  </a:ext>
                </a:extLst>
              </a:tr>
              <a:tr h="425713">
                <a:tc>
                  <a:txBody>
                    <a:bodyPr/>
                    <a:lstStyle/>
                    <a:p>
                      <a:pPr algn="l" fontAlgn="t"/>
                      <a:r>
                        <a:rPr lang="pt-BR" sz="2400" u="none" strike="noStrike">
                          <a:effectLst/>
                        </a:rPr>
                        <a:t>Ecoporanga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8" marR="7018" marT="70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400" u="none" strike="noStrike" dirty="0">
                          <a:effectLst/>
                        </a:rPr>
                        <a:t>0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8" marR="7018" marT="7018" marB="0"/>
                </a:tc>
                <a:extLst>
                  <a:ext uri="{0D108BD9-81ED-4DB2-BD59-A6C34878D82A}">
                    <a16:rowId xmlns:a16="http://schemas.microsoft.com/office/drawing/2014/main" val="3421131684"/>
                  </a:ext>
                </a:extLst>
              </a:tr>
              <a:tr h="425713">
                <a:tc>
                  <a:txBody>
                    <a:bodyPr/>
                    <a:lstStyle/>
                    <a:p>
                      <a:pPr algn="l" fontAlgn="t"/>
                      <a:r>
                        <a:rPr lang="pt-BR" sz="2400" u="none" strike="noStrike">
                          <a:effectLst/>
                        </a:rPr>
                        <a:t>Iúna</a:t>
                      </a:r>
                      <a:endParaRPr lang="pt-BR" sz="24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8" marR="7018" marT="7018" marB="0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2400" u="none" strike="noStrike" dirty="0">
                          <a:effectLst/>
                        </a:rPr>
                        <a:t>0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8" marR="7018" marT="7018" marB="0"/>
                </a:tc>
                <a:extLst>
                  <a:ext uri="{0D108BD9-81ED-4DB2-BD59-A6C34878D82A}">
                    <a16:rowId xmlns:a16="http://schemas.microsoft.com/office/drawing/2014/main" val="4167389829"/>
                  </a:ext>
                </a:extLst>
              </a:tr>
              <a:tr h="425713">
                <a:tc>
                  <a:txBody>
                    <a:bodyPr/>
                    <a:lstStyle/>
                    <a:p>
                      <a:pPr algn="l" fontAlgn="t"/>
                      <a:r>
                        <a:rPr lang="pt-BR" sz="2400" u="none" strike="noStrike" dirty="0">
                          <a:effectLst/>
                        </a:rPr>
                        <a:t> Total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7018" marR="7018" marT="7018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400" u="none" strike="noStrike" dirty="0">
                          <a:effectLst/>
                        </a:rPr>
                        <a:t>22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018" marR="7018" marT="7018" marB="0" anchor="b"/>
                </a:tc>
                <a:extLst>
                  <a:ext uri="{0D108BD9-81ED-4DB2-BD59-A6C34878D82A}">
                    <a16:rowId xmlns:a16="http://schemas.microsoft.com/office/drawing/2014/main" val="20127808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09625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3143</Words>
  <Application>Microsoft Office PowerPoint</Application>
  <PresentationFormat>Widescreen</PresentationFormat>
  <Paragraphs>1273</Paragraphs>
  <Slides>55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55</vt:i4>
      </vt:variant>
    </vt:vector>
  </HeadingPairs>
  <TitlesOfParts>
    <vt:vector size="60" baseType="lpstr">
      <vt:lpstr>Arial</vt:lpstr>
      <vt:lpstr>Calibri</vt:lpstr>
      <vt:lpstr>Calibri Light</vt:lpstr>
      <vt:lpstr>Times New Roman</vt:lpstr>
      <vt:lpstr>Tema do Office</vt:lpstr>
      <vt:lpstr>SECRETARIA DE ESTADO DA SAÚDE ESPÍRITO SANTO Resultados Estatísticos Segunda etapa do Inquérito Sorológico 27, 28 e 29 de maio de 2020</vt:lpstr>
      <vt:lpstr>Em azul, etapa 2, em verde etapa 1</vt:lpstr>
      <vt:lpstr>Resultados dos estudos de prevalência e extensão</vt:lpstr>
      <vt:lpstr>Prevalência</vt:lpstr>
      <vt:lpstr>Prevalência</vt:lpstr>
      <vt:lpstr>Exames realizados</vt:lpstr>
      <vt:lpstr>Casos positivos – Estudo de prevalência</vt:lpstr>
      <vt:lpstr>Número de Casos positivos por município Estudo de prevalência </vt:lpstr>
      <vt:lpstr>Casos positivos – Estudo de Extensão</vt:lpstr>
      <vt:lpstr>Casos positivos – Municípios - Etapa 2 - Extensão </vt:lpstr>
      <vt:lpstr>Comparação entre os casos positivos e negativos – Estudo de prevalência</vt:lpstr>
      <vt:lpstr>Perfil socio-demográfico – Etapa 2</vt:lpstr>
      <vt:lpstr>Variável Idade – Etapa 2</vt:lpstr>
      <vt:lpstr>Perfil domicílio – Etapa 2</vt:lpstr>
      <vt:lpstr>Perfil Comorbidades – Etapa 2</vt:lpstr>
      <vt:lpstr>Percentual de Co-morbidades - estudo de prevalência Comparando Etapas </vt:lpstr>
      <vt:lpstr>Comparando Etapa 1 e Etapa 2 até aqui</vt:lpstr>
      <vt:lpstr>Sintomas</vt:lpstr>
      <vt:lpstr>Comparando sintomas no caso  positivo e negativo – Etapa 2</vt:lpstr>
      <vt:lpstr>Apresentação do PowerPoint</vt:lpstr>
      <vt:lpstr>Sintomas: percentual de assintomáticos +</vt:lpstr>
      <vt:lpstr>Apresentação do PowerPoint</vt:lpstr>
      <vt:lpstr>Resultados dos contatos de casos positivos</vt:lpstr>
      <vt:lpstr>Conclusão: inquérito sorológico etapa 2 (27,28 e 29/05)</vt:lpstr>
      <vt:lpstr>Estudo de Aglomerados subnormais</vt:lpstr>
      <vt:lpstr>Métodos:</vt:lpstr>
      <vt:lpstr>Quadro 1: População total do Brasil, Espírito Santo e Metropolitana e por população urbana e agregados subnormais dos municípios do estudo. </vt:lpstr>
      <vt:lpstr>Quadro 2. Parâmetros e estimativas utilizadas para o cálculo de tamanho de amostra.   </vt:lpstr>
      <vt:lpstr>Apresentação do PowerPoint</vt:lpstr>
      <vt:lpstr>EPIs necessários para o estudo de AGSN na Grande Vitoria</vt:lpstr>
      <vt:lpstr>Avaliação final da Etapa 2 do Inquérito sorológico – 147 respondentes</vt:lpstr>
      <vt:lpstr>Apresentação do PowerPoint</vt:lpstr>
      <vt:lpstr>Respondentes por município: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Sugestões:</vt:lpstr>
      <vt:lpstr>Apresentação do PowerPoint</vt:lpstr>
      <vt:lpstr>Avaliação por regional: Central</vt:lpstr>
      <vt:lpstr>Apresentação do PowerPoint</vt:lpstr>
      <vt:lpstr>Apresentação do PowerPoint</vt:lpstr>
      <vt:lpstr>Apresentação do PowerPoint</vt:lpstr>
      <vt:lpstr>Apresentação do PowerPoint</vt:lpstr>
      <vt:lpstr>Avaliação por regional: Metropolitana 105 respostas</vt:lpstr>
      <vt:lpstr>Serra: número de domicílios suficientes</vt:lpstr>
      <vt:lpstr>Funcionou bem:</vt:lpstr>
      <vt:lpstr>Reforço na capacitação: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Resultados Estatísticos Segunda etapa do Inquérito 27, 28 e 29 de maio de 2020</dc:title>
  <dc:creator>Cristiana Gomes</dc:creator>
  <cp:lastModifiedBy>Syria Luppi Baptista</cp:lastModifiedBy>
  <cp:revision>11</cp:revision>
  <dcterms:created xsi:type="dcterms:W3CDTF">2020-05-31T21:15:25Z</dcterms:created>
  <dcterms:modified xsi:type="dcterms:W3CDTF">2020-06-15T12:50:54Z</dcterms:modified>
</cp:coreProperties>
</file>