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  <p:sldMasterId id="2147483661" r:id="rId2"/>
  </p:sldMasterIdLst>
  <p:notesMasterIdLst>
    <p:notesMasterId r:id="rId21"/>
  </p:notesMasterIdLst>
  <p:sldIdLst>
    <p:sldId id="256" r:id="rId3"/>
    <p:sldId id="319" r:id="rId4"/>
    <p:sldId id="320" r:id="rId5"/>
    <p:sldId id="321" r:id="rId6"/>
    <p:sldId id="310" r:id="rId7"/>
    <p:sldId id="322" r:id="rId8"/>
    <p:sldId id="292" r:id="rId9"/>
    <p:sldId id="267" r:id="rId10"/>
    <p:sldId id="312" r:id="rId11"/>
    <p:sldId id="323" r:id="rId12"/>
    <p:sldId id="268" r:id="rId13"/>
    <p:sldId id="324" r:id="rId14"/>
    <p:sldId id="325" r:id="rId15"/>
    <p:sldId id="327" r:id="rId16"/>
    <p:sldId id="328" r:id="rId17"/>
    <p:sldId id="316" r:id="rId18"/>
    <p:sldId id="317" r:id="rId19"/>
    <p:sldId id="315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BFDB74-AC74-495A-8283-E259CB97D691}">
  <a:tblStyle styleId="{40BFDB74-AC74-495A-8283-E259CB97D6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 snapToGrid="0">
      <p:cViewPr varScale="1">
        <p:scale>
          <a:sx n="113" d="100"/>
          <a:sy n="113" d="100"/>
        </p:scale>
        <p:origin x="74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ARQUIVOS%20CASA%20ATUAL\PROJETOS\CORONA%20EPIDEMIOLOGIA\projeto%20SESA\7-analise%20dados\resultados%20tabelas%20fase%20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ARQUIVOS%20CASA%20ATUAL\PROJETOS\CORONA%20EPIDEMIOLOGIA\projeto%20SESA\7-analise%20dados\resultados%20tabelas%20fase%20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ARQUIVOS%20CASA%20ATUAL\PROJETOS\CORONA%20EPIDEMIOLOGIA\projeto%20SESA\7-analise%20dados\resultados%20tabelas%20fase%2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Sintomas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graficos!$C$1</c:f>
              <c:strCache>
                <c:ptCount val="1"/>
                <c:pt idx="0">
                  <c:v>Positivo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graficos!$A$2:$A$13</c:f>
              <c:strCache>
                <c:ptCount val="12"/>
                <c:pt idx="0">
                  <c:v>Vomitos</c:v>
                </c:pt>
                <c:pt idx="1">
                  <c:v>Taquicardia</c:v>
                </c:pt>
                <c:pt idx="2">
                  <c:v>Dor-Abdominal</c:v>
                </c:pt>
                <c:pt idx="3">
                  <c:v>Diarreia</c:v>
                </c:pt>
                <c:pt idx="4">
                  <c:v>Dor-Garganta</c:v>
                </c:pt>
                <c:pt idx="5">
                  <c:v>Outro-Sintoma</c:v>
                </c:pt>
                <c:pt idx="6">
                  <c:v>Febre</c:v>
                </c:pt>
                <c:pt idx="7">
                  <c:v>Dispneia</c:v>
                </c:pt>
                <c:pt idx="8">
                  <c:v>Fadiga</c:v>
                </c:pt>
                <c:pt idx="9">
                  <c:v>Mialgia</c:v>
                </c:pt>
                <c:pt idx="10">
                  <c:v>Tosse</c:v>
                </c:pt>
                <c:pt idx="11">
                  <c:v>Anosmia</c:v>
                </c:pt>
              </c:strCache>
            </c:strRef>
          </c:cat>
          <c:val>
            <c:numRef>
              <c:f>graficos!$C$2:$C$13</c:f>
              <c:numCache>
                <c:formatCode>###0.0%</c:formatCode>
                <c:ptCount val="12"/>
                <c:pt idx="0">
                  <c:v>0.14432989690721648</c:v>
                </c:pt>
                <c:pt idx="1">
                  <c:v>0.16494845360824739</c:v>
                </c:pt>
                <c:pt idx="2">
                  <c:v>0.19587628865979384</c:v>
                </c:pt>
                <c:pt idx="3">
                  <c:v>0.22680412371134021</c:v>
                </c:pt>
                <c:pt idx="4">
                  <c:v>0.25773195876288657</c:v>
                </c:pt>
                <c:pt idx="5">
                  <c:v>0.26804123711340205</c:v>
                </c:pt>
                <c:pt idx="6">
                  <c:v>0.28865979381443296</c:v>
                </c:pt>
                <c:pt idx="7">
                  <c:v>0.28865979381443296</c:v>
                </c:pt>
                <c:pt idx="8">
                  <c:v>0.34020618556701032</c:v>
                </c:pt>
                <c:pt idx="9">
                  <c:v>0.38144329896907214</c:v>
                </c:pt>
                <c:pt idx="10">
                  <c:v>0.40206185567010311</c:v>
                </c:pt>
                <c:pt idx="11">
                  <c:v>0.45360824742268041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B4-9648-A581-1F2B8D41F862}"/>
            </c:ext>
          </c:extLst>
        </c:ser>
        <c:ser>
          <c:idx val="1"/>
          <c:order val="1"/>
          <c:tx>
            <c:strRef>
              <c:f>graficos!$D$1</c:f>
              <c:strCache>
                <c:ptCount val="1"/>
                <c:pt idx="0">
                  <c:v>Negativo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graficos!$A$2:$A$13</c:f>
              <c:strCache>
                <c:ptCount val="12"/>
                <c:pt idx="0">
                  <c:v>Vomitos</c:v>
                </c:pt>
                <c:pt idx="1">
                  <c:v>Taquicardia</c:v>
                </c:pt>
                <c:pt idx="2">
                  <c:v>Dor-Abdominal</c:v>
                </c:pt>
                <c:pt idx="3">
                  <c:v>Diarreia</c:v>
                </c:pt>
                <c:pt idx="4">
                  <c:v>Dor-Garganta</c:v>
                </c:pt>
                <c:pt idx="5">
                  <c:v>Outro-Sintoma</c:v>
                </c:pt>
                <c:pt idx="6">
                  <c:v>Febre</c:v>
                </c:pt>
                <c:pt idx="7">
                  <c:v>Dispneia</c:v>
                </c:pt>
                <c:pt idx="8">
                  <c:v>Fadiga</c:v>
                </c:pt>
                <c:pt idx="9">
                  <c:v>Mialgia</c:v>
                </c:pt>
                <c:pt idx="10">
                  <c:v>Tosse</c:v>
                </c:pt>
                <c:pt idx="11">
                  <c:v>Anosmia</c:v>
                </c:pt>
              </c:strCache>
            </c:strRef>
          </c:cat>
          <c:val>
            <c:numRef>
              <c:f>graficos!$D$2:$D$13</c:f>
              <c:numCache>
                <c:formatCode>###0.0%</c:formatCode>
                <c:ptCount val="12"/>
                <c:pt idx="0">
                  <c:v>1.9064508978053646E-2</c:v>
                </c:pt>
                <c:pt idx="1">
                  <c:v>5.0321436488583463E-2</c:v>
                </c:pt>
                <c:pt idx="2">
                  <c:v>4.9434715140767006E-2</c:v>
                </c:pt>
                <c:pt idx="3">
                  <c:v>6.0962092662380847E-2</c:v>
                </c:pt>
                <c:pt idx="4">
                  <c:v>8.9558856129461309E-2</c:v>
                </c:pt>
                <c:pt idx="5">
                  <c:v>7.0050986477499452E-2</c:v>
                </c:pt>
                <c:pt idx="6">
                  <c:v>5.5641764575482151E-2</c:v>
                </c:pt>
                <c:pt idx="7">
                  <c:v>7.4262912879627579E-2</c:v>
                </c:pt>
                <c:pt idx="8">
                  <c:v>9.7095987585901128E-2</c:v>
                </c:pt>
                <c:pt idx="9">
                  <c:v>9.4214143205497661E-2</c:v>
                </c:pt>
                <c:pt idx="10">
                  <c:v>0.14653070272666815</c:v>
                </c:pt>
                <c:pt idx="11">
                  <c:v>4.6774551097317672E-2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B4-9648-A581-1F2B8D41F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43221359"/>
        <c:axId val="1245455839"/>
      </c:barChart>
      <c:catAx>
        <c:axId val="12432213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45455839"/>
        <c:crosses val="autoZero"/>
        <c:auto val="1"/>
        <c:lblAlgn val="ctr"/>
        <c:lblOffset val="100"/>
        <c:noMultiLvlLbl val="0"/>
      </c:catAx>
      <c:valAx>
        <c:axId val="12454558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43221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Número de Sintomas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graficos!$C$14</c:f>
              <c:strCache>
                <c:ptCount val="1"/>
                <c:pt idx="0">
                  <c:v>Positivo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graficos!$B$15:$B$19</c:f>
              <c:strCache>
                <c:ptCount val="5"/>
                <c:pt idx="0">
                  <c:v>nenhum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ou mais</c:v>
                </c:pt>
              </c:strCache>
            </c:strRef>
          </c:cat>
          <c:val>
            <c:numRef>
              <c:f>graficos!$C$15:$C$19</c:f>
              <c:numCache>
                <c:formatCode>###0.0%</c:formatCode>
                <c:ptCount val="5"/>
                <c:pt idx="0">
                  <c:v>0.19587628865979384</c:v>
                </c:pt>
                <c:pt idx="1">
                  <c:v>0.20618556701030927</c:v>
                </c:pt>
                <c:pt idx="2">
                  <c:v>0.10309278350515463</c:v>
                </c:pt>
                <c:pt idx="3">
                  <c:v>0.1134020618556701</c:v>
                </c:pt>
                <c:pt idx="4">
                  <c:v>0.38144329896907214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9F-5541-9B2E-29A1483C0E2F}"/>
            </c:ext>
          </c:extLst>
        </c:ser>
        <c:ser>
          <c:idx val="1"/>
          <c:order val="1"/>
          <c:tx>
            <c:strRef>
              <c:f>graficos!$D$14</c:f>
              <c:strCache>
                <c:ptCount val="1"/>
                <c:pt idx="0">
                  <c:v>Negativo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graficos!$B$15:$B$19</c:f>
              <c:strCache>
                <c:ptCount val="5"/>
                <c:pt idx="0">
                  <c:v>nenhum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ou mais</c:v>
                </c:pt>
              </c:strCache>
            </c:strRef>
          </c:cat>
          <c:val>
            <c:numRef>
              <c:f>graficos!$D$15:$D$19</c:f>
              <c:numCache>
                <c:formatCode>###0.0%</c:formatCode>
                <c:ptCount val="5"/>
                <c:pt idx="0">
                  <c:v>0.63267568166703614</c:v>
                </c:pt>
                <c:pt idx="1">
                  <c:v>0.16648193305253828</c:v>
                </c:pt>
                <c:pt idx="2">
                  <c:v>8.6677011749057856E-2</c:v>
                </c:pt>
                <c:pt idx="3">
                  <c:v>4.2562624695189538E-2</c:v>
                </c:pt>
                <c:pt idx="4">
                  <c:v>7.1602748836178232E-2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9F-5541-9B2E-29A1483C0E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8341311"/>
        <c:axId val="1245461663"/>
      </c:barChart>
      <c:catAx>
        <c:axId val="1278341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45461663"/>
        <c:crosses val="autoZero"/>
        <c:auto val="1"/>
        <c:lblAlgn val="ctr"/>
        <c:lblOffset val="100"/>
        <c:noMultiLvlLbl val="0"/>
      </c:catAx>
      <c:valAx>
        <c:axId val="1245461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78341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Co-morbidades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'co-morbidades'!$L$1:$L$3</c:f>
              <c:strCache>
                <c:ptCount val="3"/>
                <c:pt idx="2">
                  <c:v>prevalência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'co-morbidades'!$K$4:$K$11</c:f>
              <c:strCache>
                <c:ptCount val="8"/>
                <c:pt idx="0">
                  <c:v>Renal</c:v>
                </c:pt>
                <c:pt idx="1">
                  <c:v>Neoplasia</c:v>
                </c:pt>
                <c:pt idx="2">
                  <c:v>Cardio</c:v>
                </c:pt>
                <c:pt idx="3">
                  <c:v>Asma</c:v>
                </c:pt>
                <c:pt idx="4">
                  <c:v>Outra-Cronica</c:v>
                </c:pt>
                <c:pt idx="5">
                  <c:v>DM</c:v>
                </c:pt>
                <c:pt idx="6">
                  <c:v>Obesidade</c:v>
                </c:pt>
                <c:pt idx="7">
                  <c:v>HAS</c:v>
                </c:pt>
              </c:strCache>
            </c:strRef>
          </c:cat>
          <c:val>
            <c:numRef>
              <c:f>'co-morbidades'!$L$4:$L$11</c:f>
              <c:numCache>
                <c:formatCode>###0.0%</c:formatCode>
                <c:ptCount val="8"/>
                <c:pt idx="0">
                  <c:v>1.8430182133564614E-2</c:v>
                </c:pt>
                <c:pt idx="1">
                  <c:v>2.4934952298352124E-2</c:v>
                </c:pt>
                <c:pt idx="2">
                  <c:v>7.0034692107545538E-2</c:v>
                </c:pt>
                <c:pt idx="3">
                  <c:v>8.4778837814397226E-2</c:v>
                </c:pt>
                <c:pt idx="4">
                  <c:v>0.10320901994796185</c:v>
                </c:pt>
                <c:pt idx="5">
                  <c:v>0.11903729401561143</c:v>
                </c:pt>
                <c:pt idx="6">
                  <c:v>0.12250650477016478</c:v>
                </c:pt>
                <c:pt idx="7">
                  <c:v>0.30355594102341715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0F-D649-92A3-61ECEA2D6603}"/>
            </c:ext>
          </c:extLst>
        </c:ser>
        <c:ser>
          <c:idx val="1"/>
          <c:order val="1"/>
          <c:tx>
            <c:strRef>
              <c:f>'co-morbidades'!$M$1:$M$3</c:f>
              <c:strCache>
                <c:ptCount val="3"/>
                <c:pt idx="2">
                  <c:v>extensão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'co-morbidades'!$K$4:$K$11</c:f>
              <c:strCache>
                <c:ptCount val="8"/>
                <c:pt idx="0">
                  <c:v>Renal</c:v>
                </c:pt>
                <c:pt idx="1">
                  <c:v>Neoplasia</c:v>
                </c:pt>
                <c:pt idx="2">
                  <c:v>Cardio</c:v>
                </c:pt>
                <c:pt idx="3">
                  <c:v>Asma</c:v>
                </c:pt>
                <c:pt idx="4">
                  <c:v>Outra-Cronica</c:v>
                </c:pt>
                <c:pt idx="5">
                  <c:v>DM</c:v>
                </c:pt>
                <c:pt idx="6">
                  <c:v>Obesidade</c:v>
                </c:pt>
                <c:pt idx="7">
                  <c:v>HAS</c:v>
                </c:pt>
              </c:strCache>
            </c:strRef>
          </c:cat>
          <c:val>
            <c:numRef>
              <c:f>'co-morbidades'!$M$4:$M$11</c:f>
              <c:numCache>
                <c:formatCode>###0.0%</c:formatCode>
                <c:ptCount val="8"/>
                <c:pt idx="0">
                  <c:v>1.7196904557179708E-2</c:v>
                </c:pt>
                <c:pt idx="1">
                  <c:v>2.3215821152192607E-2</c:v>
                </c:pt>
                <c:pt idx="2">
                  <c:v>5.6749785038693032E-2</c:v>
                </c:pt>
                <c:pt idx="3">
                  <c:v>7.0507308684436804E-2</c:v>
                </c:pt>
                <c:pt idx="4">
                  <c:v>6.7067927773000857E-2</c:v>
                </c:pt>
                <c:pt idx="5">
                  <c:v>0.11607910576096303</c:v>
                </c:pt>
                <c:pt idx="6">
                  <c:v>8.1685296646603595E-2</c:v>
                </c:pt>
                <c:pt idx="7">
                  <c:v>0.31814273430782458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0F-D649-92A3-61ECEA2D66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4015984"/>
        <c:axId val="443986752"/>
      </c:barChart>
      <c:catAx>
        <c:axId val="594015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3986752"/>
        <c:crosses val="autoZero"/>
        <c:auto val="1"/>
        <c:lblAlgn val="ctr"/>
        <c:lblOffset val="100"/>
        <c:noMultiLvlLbl val="0"/>
      </c:catAx>
      <c:valAx>
        <c:axId val="443986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401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1D6232-11BF-43B6-B239-9650F836135B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FD0DCF-4ACE-4441-AE03-94363F602E74}">
      <dgm:prSet/>
      <dgm:spPr/>
      <dgm:t>
        <a:bodyPr/>
        <a:lstStyle/>
        <a:p>
          <a:pPr>
            <a:defRPr cap="all"/>
          </a:pPr>
          <a:r>
            <a:rPr lang="pt-BR"/>
            <a:t>Estimar o percentual de pessoas infectadas pelo SARS-CoV2. </a:t>
          </a:r>
          <a:endParaRPr lang="en-US"/>
        </a:p>
      </dgm:t>
    </dgm:pt>
    <dgm:pt modelId="{687BB813-D9C9-487F-9149-597C19A59119}" type="parTrans" cxnId="{28427A1B-EF49-473A-AD18-9FDBA7ADCD3D}">
      <dgm:prSet/>
      <dgm:spPr/>
      <dgm:t>
        <a:bodyPr/>
        <a:lstStyle/>
        <a:p>
          <a:endParaRPr lang="en-US"/>
        </a:p>
      </dgm:t>
    </dgm:pt>
    <dgm:pt modelId="{911AED34-E294-4CA5-A3CE-52C680C1488C}" type="sibTrans" cxnId="{28427A1B-EF49-473A-AD18-9FDBA7ADCD3D}">
      <dgm:prSet phldrT="1"/>
      <dgm:spPr/>
      <dgm:t>
        <a:bodyPr/>
        <a:lstStyle/>
        <a:p>
          <a:r>
            <a:rPr lang="en-US"/>
            <a:t>1</a:t>
          </a:r>
        </a:p>
      </dgm:t>
    </dgm:pt>
    <dgm:pt modelId="{FFD80D58-7895-49A7-97CD-55CD6BF8FFD5}">
      <dgm:prSet/>
      <dgm:spPr/>
      <dgm:t>
        <a:bodyPr/>
        <a:lstStyle/>
        <a:p>
          <a:pPr>
            <a:defRPr cap="all"/>
          </a:pPr>
          <a:r>
            <a:rPr lang="pt-BR"/>
            <a:t>Estimar a velocidade de disseminação da infecção.</a:t>
          </a:r>
          <a:endParaRPr lang="en-US"/>
        </a:p>
      </dgm:t>
    </dgm:pt>
    <dgm:pt modelId="{9552EC3F-D614-4989-9EF3-608D0A2DB157}" type="parTrans" cxnId="{D869CD22-D1E9-41B4-8153-8696482A47AE}">
      <dgm:prSet/>
      <dgm:spPr/>
      <dgm:t>
        <a:bodyPr/>
        <a:lstStyle/>
        <a:p>
          <a:endParaRPr lang="en-US"/>
        </a:p>
      </dgm:t>
    </dgm:pt>
    <dgm:pt modelId="{740CFABE-22EC-4D9B-9276-ADD0F6269A04}" type="sibTrans" cxnId="{D869CD22-D1E9-41B4-8153-8696482A47AE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5401A120-8D37-465A-8B89-EF02DBAA6115}">
      <dgm:prSet/>
      <dgm:spPr/>
      <dgm:t>
        <a:bodyPr/>
        <a:lstStyle/>
        <a:p>
          <a:pPr>
            <a:defRPr cap="all"/>
          </a:pPr>
          <a:r>
            <a:rPr lang="pt-BR"/>
            <a:t>Estimar o percentual de infectados assintomáticos.</a:t>
          </a:r>
          <a:endParaRPr lang="en-US"/>
        </a:p>
      </dgm:t>
    </dgm:pt>
    <dgm:pt modelId="{18B802A4-52E9-46AE-B62F-D24C12303619}" type="parTrans" cxnId="{2692B617-E58C-4D94-9028-A4AC08564C6D}">
      <dgm:prSet/>
      <dgm:spPr/>
      <dgm:t>
        <a:bodyPr/>
        <a:lstStyle/>
        <a:p>
          <a:endParaRPr lang="en-US"/>
        </a:p>
      </dgm:t>
    </dgm:pt>
    <dgm:pt modelId="{C949CBE7-BF3C-4763-9228-24EE076771A5}" type="sibTrans" cxnId="{2692B617-E58C-4D94-9028-A4AC08564C6D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80389168-AE27-42B3-B6EE-850927E6E703}">
      <dgm:prSet/>
      <dgm:spPr/>
      <dgm:t>
        <a:bodyPr/>
        <a:lstStyle/>
        <a:p>
          <a:pPr>
            <a:defRPr cap="all"/>
          </a:pPr>
          <a:r>
            <a:rPr lang="pt-BR"/>
            <a:t>Estabelecer a extensão de acometimento nas diversas regiões do ES.</a:t>
          </a:r>
          <a:endParaRPr lang="en-US"/>
        </a:p>
      </dgm:t>
    </dgm:pt>
    <dgm:pt modelId="{78A6C95F-4EF8-4C89-9A95-0FD78428611A}" type="parTrans" cxnId="{0ACA5532-F366-4AEB-80DF-330BB15F3113}">
      <dgm:prSet/>
      <dgm:spPr/>
      <dgm:t>
        <a:bodyPr/>
        <a:lstStyle/>
        <a:p>
          <a:endParaRPr lang="en-US"/>
        </a:p>
      </dgm:t>
    </dgm:pt>
    <dgm:pt modelId="{2FDF40B8-D6FB-44E3-99EB-C55BC806151B}" type="sibTrans" cxnId="{0ACA5532-F366-4AEB-80DF-330BB15F3113}">
      <dgm:prSet phldrT="4"/>
      <dgm:spPr/>
      <dgm:t>
        <a:bodyPr/>
        <a:lstStyle/>
        <a:p>
          <a:r>
            <a:rPr lang="en-US"/>
            <a:t>4</a:t>
          </a:r>
        </a:p>
      </dgm:t>
    </dgm:pt>
    <dgm:pt modelId="{CC5FFBD5-C218-3449-BB2E-A21448A092C6}" type="pres">
      <dgm:prSet presAssocID="{171D6232-11BF-43B6-B239-9650F836135B}" presName="Name0" presStyleCnt="0">
        <dgm:presLayoutVars>
          <dgm:animLvl val="lvl"/>
          <dgm:resizeHandles val="exact"/>
        </dgm:presLayoutVars>
      </dgm:prSet>
      <dgm:spPr/>
    </dgm:pt>
    <dgm:pt modelId="{9B15E565-D6E0-714B-8B74-46B21AAD8E38}" type="pres">
      <dgm:prSet presAssocID="{F9FD0DCF-4ACE-4441-AE03-94363F602E74}" presName="compositeNode" presStyleCnt="0">
        <dgm:presLayoutVars>
          <dgm:bulletEnabled val="1"/>
        </dgm:presLayoutVars>
      </dgm:prSet>
      <dgm:spPr/>
    </dgm:pt>
    <dgm:pt modelId="{0812365F-1AF5-D840-BAB4-8B741CCD789B}" type="pres">
      <dgm:prSet presAssocID="{F9FD0DCF-4ACE-4441-AE03-94363F602E74}" presName="bgRect" presStyleLbl="bgAccFollowNode1" presStyleIdx="0" presStyleCnt="4"/>
      <dgm:spPr/>
    </dgm:pt>
    <dgm:pt modelId="{567F0DD0-7944-BC44-83EF-7A7080967E9F}" type="pres">
      <dgm:prSet presAssocID="{911AED34-E294-4CA5-A3CE-52C680C1488C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639AA5F8-1132-1B43-A953-374E514EED5C}" type="pres">
      <dgm:prSet presAssocID="{F9FD0DCF-4ACE-4441-AE03-94363F602E74}" presName="bottomLine" presStyleLbl="alignNode1" presStyleIdx="1" presStyleCnt="8">
        <dgm:presLayoutVars/>
      </dgm:prSet>
      <dgm:spPr/>
    </dgm:pt>
    <dgm:pt modelId="{C337C735-3923-1F42-A220-D2D88BB50FA3}" type="pres">
      <dgm:prSet presAssocID="{F9FD0DCF-4ACE-4441-AE03-94363F602E74}" presName="nodeText" presStyleLbl="bgAccFollowNode1" presStyleIdx="0" presStyleCnt="4">
        <dgm:presLayoutVars>
          <dgm:bulletEnabled val="1"/>
        </dgm:presLayoutVars>
      </dgm:prSet>
      <dgm:spPr/>
    </dgm:pt>
    <dgm:pt modelId="{F2761762-E538-314C-8214-A843A518D276}" type="pres">
      <dgm:prSet presAssocID="{911AED34-E294-4CA5-A3CE-52C680C1488C}" presName="sibTrans" presStyleCnt="0"/>
      <dgm:spPr/>
    </dgm:pt>
    <dgm:pt modelId="{722907DA-37C3-A349-88FD-FF92F44B35EB}" type="pres">
      <dgm:prSet presAssocID="{FFD80D58-7895-49A7-97CD-55CD6BF8FFD5}" presName="compositeNode" presStyleCnt="0">
        <dgm:presLayoutVars>
          <dgm:bulletEnabled val="1"/>
        </dgm:presLayoutVars>
      </dgm:prSet>
      <dgm:spPr/>
    </dgm:pt>
    <dgm:pt modelId="{B2D86376-8B17-A84E-87AD-C0A72954D868}" type="pres">
      <dgm:prSet presAssocID="{FFD80D58-7895-49A7-97CD-55CD6BF8FFD5}" presName="bgRect" presStyleLbl="bgAccFollowNode1" presStyleIdx="1" presStyleCnt="4"/>
      <dgm:spPr/>
    </dgm:pt>
    <dgm:pt modelId="{2E8FCDF7-1EFF-F448-97F6-9EEA18446C27}" type="pres">
      <dgm:prSet presAssocID="{740CFABE-22EC-4D9B-9276-ADD0F6269A04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4115CB3B-68F0-2745-99D7-342EAC4B0CE7}" type="pres">
      <dgm:prSet presAssocID="{FFD80D58-7895-49A7-97CD-55CD6BF8FFD5}" presName="bottomLine" presStyleLbl="alignNode1" presStyleIdx="3" presStyleCnt="8">
        <dgm:presLayoutVars/>
      </dgm:prSet>
      <dgm:spPr/>
    </dgm:pt>
    <dgm:pt modelId="{CA0FE514-5947-D145-B535-7255CC0B89E6}" type="pres">
      <dgm:prSet presAssocID="{FFD80D58-7895-49A7-97CD-55CD6BF8FFD5}" presName="nodeText" presStyleLbl="bgAccFollowNode1" presStyleIdx="1" presStyleCnt="4">
        <dgm:presLayoutVars>
          <dgm:bulletEnabled val="1"/>
        </dgm:presLayoutVars>
      </dgm:prSet>
      <dgm:spPr/>
    </dgm:pt>
    <dgm:pt modelId="{24390BB0-7442-B74C-95EA-6F52D4C652AD}" type="pres">
      <dgm:prSet presAssocID="{740CFABE-22EC-4D9B-9276-ADD0F6269A04}" presName="sibTrans" presStyleCnt="0"/>
      <dgm:spPr/>
    </dgm:pt>
    <dgm:pt modelId="{454AC959-A14D-4A46-BD18-1BBA61AED542}" type="pres">
      <dgm:prSet presAssocID="{5401A120-8D37-465A-8B89-EF02DBAA6115}" presName="compositeNode" presStyleCnt="0">
        <dgm:presLayoutVars>
          <dgm:bulletEnabled val="1"/>
        </dgm:presLayoutVars>
      </dgm:prSet>
      <dgm:spPr/>
    </dgm:pt>
    <dgm:pt modelId="{959F0C6D-1C06-0240-A23E-B1A64B9CE486}" type="pres">
      <dgm:prSet presAssocID="{5401A120-8D37-465A-8B89-EF02DBAA6115}" presName="bgRect" presStyleLbl="bgAccFollowNode1" presStyleIdx="2" presStyleCnt="4" custLinFactNeighborX="363" custLinFactNeighborY="-775"/>
      <dgm:spPr/>
    </dgm:pt>
    <dgm:pt modelId="{4AEE453B-C7E4-7443-B28B-4682AEA167C7}" type="pres">
      <dgm:prSet presAssocID="{C949CBE7-BF3C-4763-9228-24EE076771A5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A5458999-867E-B545-9B48-5B4F07243502}" type="pres">
      <dgm:prSet presAssocID="{5401A120-8D37-465A-8B89-EF02DBAA6115}" presName="bottomLine" presStyleLbl="alignNode1" presStyleIdx="5" presStyleCnt="8">
        <dgm:presLayoutVars/>
      </dgm:prSet>
      <dgm:spPr/>
    </dgm:pt>
    <dgm:pt modelId="{AA7097C6-0CED-0A41-BFD1-E176B0831689}" type="pres">
      <dgm:prSet presAssocID="{5401A120-8D37-465A-8B89-EF02DBAA6115}" presName="nodeText" presStyleLbl="bgAccFollowNode1" presStyleIdx="2" presStyleCnt="4">
        <dgm:presLayoutVars>
          <dgm:bulletEnabled val="1"/>
        </dgm:presLayoutVars>
      </dgm:prSet>
      <dgm:spPr/>
    </dgm:pt>
    <dgm:pt modelId="{EBD84E9A-5D62-4E4A-BF4E-7305122F5F3F}" type="pres">
      <dgm:prSet presAssocID="{C949CBE7-BF3C-4763-9228-24EE076771A5}" presName="sibTrans" presStyleCnt="0"/>
      <dgm:spPr/>
    </dgm:pt>
    <dgm:pt modelId="{918E7828-EA8D-184D-8E81-800DB14DFA7D}" type="pres">
      <dgm:prSet presAssocID="{80389168-AE27-42B3-B6EE-850927E6E703}" presName="compositeNode" presStyleCnt="0">
        <dgm:presLayoutVars>
          <dgm:bulletEnabled val="1"/>
        </dgm:presLayoutVars>
      </dgm:prSet>
      <dgm:spPr/>
    </dgm:pt>
    <dgm:pt modelId="{D4F54E87-BCB9-1046-9ED6-36D5A8529D9A}" type="pres">
      <dgm:prSet presAssocID="{80389168-AE27-42B3-B6EE-850927E6E703}" presName="bgRect" presStyleLbl="bgAccFollowNode1" presStyleIdx="3" presStyleCnt="4"/>
      <dgm:spPr/>
    </dgm:pt>
    <dgm:pt modelId="{2DEFD868-B84C-4A43-8695-81F9F04BD88D}" type="pres">
      <dgm:prSet presAssocID="{2FDF40B8-D6FB-44E3-99EB-C55BC806151B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7C0573F0-77FF-9349-A0A6-9227FC6B9A58}" type="pres">
      <dgm:prSet presAssocID="{80389168-AE27-42B3-B6EE-850927E6E703}" presName="bottomLine" presStyleLbl="alignNode1" presStyleIdx="7" presStyleCnt="8">
        <dgm:presLayoutVars/>
      </dgm:prSet>
      <dgm:spPr/>
    </dgm:pt>
    <dgm:pt modelId="{BD955B3F-E0C9-7A4E-8C8F-15106384812E}" type="pres">
      <dgm:prSet presAssocID="{80389168-AE27-42B3-B6EE-850927E6E703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1A86F201-012D-C241-9471-CF235621BA5A}" type="presOf" srcId="{171D6232-11BF-43B6-B239-9650F836135B}" destId="{CC5FFBD5-C218-3449-BB2E-A21448A092C6}" srcOrd="0" destOrd="0" presId="urn:microsoft.com/office/officeart/2016/7/layout/BasicLinearProcessNumbered"/>
    <dgm:cxn modelId="{2692B617-E58C-4D94-9028-A4AC08564C6D}" srcId="{171D6232-11BF-43B6-B239-9650F836135B}" destId="{5401A120-8D37-465A-8B89-EF02DBAA6115}" srcOrd="2" destOrd="0" parTransId="{18B802A4-52E9-46AE-B62F-D24C12303619}" sibTransId="{C949CBE7-BF3C-4763-9228-24EE076771A5}"/>
    <dgm:cxn modelId="{28427A1B-EF49-473A-AD18-9FDBA7ADCD3D}" srcId="{171D6232-11BF-43B6-B239-9650F836135B}" destId="{F9FD0DCF-4ACE-4441-AE03-94363F602E74}" srcOrd="0" destOrd="0" parTransId="{687BB813-D9C9-487F-9149-597C19A59119}" sibTransId="{911AED34-E294-4CA5-A3CE-52C680C1488C}"/>
    <dgm:cxn modelId="{5B2DF921-EA98-5743-8A80-E65BB69D4262}" type="presOf" srcId="{911AED34-E294-4CA5-A3CE-52C680C1488C}" destId="{567F0DD0-7944-BC44-83EF-7A7080967E9F}" srcOrd="0" destOrd="0" presId="urn:microsoft.com/office/officeart/2016/7/layout/BasicLinearProcessNumbered"/>
    <dgm:cxn modelId="{D869CD22-D1E9-41B4-8153-8696482A47AE}" srcId="{171D6232-11BF-43B6-B239-9650F836135B}" destId="{FFD80D58-7895-49A7-97CD-55CD6BF8FFD5}" srcOrd="1" destOrd="0" parTransId="{9552EC3F-D614-4989-9EF3-608D0A2DB157}" sibTransId="{740CFABE-22EC-4D9B-9276-ADD0F6269A04}"/>
    <dgm:cxn modelId="{0ACA5532-F366-4AEB-80DF-330BB15F3113}" srcId="{171D6232-11BF-43B6-B239-9650F836135B}" destId="{80389168-AE27-42B3-B6EE-850927E6E703}" srcOrd="3" destOrd="0" parTransId="{78A6C95F-4EF8-4C89-9A95-0FD78428611A}" sibTransId="{2FDF40B8-D6FB-44E3-99EB-C55BC806151B}"/>
    <dgm:cxn modelId="{DCB9CE37-311E-A74B-AC0D-B949A6BE3C5B}" type="presOf" srcId="{2FDF40B8-D6FB-44E3-99EB-C55BC806151B}" destId="{2DEFD868-B84C-4A43-8695-81F9F04BD88D}" srcOrd="0" destOrd="0" presId="urn:microsoft.com/office/officeart/2016/7/layout/BasicLinearProcessNumbered"/>
    <dgm:cxn modelId="{BE32B741-CD42-8A48-BD22-676A5455EF60}" type="presOf" srcId="{740CFABE-22EC-4D9B-9276-ADD0F6269A04}" destId="{2E8FCDF7-1EFF-F448-97F6-9EEA18446C27}" srcOrd="0" destOrd="0" presId="urn:microsoft.com/office/officeart/2016/7/layout/BasicLinearProcessNumbered"/>
    <dgm:cxn modelId="{98623D70-FE0F-B04E-8ADE-55CB1815B26F}" type="presOf" srcId="{FFD80D58-7895-49A7-97CD-55CD6BF8FFD5}" destId="{CA0FE514-5947-D145-B535-7255CC0B89E6}" srcOrd="1" destOrd="0" presId="urn:microsoft.com/office/officeart/2016/7/layout/BasicLinearProcessNumbered"/>
    <dgm:cxn modelId="{68DE4278-E657-C74D-B4B5-BB34B501F93B}" type="presOf" srcId="{FFD80D58-7895-49A7-97CD-55CD6BF8FFD5}" destId="{B2D86376-8B17-A84E-87AD-C0A72954D868}" srcOrd="0" destOrd="0" presId="urn:microsoft.com/office/officeart/2016/7/layout/BasicLinearProcessNumbered"/>
    <dgm:cxn modelId="{AFAD7C81-BFD5-3D4D-985C-45B02FD7A889}" type="presOf" srcId="{80389168-AE27-42B3-B6EE-850927E6E703}" destId="{D4F54E87-BCB9-1046-9ED6-36D5A8529D9A}" srcOrd="0" destOrd="0" presId="urn:microsoft.com/office/officeart/2016/7/layout/BasicLinearProcessNumbered"/>
    <dgm:cxn modelId="{95E01994-D877-6D44-B8F4-ED3E9B8616F1}" type="presOf" srcId="{C949CBE7-BF3C-4763-9228-24EE076771A5}" destId="{4AEE453B-C7E4-7443-B28B-4682AEA167C7}" srcOrd="0" destOrd="0" presId="urn:microsoft.com/office/officeart/2016/7/layout/BasicLinearProcessNumbered"/>
    <dgm:cxn modelId="{9809FC97-F5A5-AD4C-AEC2-85FEFD225F2E}" type="presOf" srcId="{F9FD0DCF-4ACE-4441-AE03-94363F602E74}" destId="{0812365F-1AF5-D840-BAB4-8B741CCD789B}" srcOrd="0" destOrd="0" presId="urn:microsoft.com/office/officeart/2016/7/layout/BasicLinearProcessNumbered"/>
    <dgm:cxn modelId="{511E5DBD-98F7-FF4F-B935-A37E10D0DCEF}" type="presOf" srcId="{5401A120-8D37-465A-8B89-EF02DBAA6115}" destId="{959F0C6D-1C06-0240-A23E-B1A64B9CE486}" srcOrd="0" destOrd="0" presId="urn:microsoft.com/office/officeart/2016/7/layout/BasicLinearProcessNumbered"/>
    <dgm:cxn modelId="{B49976DA-FABD-D542-83CB-262898C44690}" type="presOf" srcId="{5401A120-8D37-465A-8B89-EF02DBAA6115}" destId="{AA7097C6-0CED-0A41-BFD1-E176B0831689}" srcOrd="1" destOrd="0" presId="urn:microsoft.com/office/officeart/2016/7/layout/BasicLinearProcessNumbered"/>
    <dgm:cxn modelId="{A69976EB-373E-2C4A-BEDF-A7007D5ED420}" type="presOf" srcId="{F9FD0DCF-4ACE-4441-AE03-94363F602E74}" destId="{C337C735-3923-1F42-A220-D2D88BB50FA3}" srcOrd="1" destOrd="0" presId="urn:microsoft.com/office/officeart/2016/7/layout/BasicLinearProcessNumbered"/>
    <dgm:cxn modelId="{18B8E2F8-E23B-814C-B79F-E699508C3DB3}" type="presOf" srcId="{80389168-AE27-42B3-B6EE-850927E6E703}" destId="{BD955B3F-E0C9-7A4E-8C8F-15106384812E}" srcOrd="1" destOrd="0" presId="urn:microsoft.com/office/officeart/2016/7/layout/BasicLinearProcessNumbered"/>
    <dgm:cxn modelId="{11347B1B-ADBC-5A46-868A-AA5BB0FB688D}" type="presParOf" srcId="{CC5FFBD5-C218-3449-BB2E-A21448A092C6}" destId="{9B15E565-D6E0-714B-8B74-46B21AAD8E38}" srcOrd="0" destOrd="0" presId="urn:microsoft.com/office/officeart/2016/7/layout/BasicLinearProcessNumbered"/>
    <dgm:cxn modelId="{40A6C6E6-F812-8D41-A83E-78CFD22CADF6}" type="presParOf" srcId="{9B15E565-D6E0-714B-8B74-46B21AAD8E38}" destId="{0812365F-1AF5-D840-BAB4-8B741CCD789B}" srcOrd="0" destOrd="0" presId="urn:microsoft.com/office/officeart/2016/7/layout/BasicLinearProcessNumbered"/>
    <dgm:cxn modelId="{F2297465-9D8B-3246-8B82-F1B6FE0D6D28}" type="presParOf" srcId="{9B15E565-D6E0-714B-8B74-46B21AAD8E38}" destId="{567F0DD0-7944-BC44-83EF-7A7080967E9F}" srcOrd="1" destOrd="0" presId="urn:microsoft.com/office/officeart/2016/7/layout/BasicLinearProcessNumbered"/>
    <dgm:cxn modelId="{AAED1D25-09D3-8142-AC47-C532C82B3863}" type="presParOf" srcId="{9B15E565-D6E0-714B-8B74-46B21AAD8E38}" destId="{639AA5F8-1132-1B43-A953-374E514EED5C}" srcOrd="2" destOrd="0" presId="urn:microsoft.com/office/officeart/2016/7/layout/BasicLinearProcessNumbered"/>
    <dgm:cxn modelId="{5CDC20BC-DBBF-D24A-99CE-2CFC6578EFD2}" type="presParOf" srcId="{9B15E565-D6E0-714B-8B74-46B21AAD8E38}" destId="{C337C735-3923-1F42-A220-D2D88BB50FA3}" srcOrd="3" destOrd="0" presId="urn:microsoft.com/office/officeart/2016/7/layout/BasicLinearProcessNumbered"/>
    <dgm:cxn modelId="{5720FE2A-08E5-0147-BA72-72F4DAF200DB}" type="presParOf" srcId="{CC5FFBD5-C218-3449-BB2E-A21448A092C6}" destId="{F2761762-E538-314C-8214-A843A518D276}" srcOrd="1" destOrd="0" presId="urn:microsoft.com/office/officeart/2016/7/layout/BasicLinearProcessNumbered"/>
    <dgm:cxn modelId="{EAF2E5BB-B0FE-E74B-BE50-57EDCEFD4864}" type="presParOf" srcId="{CC5FFBD5-C218-3449-BB2E-A21448A092C6}" destId="{722907DA-37C3-A349-88FD-FF92F44B35EB}" srcOrd="2" destOrd="0" presId="urn:microsoft.com/office/officeart/2016/7/layout/BasicLinearProcessNumbered"/>
    <dgm:cxn modelId="{1C550469-A1D8-1D41-A67D-6A66E1982AC7}" type="presParOf" srcId="{722907DA-37C3-A349-88FD-FF92F44B35EB}" destId="{B2D86376-8B17-A84E-87AD-C0A72954D868}" srcOrd="0" destOrd="0" presId="urn:microsoft.com/office/officeart/2016/7/layout/BasicLinearProcessNumbered"/>
    <dgm:cxn modelId="{975D115A-2EE8-A04D-8ABD-ADECF5C1980F}" type="presParOf" srcId="{722907DA-37C3-A349-88FD-FF92F44B35EB}" destId="{2E8FCDF7-1EFF-F448-97F6-9EEA18446C27}" srcOrd="1" destOrd="0" presId="urn:microsoft.com/office/officeart/2016/7/layout/BasicLinearProcessNumbered"/>
    <dgm:cxn modelId="{6B649AAB-B1D0-F847-A305-C87C7857BF46}" type="presParOf" srcId="{722907DA-37C3-A349-88FD-FF92F44B35EB}" destId="{4115CB3B-68F0-2745-99D7-342EAC4B0CE7}" srcOrd="2" destOrd="0" presId="urn:microsoft.com/office/officeart/2016/7/layout/BasicLinearProcessNumbered"/>
    <dgm:cxn modelId="{A738A4B5-86BB-FF4D-97FC-68D0BB593EA0}" type="presParOf" srcId="{722907DA-37C3-A349-88FD-FF92F44B35EB}" destId="{CA0FE514-5947-D145-B535-7255CC0B89E6}" srcOrd="3" destOrd="0" presId="urn:microsoft.com/office/officeart/2016/7/layout/BasicLinearProcessNumbered"/>
    <dgm:cxn modelId="{375F6A30-ED20-BA47-8944-6BB8A93894DF}" type="presParOf" srcId="{CC5FFBD5-C218-3449-BB2E-A21448A092C6}" destId="{24390BB0-7442-B74C-95EA-6F52D4C652AD}" srcOrd="3" destOrd="0" presId="urn:microsoft.com/office/officeart/2016/7/layout/BasicLinearProcessNumbered"/>
    <dgm:cxn modelId="{CB3EC2AF-5A0B-AA40-B40F-42B8D9A14383}" type="presParOf" srcId="{CC5FFBD5-C218-3449-BB2E-A21448A092C6}" destId="{454AC959-A14D-4A46-BD18-1BBA61AED542}" srcOrd="4" destOrd="0" presId="urn:microsoft.com/office/officeart/2016/7/layout/BasicLinearProcessNumbered"/>
    <dgm:cxn modelId="{5D47E7E2-06BB-9048-B89B-3880B272D8A8}" type="presParOf" srcId="{454AC959-A14D-4A46-BD18-1BBA61AED542}" destId="{959F0C6D-1C06-0240-A23E-B1A64B9CE486}" srcOrd="0" destOrd="0" presId="urn:microsoft.com/office/officeart/2016/7/layout/BasicLinearProcessNumbered"/>
    <dgm:cxn modelId="{36FFE4C9-2D2B-2B4E-BF33-2980072C6DC9}" type="presParOf" srcId="{454AC959-A14D-4A46-BD18-1BBA61AED542}" destId="{4AEE453B-C7E4-7443-B28B-4682AEA167C7}" srcOrd="1" destOrd="0" presId="urn:microsoft.com/office/officeart/2016/7/layout/BasicLinearProcessNumbered"/>
    <dgm:cxn modelId="{C9122A71-99F1-034A-9093-12E59DA4323B}" type="presParOf" srcId="{454AC959-A14D-4A46-BD18-1BBA61AED542}" destId="{A5458999-867E-B545-9B48-5B4F07243502}" srcOrd="2" destOrd="0" presId="urn:microsoft.com/office/officeart/2016/7/layout/BasicLinearProcessNumbered"/>
    <dgm:cxn modelId="{AE9F7D54-B0B8-A74C-BC6F-76929BA48ED2}" type="presParOf" srcId="{454AC959-A14D-4A46-BD18-1BBA61AED542}" destId="{AA7097C6-0CED-0A41-BFD1-E176B0831689}" srcOrd="3" destOrd="0" presId="urn:microsoft.com/office/officeart/2016/7/layout/BasicLinearProcessNumbered"/>
    <dgm:cxn modelId="{C39CAE48-06F2-1949-98B6-A064246CD835}" type="presParOf" srcId="{CC5FFBD5-C218-3449-BB2E-A21448A092C6}" destId="{EBD84E9A-5D62-4E4A-BF4E-7305122F5F3F}" srcOrd="5" destOrd="0" presId="urn:microsoft.com/office/officeart/2016/7/layout/BasicLinearProcessNumbered"/>
    <dgm:cxn modelId="{FA3DE5D0-E6E0-C640-AEF3-56806168657E}" type="presParOf" srcId="{CC5FFBD5-C218-3449-BB2E-A21448A092C6}" destId="{918E7828-EA8D-184D-8E81-800DB14DFA7D}" srcOrd="6" destOrd="0" presId="urn:microsoft.com/office/officeart/2016/7/layout/BasicLinearProcessNumbered"/>
    <dgm:cxn modelId="{7BA9E4B9-5D27-1849-BFE6-6BE35492D1C9}" type="presParOf" srcId="{918E7828-EA8D-184D-8E81-800DB14DFA7D}" destId="{D4F54E87-BCB9-1046-9ED6-36D5A8529D9A}" srcOrd="0" destOrd="0" presId="urn:microsoft.com/office/officeart/2016/7/layout/BasicLinearProcessNumbered"/>
    <dgm:cxn modelId="{D4ECF026-B4BC-9345-BA3E-DFD70785D758}" type="presParOf" srcId="{918E7828-EA8D-184D-8E81-800DB14DFA7D}" destId="{2DEFD868-B84C-4A43-8695-81F9F04BD88D}" srcOrd="1" destOrd="0" presId="urn:microsoft.com/office/officeart/2016/7/layout/BasicLinearProcessNumbered"/>
    <dgm:cxn modelId="{02137B06-5E23-FC49-87F2-A4A586731B24}" type="presParOf" srcId="{918E7828-EA8D-184D-8E81-800DB14DFA7D}" destId="{7C0573F0-77FF-9349-A0A6-9227FC6B9A58}" srcOrd="2" destOrd="0" presId="urn:microsoft.com/office/officeart/2016/7/layout/BasicLinearProcessNumbered"/>
    <dgm:cxn modelId="{A1016A8F-10CC-2E44-8F40-C6FC3AFE2EC4}" type="presParOf" srcId="{918E7828-EA8D-184D-8E81-800DB14DFA7D}" destId="{BD955B3F-E0C9-7A4E-8C8F-15106384812E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42F27C-616C-4E59-A4A3-0961E6DA1006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0DCBFC9-716A-4A34-A09B-E0C3E2BBD988}">
      <dgm:prSet phldrT="[Texto]" custT="1"/>
      <dgm:spPr/>
      <dgm:t>
        <a:bodyPr/>
        <a:lstStyle/>
        <a:p>
          <a:r>
            <a:rPr lang="pt-BR" sz="1600"/>
            <a:t>Cidades Sentinelas</a:t>
          </a:r>
        </a:p>
      </dgm:t>
    </dgm:pt>
    <dgm:pt modelId="{04874DCE-4F60-4067-B5CC-801E424786FC}" type="parTrans" cxnId="{82846395-4DA0-4D35-98F6-E2A6E95E1EF1}">
      <dgm:prSet/>
      <dgm:spPr/>
      <dgm:t>
        <a:bodyPr/>
        <a:lstStyle/>
        <a:p>
          <a:endParaRPr lang="pt-BR" sz="1600"/>
        </a:p>
      </dgm:t>
    </dgm:pt>
    <dgm:pt modelId="{F229DD6E-F2DE-4FC1-A2BD-181C5E25413B}" type="sibTrans" cxnId="{82846395-4DA0-4D35-98F6-E2A6E95E1EF1}">
      <dgm:prSet/>
      <dgm:spPr/>
      <dgm:t>
        <a:bodyPr/>
        <a:lstStyle/>
        <a:p>
          <a:endParaRPr lang="pt-BR" sz="1600"/>
        </a:p>
      </dgm:t>
    </dgm:pt>
    <dgm:pt modelId="{9E155380-B76C-4DB6-91FA-755FE430D14B}">
      <dgm:prSet phldrT="[Texto]" custT="1"/>
      <dgm:spPr/>
      <dgm:t>
        <a:bodyPr/>
        <a:lstStyle/>
        <a:p>
          <a:r>
            <a:rPr lang="pt-BR" sz="1600"/>
            <a:t>Setores Censitários</a:t>
          </a:r>
        </a:p>
      </dgm:t>
    </dgm:pt>
    <dgm:pt modelId="{230C681C-CA00-4BF0-BA8F-5C655A481EA8}" type="parTrans" cxnId="{62F0A8A0-6730-4A33-95BF-806092AA0BDA}">
      <dgm:prSet/>
      <dgm:spPr/>
      <dgm:t>
        <a:bodyPr/>
        <a:lstStyle/>
        <a:p>
          <a:endParaRPr lang="pt-BR" sz="1600"/>
        </a:p>
      </dgm:t>
    </dgm:pt>
    <dgm:pt modelId="{A4ADEFF2-8F0F-4666-B094-6CC3D7BFB908}" type="sibTrans" cxnId="{62F0A8A0-6730-4A33-95BF-806092AA0BDA}">
      <dgm:prSet/>
      <dgm:spPr/>
      <dgm:t>
        <a:bodyPr/>
        <a:lstStyle/>
        <a:p>
          <a:endParaRPr lang="pt-BR" sz="1600"/>
        </a:p>
      </dgm:t>
    </dgm:pt>
    <dgm:pt modelId="{43627EE5-0A9C-48CC-9DFE-05714B29FFB0}">
      <dgm:prSet custT="1"/>
      <dgm:spPr/>
      <dgm:t>
        <a:bodyPr/>
        <a:lstStyle/>
        <a:p>
          <a:r>
            <a:rPr lang="pt-BR" sz="1600"/>
            <a:t>Espírito Santo</a:t>
          </a:r>
        </a:p>
      </dgm:t>
    </dgm:pt>
    <dgm:pt modelId="{273E412F-B816-4F36-898D-7836377B78DE}" type="parTrans" cxnId="{ABF575B1-52E1-4806-A0D5-AB37C85980BC}">
      <dgm:prSet/>
      <dgm:spPr/>
      <dgm:t>
        <a:bodyPr/>
        <a:lstStyle/>
        <a:p>
          <a:endParaRPr lang="pt-BR" sz="1600"/>
        </a:p>
      </dgm:t>
    </dgm:pt>
    <dgm:pt modelId="{3E9339F3-55B6-4200-87A0-6FBB5DC3FCEE}" type="sibTrans" cxnId="{ABF575B1-52E1-4806-A0D5-AB37C85980BC}">
      <dgm:prSet/>
      <dgm:spPr/>
      <dgm:t>
        <a:bodyPr/>
        <a:lstStyle/>
        <a:p>
          <a:endParaRPr lang="pt-BR" sz="1600"/>
        </a:p>
      </dgm:t>
    </dgm:pt>
    <dgm:pt modelId="{782C4280-CCC3-4198-84EE-8388B8B51CD7}">
      <dgm:prSet phldrT="[Texto]" custT="1"/>
      <dgm:spPr/>
      <dgm:t>
        <a:bodyPr/>
        <a:lstStyle/>
        <a:p>
          <a:r>
            <a:rPr lang="pt-BR" sz="1600"/>
            <a:t>Indivíduo</a:t>
          </a:r>
        </a:p>
      </dgm:t>
    </dgm:pt>
    <dgm:pt modelId="{8A583086-34C8-40AE-A256-9937E9A0E728}" type="sibTrans" cxnId="{A6A420D5-7160-4BD5-81EC-FFD63CFBB5C4}">
      <dgm:prSet/>
      <dgm:spPr/>
      <dgm:t>
        <a:bodyPr/>
        <a:lstStyle/>
        <a:p>
          <a:endParaRPr lang="pt-BR" sz="1600"/>
        </a:p>
      </dgm:t>
    </dgm:pt>
    <dgm:pt modelId="{7FE57A6F-D18A-4B89-8B2D-A804ECC512B1}" type="parTrans" cxnId="{A6A420D5-7160-4BD5-81EC-FFD63CFBB5C4}">
      <dgm:prSet/>
      <dgm:spPr/>
      <dgm:t>
        <a:bodyPr/>
        <a:lstStyle/>
        <a:p>
          <a:endParaRPr lang="pt-BR" sz="1600"/>
        </a:p>
      </dgm:t>
    </dgm:pt>
    <dgm:pt modelId="{DC8E0DA8-CCAE-4560-9AF3-7A53CF78DD2A}">
      <dgm:prSet phldrT="[Texto]" custT="1"/>
      <dgm:spPr/>
      <dgm:t>
        <a:bodyPr/>
        <a:lstStyle/>
        <a:p>
          <a:r>
            <a:rPr lang="pt-BR" sz="1600"/>
            <a:t>Residências</a:t>
          </a:r>
        </a:p>
      </dgm:t>
    </dgm:pt>
    <dgm:pt modelId="{99AEB346-ED3C-4703-AFBA-DD307283D4F4}" type="sibTrans" cxnId="{93B1F868-4A20-4799-8DE0-AAEA9A0AF061}">
      <dgm:prSet/>
      <dgm:spPr/>
      <dgm:t>
        <a:bodyPr/>
        <a:lstStyle/>
        <a:p>
          <a:endParaRPr lang="pt-BR" sz="1600"/>
        </a:p>
      </dgm:t>
    </dgm:pt>
    <dgm:pt modelId="{AD5C6C43-C97E-4D34-BB31-8BE366002469}" type="parTrans" cxnId="{93B1F868-4A20-4799-8DE0-AAEA9A0AF061}">
      <dgm:prSet/>
      <dgm:spPr/>
      <dgm:t>
        <a:bodyPr/>
        <a:lstStyle/>
        <a:p>
          <a:endParaRPr lang="pt-BR" sz="1600"/>
        </a:p>
      </dgm:t>
    </dgm:pt>
    <dgm:pt modelId="{4A1646E3-4A4F-4D0A-A9EF-C386F145629A}" type="pres">
      <dgm:prSet presAssocID="{BA42F27C-616C-4E59-A4A3-0961E6DA1006}" presName="Name0" presStyleCnt="0">
        <dgm:presLayoutVars>
          <dgm:chMax val="7"/>
          <dgm:resizeHandles val="exact"/>
        </dgm:presLayoutVars>
      </dgm:prSet>
      <dgm:spPr/>
    </dgm:pt>
    <dgm:pt modelId="{2B45E199-0A52-4190-8E8A-5393AE0A2E41}" type="pres">
      <dgm:prSet presAssocID="{BA42F27C-616C-4E59-A4A3-0961E6DA1006}" presName="comp1" presStyleCnt="0"/>
      <dgm:spPr/>
    </dgm:pt>
    <dgm:pt modelId="{CF3BA8E4-05D6-4261-859E-081398176659}" type="pres">
      <dgm:prSet presAssocID="{BA42F27C-616C-4E59-A4A3-0961E6DA1006}" presName="circle1" presStyleLbl="node1" presStyleIdx="0" presStyleCnt="5" custScaleX="138953"/>
      <dgm:spPr/>
    </dgm:pt>
    <dgm:pt modelId="{788B5BC2-29B0-4D29-B71E-7AEBF18799BF}" type="pres">
      <dgm:prSet presAssocID="{BA42F27C-616C-4E59-A4A3-0961E6DA1006}" presName="c1text" presStyleLbl="node1" presStyleIdx="0" presStyleCnt="5">
        <dgm:presLayoutVars>
          <dgm:bulletEnabled val="1"/>
        </dgm:presLayoutVars>
      </dgm:prSet>
      <dgm:spPr/>
    </dgm:pt>
    <dgm:pt modelId="{0EDC2326-4CF7-4A93-85FB-ED287DF4E9D0}" type="pres">
      <dgm:prSet presAssocID="{BA42F27C-616C-4E59-A4A3-0961E6DA1006}" presName="comp2" presStyleCnt="0"/>
      <dgm:spPr/>
    </dgm:pt>
    <dgm:pt modelId="{BB673562-2580-49D2-A069-03A5AEB81B90}" type="pres">
      <dgm:prSet presAssocID="{BA42F27C-616C-4E59-A4A3-0961E6DA1006}" presName="circle2" presStyleLbl="node1" presStyleIdx="1" presStyleCnt="5" custScaleX="119888"/>
      <dgm:spPr/>
    </dgm:pt>
    <dgm:pt modelId="{17CA80DF-2419-44A6-B01E-A8D359F1FF6E}" type="pres">
      <dgm:prSet presAssocID="{BA42F27C-616C-4E59-A4A3-0961E6DA1006}" presName="c2text" presStyleLbl="node1" presStyleIdx="1" presStyleCnt="5">
        <dgm:presLayoutVars>
          <dgm:bulletEnabled val="1"/>
        </dgm:presLayoutVars>
      </dgm:prSet>
      <dgm:spPr/>
    </dgm:pt>
    <dgm:pt modelId="{142E2B12-09EA-43B6-A911-CF6D68A1A0F9}" type="pres">
      <dgm:prSet presAssocID="{BA42F27C-616C-4E59-A4A3-0961E6DA1006}" presName="comp3" presStyleCnt="0"/>
      <dgm:spPr/>
    </dgm:pt>
    <dgm:pt modelId="{5CBF0EFA-4977-4271-BF75-1B018EF3DE1D}" type="pres">
      <dgm:prSet presAssocID="{BA42F27C-616C-4E59-A4A3-0961E6DA1006}" presName="circle3" presStyleLbl="node1" presStyleIdx="2" presStyleCnt="5" custScaleX="115762" custLinFactNeighborX="-4939" custLinFactNeighborY="1900"/>
      <dgm:spPr/>
    </dgm:pt>
    <dgm:pt modelId="{103A4ECF-55BF-4524-BA70-D2BEE002B277}" type="pres">
      <dgm:prSet presAssocID="{BA42F27C-616C-4E59-A4A3-0961E6DA1006}" presName="c3text" presStyleLbl="node1" presStyleIdx="2" presStyleCnt="5">
        <dgm:presLayoutVars>
          <dgm:bulletEnabled val="1"/>
        </dgm:presLayoutVars>
      </dgm:prSet>
      <dgm:spPr/>
    </dgm:pt>
    <dgm:pt modelId="{F7A4D2E1-F330-4048-A000-776CBAA67FEB}" type="pres">
      <dgm:prSet presAssocID="{BA42F27C-616C-4E59-A4A3-0961E6DA1006}" presName="comp4" presStyleCnt="0"/>
      <dgm:spPr/>
    </dgm:pt>
    <dgm:pt modelId="{12D0320E-DF17-4836-A944-1A3250D815A2}" type="pres">
      <dgm:prSet presAssocID="{BA42F27C-616C-4E59-A4A3-0961E6DA1006}" presName="circle4" presStyleLbl="node1" presStyleIdx="3" presStyleCnt="5" custScaleX="117921"/>
      <dgm:spPr/>
    </dgm:pt>
    <dgm:pt modelId="{7498014D-7765-4CEA-A405-21B02724FDCA}" type="pres">
      <dgm:prSet presAssocID="{BA42F27C-616C-4E59-A4A3-0961E6DA1006}" presName="c4text" presStyleLbl="node1" presStyleIdx="3" presStyleCnt="5">
        <dgm:presLayoutVars>
          <dgm:bulletEnabled val="1"/>
        </dgm:presLayoutVars>
      </dgm:prSet>
      <dgm:spPr/>
    </dgm:pt>
    <dgm:pt modelId="{3AEDECFA-98B2-40E2-B2B8-0E3E2EDDAD86}" type="pres">
      <dgm:prSet presAssocID="{BA42F27C-616C-4E59-A4A3-0961E6DA1006}" presName="comp5" presStyleCnt="0"/>
      <dgm:spPr/>
    </dgm:pt>
    <dgm:pt modelId="{13B235C3-7592-4C00-8FD4-17BD9E7FA7C4}" type="pres">
      <dgm:prSet presAssocID="{BA42F27C-616C-4E59-A4A3-0961E6DA1006}" presName="circle5" presStyleLbl="node1" presStyleIdx="4" presStyleCnt="5"/>
      <dgm:spPr/>
    </dgm:pt>
    <dgm:pt modelId="{42FA37A0-5E2E-475F-BCD0-DB1ED2C05047}" type="pres">
      <dgm:prSet presAssocID="{BA42F27C-616C-4E59-A4A3-0961E6DA1006}" presName="c5text" presStyleLbl="node1" presStyleIdx="4" presStyleCnt="5">
        <dgm:presLayoutVars>
          <dgm:bulletEnabled val="1"/>
        </dgm:presLayoutVars>
      </dgm:prSet>
      <dgm:spPr/>
    </dgm:pt>
  </dgm:ptLst>
  <dgm:cxnLst>
    <dgm:cxn modelId="{C2EA5713-B91F-014C-A929-07654B1B2049}" type="presOf" srcId="{43627EE5-0A9C-48CC-9DFE-05714B29FFB0}" destId="{788B5BC2-29B0-4D29-B71E-7AEBF18799BF}" srcOrd="1" destOrd="0" presId="urn:microsoft.com/office/officeart/2005/8/layout/venn2"/>
    <dgm:cxn modelId="{8D3F1226-5CA4-AF40-A84F-FF43A22EAC1D}" type="presOf" srcId="{9E155380-B76C-4DB6-91FA-755FE430D14B}" destId="{5CBF0EFA-4977-4271-BF75-1B018EF3DE1D}" srcOrd="0" destOrd="0" presId="urn:microsoft.com/office/officeart/2005/8/layout/venn2"/>
    <dgm:cxn modelId="{9D72033F-A439-A546-B338-0FB26A50BA9A}" type="presOf" srcId="{BA42F27C-616C-4E59-A4A3-0961E6DA1006}" destId="{4A1646E3-4A4F-4D0A-A9EF-C386F145629A}" srcOrd="0" destOrd="0" presId="urn:microsoft.com/office/officeart/2005/8/layout/venn2"/>
    <dgm:cxn modelId="{CF362C65-3828-134E-9D82-554D8D7F3FBE}" type="presOf" srcId="{10DCBFC9-716A-4A34-A09B-E0C3E2BBD988}" destId="{17CA80DF-2419-44A6-B01E-A8D359F1FF6E}" srcOrd="1" destOrd="0" presId="urn:microsoft.com/office/officeart/2005/8/layout/venn2"/>
    <dgm:cxn modelId="{93B1F868-4A20-4799-8DE0-AAEA9A0AF061}" srcId="{BA42F27C-616C-4E59-A4A3-0961E6DA1006}" destId="{DC8E0DA8-CCAE-4560-9AF3-7A53CF78DD2A}" srcOrd="3" destOrd="0" parTransId="{AD5C6C43-C97E-4D34-BB31-8BE366002469}" sibTransId="{99AEB346-ED3C-4703-AFBA-DD307283D4F4}"/>
    <dgm:cxn modelId="{25C1644E-E405-3D46-B5E4-E7BF16134C4B}" type="presOf" srcId="{782C4280-CCC3-4198-84EE-8388B8B51CD7}" destId="{13B235C3-7592-4C00-8FD4-17BD9E7FA7C4}" srcOrd="0" destOrd="0" presId="urn:microsoft.com/office/officeart/2005/8/layout/venn2"/>
    <dgm:cxn modelId="{82846395-4DA0-4D35-98F6-E2A6E95E1EF1}" srcId="{BA42F27C-616C-4E59-A4A3-0961E6DA1006}" destId="{10DCBFC9-716A-4A34-A09B-E0C3E2BBD988}" srcOrd="1" destOrd="0" parTransId="{04874DCE-4F60-4067-B5CC-801E424786FC}" sibTransId="{F229DD6E-F2DE-4FC1-A2BD-181C5E25413B}"/>
    <dgm:cxn modelId="{B234BD99-A152-0B42-A87E-9D97A299B045}" type="presOf" srcId="{43627EE5-0A9C-48CC-9DFE-05714B29FFB0}" destId="{CF3BA8E4-05D6-4261-859E-081398176659}" srcOrd="0" destOrd="0" presId="urn:microsoft.com/office/officeart/2005/8/layout/venn2"/>
    <dgm:cxn modelId="{9B2150A0-D3C2-C04C-8FAE-3FC771EC8149}" type="presOf" srcId="{DC8E0DA8-CCAE-4560-9AF3-7A53CF78DD2A}" destId="{7498014D-7765-4CEA-A405-21B02724FDCA}" srcOrd="1" destOrd="0" presId="urn:microsoft.com/office/officeart/2005/8/layout/venn2"/>
    <dgm:cxn modelId="{62F0A8A0-6730-4A33-95BF-806092AA0BDA}" srcId="{BA42F27C-616C-4E59-A4A3-0961E6DA1006}" destId="{9E155380-B76C-4DB6-91FA-755FE430D14B}" srcOrd="2" destOrd="0" parTransId="{230C681C-CA00-4BF0-BA8F-5C655A481EA8}" sibTransId="{A4ADEFF2-8F0F-4666-B094-6CC3D7BFB908}"/>
    <dgm:cxn modelId="{4F486AA7-0215-F541-8C45-88FAE8F88793}" type="presOf" srcId="{10DCBFC9-716A-4A34-A09B-E0C3E2BBD988}" destId="{BB673562-2580-49D2-A069-03A5AEB81B90}" srcOrd="0" destOrd="0" presId="urn:microsoft.com/office/officeart/2005/8/layout/venn2"/>
    <dgm:cxn modelId="{ABF575B1-52E1-4806-A0D5-AB37C85980BC}" srcId="{BA42F27C-616C-4E59-A4A3-0961E6DA1006}" destId="{43627EE5-0A9C-48CC-9DFE-05714B29FFB0}" srcOrd="0" destOrd="0" parTransId="{273E412F-B816-4F36-898D-7836377B78DE}" sibTransId="{3E9339F3-55B6-4200-87A0-6FBB5DC3FCEE}"/>
    <dgm:cxn modelId="{06267EB7-79D7-6F4F-8C8D-F51446B47875}" type="presOf" srcId="{782C4280-CCC3-4198-84EE-8388B8B51CD7}" destId="{42FA37A0-5E2E-475F-BCD0-DB1ED2C05047}" srcOrd="1" destOrd="0" presId="urn:microsoft.com/office/officeart/2005/8/layout/venn2"/>
    <dgm:cxn modelId="{82D1EEC3-E49E-0348-955C-41450169BCFC}" type="presOf" srcId="{9E155380-B76C-4DB6-91FA-755FE430D14B}" destId="{103A4ECF-55BF-4524-BA70-D2BEE002B277}" srcOrd="1" destOrd="0" presId="urn:microsoft.com/office/officeart/2005/8/layout/venn2"/>
    <dgm:cxn modelId="{A6A420D5-7160-4BD5-81EC-FFD63CFBB5C4}" srcId="{BA42F27C-616C-4E59-A4A3-0961E6DA1006}" destId="{782C4280-CCC3-4198-84EE-8388B8B51CD7}" srcOrd="4" destOrd="0" parTransId="{7FE57A6F-D18A-4B89-8B2D-A804ECC512B1}" sibTransId="{8A583086-34C8-40AE-A256-9937E9A0E728}"/>
    <dgm:cxn modelId="{1AAA9BF1-0A62-2140-99A1-359DCF719B01}" type="presOf" srcId="{DC8E0DA8-CCAE-4560-9AF3-7A53CF78DD2A}" destId="{12D0320E-DF17-4836-A944-1A3250D815A2}" srcOrd="0" destOrd="0" presId="urn:microsoft.com/office/officeart/2005/8/layout/venn2"/>
    <dgm:cxn modelId="{5C4ECA19-BC23-7B4B-BF0E-8663C862CCE0}" type="presParOf" srcId="{4A1646E3-4A4F-4D0A-A9EF-C386F145629A}" destId="{2B45E199-0A52-4190-8E8A-5393AE0A2E41}" srcOrd="0" destOrd="0" presId="urn:microsoft.com/office/officeart/2005/8/layout/venn2"/>
    <dgm:cxn modelId="{571C4A88-8D48-124E-90EC-921DB81F7D83}" type="presParOf" srcId="{2B45E199-0A52-4190-8E8A-5393AE0A2E41}" destId="{CF3BA8E4-05D6-4261-859E-081398176659}" srcOrd="0" destOrd="0" presId="urn:microsoft.com/office/officeart/2005/8/layout/venn2"/>
    <dgm:cxn modelId="{5C168388-87AA-9747-8BD4-032C89992A8A}" type="presParOf" srcId="{2B45E199-0A52-4190-8E8A-5393AE0A2E41}" destId="{788B5BC2-29B0-4D29-B71E-7AEBF18799BF}" srcOrd="1" destOrd="0" presId="urn:microsoft.com/office/officeart/2005/8/layout/venn2"/>
    <dgm:cxn modelId="{E72C2F86-67CC-DB41-B991-60EF4F84D8D3}" type="presParOf" srcId="{4A1646E3-4A4F-4D0A-A9EF-C386F145629A}" destId="{0EDC2326-4CF7-4A93-85FB-ED287DF4E9D0}" srcOrd="1" destOrd="0" presId="urn:microsoft.com/office/officeart/2005/8/layout/venn2"/>
    <dgm:cxn modelId="{D53B1AA3-058D-EC4E-B719-E800F7D5D6F4}" type="presParOf" srcId="{0EDC2326-4CF7-4A93-85FB-ED287DF4E9D0}" destId="{BB673562-2580-49D2-A069-03A5AEB81B90}" srcOrd="0" destOrd="0" presId="urn:microsoft.com/office/officeart/2005/8/layout/venn2"/>
    <dgm:cxn modelId="{990E829F-5BFA-1641-878C-F89C38C85784}" type="presParOf" srcId="{0EDC2326-4CF7-4A93-85FB-ED287DF4E9D0}" destId="{17CA80DF-2419-44A6-B01E-A8D359F1FF6E}" srcOrd="1" destOrd="0" presId="urn:microsoft.com/office/officeart/2005/8/layout/venn2"/>
    <dgm:cxn modelId="{9FE02828-9D67-7C46-B6C2-E1E202D05CEA}" type="presParOf" srcId="{4A1646E3-4A4F-4D0A-A9EF-C386F145629A}" destId="{142E2B12-09EA-43B6-A911-CF6D68A1A0F9}" srcOrd="2" destOrd="0" presId="urn:microsoft.com/office/officeart/2005/8/layout/venn2"/>
    <dgm:cxn modelId="{B2EC5E36-B50C-9546-84B6-8A018E75A31C}" type="presParOf" srcId="{142E2B12-09EA-43B6-A911-CF6D68A1A0F9}" destId="{5CBF0EFA-4977-4271-BF75-1B018EF3DE1D}" srcOrd="0" destOrd="0" presId="urn:microsoft.com/office/officeart/2005/8/layout/venn2"/>
    <dgm:cxn modelId="{8777116F-F283-784B-883E-1F49DF07F55A}" type="presParOf" srcId="{142E2B12-09EA-43B6-A911-CF6D68A1A0F9}" destId="{103A4ECF-55BF-4524-BA70-D2BEE002B277}" srcOrd="1" destOrd="0" presId="urn:microsoft.com/office/officeart/2005/8/layout/venn2"/>
    <dgm:cxn modelId="{B2C2AC33-8965-8246-84A1-3B60C88E7FE8}" type="presParOf" srcId="{4A1646E3-4A4F-4D0A-A9EF-C386F145629A}" destId="{F7A4D2E1-F330-4048-A000-776CBAA67FEB}" srcOrd="3" destOrd="0" presId="urn:microsoft.com/office/officeart/2005/8/layout/venn2"/>
    <dgm:cxn modelId="{75CCCB23-E9FD-CB49-9EA0-5A10DE39FEEA}" type="presParOf" srcId="{F7A4D2E1-F330-4048-A000-776CBAA67FEB}" destId="{12D0320E-DF17-4836-A944-1A3250D815A2}" srcOrd="0" destOrd="0" presId="urn:microsoft.com/office/officeart/2005/8/layout/venn2"/>
    <dgm:cxn modelId="{63463FE2-385F-5842-933B-0EFFF8393E57}" type="presParOf" srcId="{F7A4D2E1-F330-4048-A000-776CBAA67FEB}" destId="{7498014D-7765-4CEA-A405-21B02724FDCA}" srcOrd="1" destOrd="0" presId="urn:microsoft.com/office/officeart/2005/8/layout/venn2"/>
    <dgm:cxn modelId="{50A2BAF0-7049-654B-B582-C4626D16466E}" type="presParOf" srcId="{4A1646E3-4A4F-4D0A-A9EF-C386F145629A}" destId="{3AEDECFA-98B2-40E2-B2B8-0E3E2EDDAD86}" srcOrd="4" destOrd="0" presId="urn:microsoft.com/office/officeart/2005/8/layout/venn2"/>
    <dgm:cxn modelId="{E4C2EF73-09E9-0941-8796-EEE16EB21A55}" type="presParOf" srcId="{3AEDECFA-98B2-40E2-B2B8-0E3E2EDDAD86}" destId="{13B235C3-7592-4C00-8FD4-17BD9E7FA7C4}" srcOrd="0" destOrd="0" presId="urn:microsoft.com/office/officeart/2005/8/layout/venn2"/>
    <dgm:cxn modelId="{8D824444-D9FB-274C-8630-9A3D0FDB7023}" type="presParOf" srcId="{3AEDECFA-98B2-40E2-B2B8-0E3E2EDDAD86}" destId="{42FA37A0-5E2E-475F-BCD0-DB1ED2C0504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2365F-1AF5-D840-BAB4-8B741CCD789B}">
      <dsp:nvSpPr>
        <dsp:cNvPr id="0" name=""/>
        <dsp:cNvSpPr/>
      </dsp:nvSpPr>
      <dsp:spPr>
        <a:xfrm>
          <a:off x="2506" y="239793"/>
          <a:ext cx="1988512" cy="27839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032" tIns="330200" rIns="155032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400" kern="1200"/>
            <a:t>Estimar o percentual de pessoas infectadas pelo SARS-CoV2. </a:t>
          </a:r>
          <a:endParaRPr lang="en-US" sz="1400" kern="1200"/>
        </a:p>
      </dsp:txBody>
      <dsp:txXfrm>
        <a:off x="2506" y="1297681"/>
        <a:ext cx="1988512" cy="1670350"/>
      </dsp:txXfrm>
    </dsp:sp>
    <dsp:sp modelId="{567F0DD0-7944-BC44-83EF-7A7080967E9F}">
      <dsp:nvSpPr>
        <dsp:cNvPr id="0" name=""/>
        <dsp:cNvSpPr/>
      </dsp:nvSpPr>
      <dsp:spPr>
        <a:xfrm>
          <a:off x="579175" y="518185"/>
          <a:ext cx="835175" cy="835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13" tIns="12700" rIns="65113" bIns="127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1</a:t>
          </a:r>
        </a:p>
      </dsp:txBody>
      <dsp:txXfrm>
        <a:off x="701484" y="640494"/>
        <a:ext cx="590557" cy="590557"/>
      </dsp:txXfrm>
    </dsp:sp>
    <dsp:sp modelId="{639AA5F8-1132-1B43-A953-374E514EED5C}">
      <dsp:nvSpPr>
        <dsp:cNvPr id="0" name=""/>
        <dsp:cNvSpPr/>
      </dsp:nvSpPr>
      <dsp:spPr>
        <a:xfrm>
          <a:off x="2506" y="3023638"/>
          <a:ext cx="1988512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86376-8B17-A84E-87AD-C0A72954D868}">
      <dsp:nvSpPr>
        <dsp:cNvPr id="0" name=""/>
        <dsp:cNvSpPr/>
      </dsp:nvSpPr>
      <dsp:spPr>
        <a:xfrm>
          <a:off x="2189869" y="239793"/>
          <a:ext cx="1988512" cy="27839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032" tIns="330200" rIns="155032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400" kern="1200"/>
            <a:t>Estimar a velocidade de disseminação da infecção.</a:t>
          </a:r>
          <a:endParaRPr lang="en-US" sz="1400" kern="1200"/>
        </a:p>
      </dsp:txBody>
      <dsp:txXfrm>
        <a:off x="2189869" y="1297681"/>
        <a:ext cx="1988512" cy="1670350"/>
      </dsp:txXfrm>
    </dsp:sp>
    <dsp:sp modelId="{2E8FCDF7-1EFF-F448-97F6-9EEA18446C27}">
      <dsp:nvSpPr>
        <dsp:cNvPr id="0" name=""/>
        <dsp:cNvSpPr/>
      </dsp:nvSpPr>
      <dsp:spPr>
        <a:xfrm>
          <a:off x="2766538" y="518185"/>
          <a:ext cx="835175" cy="835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13" tIns="12700" rIns="65113" bIns="127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2</a:t>
          </a:r>
        </a:p>
      </dsp:txBody>
      <dsp:txXfrm>
        <a:off x="2888847" y="640494"/>
        <a:ext cx="590557" cy="590557"/>
      </dsp:txXfrm>
    </dsp:sp>
    <dsp:sp modelId="{4115CB3B-68F0-2745-99D7-342EAC4B0CE7}">
      <dsp:nvSpPr>
        <dsp:cNvPr id="0" name=""/>
        <dsp:cNvSpPr/>
      </dsp:nvSpPr>
      <dsp:spPr>
        <a:xfrm>
          <a:off x="2189869" y="3023638"/>
          <a:ext cx="1988512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F0C6D-1C06-0240-A23E-B1A64B9CE486}">
      <dsp:nvSpPr>
        <dsp:cNvPr id="0" name=""/>
        <dsp:cNvSpPr/>
      </dsp:nvSpPr>
      <dsp:spPr>
        <a:xfrm>
          <a:off x="4384451" y="218218"/>
          <a:ext cx="1988512" cy="27839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032" tIns="330200" rIns="155032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400" kern="1200"/>
            <a:t>Estimar o percentual de infectados assintomáticos.</a:t>
          </a:r>
          <a:endParaRPr lang="en-US" sz="1400" kern="1200"/>
        </a:p>
      </dsp:txBody>
      <dsp:txXfrm>
        <a:off x="4384451" y="1276106"/>
        <a:ext cx="1988512" cy="1670350"/>
      </dsp:txXfrm>
    </dsp:sp>
    <dsp:sp modelId="{4AEE453B-C7E4-7443-B28B-4682AEA167C7}">
      <dsp:nvSpPr>
        <dsp:cNvPr id="0" name=""/>
        <dsp:cNvSpPr/>
      </dsp:nvSpPr>
      <dsp:spPr>
        <a:xfrm>
          <a:off x="4953901" y="518185"/>
          <a:ext cx="835175" cy="835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13" tIns="12700" rIns="65113" bIns="127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3</a:t>
          </a:r>
        </a:p>
      </dsp:txBody>
      <dsp:txXfrm>
        <a:off x="5076210" y="640494"/>
        <a:ext cx="590557" cy="590557"/>
      </dsp:txXfrm>
    </dsp:sp>
    <dsp:sp modelId="{A5458999-867E-B545-9B48-5B4F07243502}">
      <dsp:nvSpPr>
        <dsp:cNvPr id="0" name=""/>
        <dsp:cNvSpPr/>
      </dsp:nvSpPr>
      <dsp:spPr>
        <a:xfrm>
          <a:off x="4377233" y="3023638"/>
          <a:ext cx="1988512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54E87-BCB9-1046-9ED6-36D5A8529D9A}">
      <dsp:nvSpPr>
        <dsp:cNvPr id="0" name=""/>
        <dsp:cNvSpPr/>
      </dsp:nvSpPr>
      <dsp:spPr>
        <a:xfrm>
          <a:off x="6564596" y="239793"/>
          <a:ext cx="1988512" cy="27839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032" tIns="330200" rIns="155032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400" kern="1200"/>
            <a:t>Estabelecer a extensão de acometimento nas diversas regiões do ES.</a:t>
          </a:r>
          <a:endParaRPr lang="en-US" sz="1400" kern="1200"/>
        </a:p>
      </dsp:txBody>
      <dsp:txXfrm>
        <a:off x="6564596" y="1297681"/>
        <a:ext cx="1988512" cy="1670350"/>
      </dsp:txXfrm>
    </dsp:sp>
    <dsp:sp modelId="{2DEFD868-B84C-4A43-8695-81F9F04BD88D}">
      <dsp:nvSpPr>
        <dsp:cNvPr id="0" name=""/>
        <dsp:cNvSpPr/>
      </dsp:nvSpPr>
      <dsp:spPr>
        <a:xfrm>
          <a:off x="7141264" y="518185"/>
          <a:ext cx="835175" cy="835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13" tIns="12700" rIns="65113" bIns="127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4</a:t>
          </a:r>
        </a:p>
      </dsp:txBody>
      <dsp:txXfrm>
        <a:off x="7263573" y="640494"/>
        <a:ext cx="590557" cy="590557"/>
      </dsp:txXfrm>
    </dsp:sp>
    <dsp:sp modelId="{7C0573F0-77FF-9349-A0A6-9227FC6B9A58}">
      <dsp:nvSpPr>
        <dsp:cNvPr id="0" name=""/>
        <dsp:cNvSpPr/>
      </dsp:nvSpPr>
      <dsp:spPr>
        <a:xfrm>
          <a:off x="6564596" y="3023638"/>
          <a:ext cx="1988512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BA8E4-05D6-4261-859E-081398176659}">
      <dsp:nvSpPr>
        <dsp:cNvPr id="0" name=""/>
        <dsp:cNvSpPr/>
      </dsp:nvSpPr>
      <dsp:spPr>
        <a:xfrm>
          <a:off x="1527833" y="0"/>
          <a:ext cx="4534736" cy="32635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Espírito Santo</a:t>
          </a:r>
        </a:p>
      </dsp:txBody>
      <dsp:txXfrm>
        <a:off x="2944938" y="163175"/>
        <a:ext cx="1700526" cy="326350"/>
      </dsp:txXfrm>
    </dsp:sp>
    <dsp:sp modelId="{BB673562-2580-49D2-A069-03A5AEB81B90}">
      <dsp:nvSpPr>
        <dsp:cNvPr id="0" name=""/>
        <dsp:cNvSpPr/>
      </dsp:nvSpPr>
      <dsp:spPr>
        <a:xfrm>
          <a:off x="2132367" y="489525"/>
          <a:ext cx="3325667" cy="27739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Cidades Sentinelas</a:t>
          </a:r>
        </a:p>
      </dsp:txBody>
      <dsp:txXfrm>
        <a:off x="3078104" y="649029"/>
        <a:ext cx="1434193" cy="319007"/>
      </dsp:txXfrm>
    </dsp:sp>
    <dsp:sp modelId="{5CBF0EFA-4977-4271-BF75-1B018EF3DE1D}">
      <dsp:nvSpPr>
        <dsp:cNvPr id="0" name=""/>
        <dsp:cNvSpPr/>
      </dsp:nvSpPr>
      <dsp:spPr>
        <a:xfrm>
          <a:off x="2360108" y="979051"/>
          <a:ext cx="2644528" cy="22844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Setores Censitários</a:t>
          </a:r>
        </a:p>
      </dsp:txBody>
      <dsp:txXfrm>
        <a:off x="2998100" y="1136678"/>
        <a:ext cx="1368543" cy="315254"/>
      </dsp:txXfrm>
    </dsp:sp>
    <dsp:sp modelId="{12D0320E-DF17-4836-A944-1A3250D815A2}">
      <dsp:nvSpPr>
        <dsp:cNvPr id="0" name=""/>
        <dsp:cNvSpPr/>
      </dsp:nvSpPr>
      <dsp:spPr>
        <a:xfrm>
          <a:off x="2736903" y="1468576"/>
          <a:ext cx="2116596" cy="1794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Residências</a:t>
          </a:r>
        </a:p>
      </dsp:txBody>
      <dsp:txXfrm>
        <a:off x="3223720" y="1630120"/>
        <a:ext cx="1142961" cy="323086"/>
      </dsp:txXfrm>
    </dsp:sp>
    <dsp:sp modelId="{13B235C3-7592-4C00-8FD4-17BD9E7FA7C4}">
      <dsp:nvSpPr>
        <dsp:cNvPr id="0" name=""/>
        <dsp:cNvSpPr/>
      </dsp:nvSpPr>
      <dsp:spPr>
        <a:xfrm>
          <a:off x="3142500" y="1958102"/>
          <a:ext cx="1305401" cy="1305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Indivíduo</a:t>
          </a:r>
        </a:p>
      </dsp:txBody>
      <dsp:txXfrm>
        <a:off x="3333672" y="2284452"/>
        <a:ext cx="923058" cy="652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Conhecer a extensão e seu real impacto na morbimortalidade é essencial para que seja possível prever as demandas do serviço de saúde e para se possa traçar um planejamento adequado.</a:t>
            </a:r>
            <a:r>
              <a:rPr lang="pt-BR">
                <a:effectLst/>
              </a:rPr>
              <a:t> 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7CF-615B-C940-BEE9-1387F17E201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985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Para o estudo de prevalência foram avaliados os 11 municípios mais populosos do ES, em cada município foram sorteadas áreas chamadas de setores censitários, de acordo com uma metodologia do IBGE e dentro destes setores as equipes de campo da pesquisa sorteavam as residências por regras especificas, e dento das residências sorteava-se um morador para participar da pesquisa.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7CF-615B-C940-BEE9-1387F17E201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866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2973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6742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332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745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2868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9800" y="1226525"/>
            <a:ext cx="559400" cy="55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0740" y="3088850"/>
            <a:ext cx="868960" cy="85682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0" y="1593450"/>
            <a:ext cx="9144000" cy="1956600"/>
          </a:xfrm>
          <a:prstGeom prst="rect">
            <a:avLst/>
          </a:prstGeom>
          <a:solidFill>
            <a:srgbClr val="001033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514800" y="2010200"/>
            <a:ext cx="6390300" cy="114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1593450"/>
            <a:ext cx="81600" cy="195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4">
            <a:alphaModFix/>
          </a:blip>
          <a:srcRect t="31689"/>
          <a:stretch/>
        </p:blipFill>
        <p:spPr>
          <a:xfrm>
            <a:off x="4559800" y="0"/>
            <a:ext cx="2083749" cy="14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8456" y="3151696"/>
            <a:ext cx="1313988" cy="1293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8100" y="1154949"/>
            <a:ext cx="868950" cy="85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 r="31299"/>
          <a:stretch/>
        </p:blipFill>
        <p:spPr>
          <a:xfrm>
            <a:off x="8642450" y="2072900"/>
            <a:ext cx="501550" cy="71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4">
            <a:alphaModFix/>
          </a:blip>
          <a:srcRect b="56829"/>
          <a:stretch/>
        </p:blipFill>
        <p:spPr>
          <a:xfrm>
            <a:off x="3900875" y="4430100"/>
            <a:ext cx="1680350" cy="71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6C44AE-F9E0-4AC5-8C07-56EEBD824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4303E4-0260-4306-9A2A-042219F8D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CD23179-A08A-4814-82AE-D367D0450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3E1F138-673B-477F-86E7-63AD0975D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29/06/2020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92D5D3-0250-4AEF-BD05-4DC6738B5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F49310-43E7-44A3-930A-CD5D1A8A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075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AFB04-66F9-45A9-AD93-2707F43E5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DA17437-4EE0-489D-8061-A2D6E49D76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107AB64-18A0-4E6D-958B-0307225C58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B37B542-FF98-49DB-990F-696C813D3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29/06/2020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A43D5C-0229-4AD0-B0F3-8E5E1D91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F7A99B0-29AF-4A5D-A34F-576FC5E6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8203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77C78-E3B7-4579-8CF5-1E54E6904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FC6470-8C2E-4F8C-9C59-4DC6E2F77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76A7AD-DBA8-4236-9FBF-C3CF87C71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29/06/2020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AA3807-D055-4FE3-A0C7-262D74A9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2F99C7-A683-4AD3-9AC2-9F3C6FCBE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4127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D59BBE6-D186-4A15-97B6-B0AE26A9B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62F85FC-DB5E-405E-A8DC-FB9257701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8DEB80-A19B-4B11-93EF-AF3BBB28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29/06/2020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8920CC-7B54-48CD-B3F4-B71DA8414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824ABA-B70E-4827-AF2D-C5CEC9EBF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008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28625" y="490650"/>
            <a:ext cx="675750" cy="666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6"/>
          <p:cNvPicPr preferRelativeResize="0"/>
          <p:nvPr/>
        </p:nvPicPr>
        <p:blipFill rotWithShape="1">
          <a:blip r:embed="rId2">
            <a:alphaModFix/>
          </a:blip>
          <a:srcRect b="31745"/>
          <a:stretch/>
        </p:blipFill>
        <p:spPr>
          <a:xfrm>
            <a:off x="7671150" y="4688726"/>
            <a:ext cx="675750" cy="454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6"/>
          <p:cNvGrpSpPr/>
          <p:nvPr/>
        </p:nvGrpSpPr>
        <p:grpSpPr>
          <a:xfrm>
            <a:off x="0" y="809153"/>
            <a:ext cx="9144000" cy="665100"/>
            <a:chOff x="0" y="809153"/>
            <a:chExt cx="9144000" cy="665100"/>
          </a:xfrm>
        </p:grpSpPr>
        <p:sp>
          <p:nvSpPr>
            <p:cNvPr id="63" name="Google Shape;63;p6"/>
            <p:cNvSpPr/>
            <p:nvPr/>
          </p:nvSpPr>
          <p:spPr>
            <a:xfrm>
              <a:off x="0" y="809153"/>
              <a:ext cx="9144000" cy="665100"/>
            </a:xfrm>
            <a:prstGeom prst="rect">
              <a:avLst/>
            </a:pr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0" y="809153"/>
              <a:ext cx="81600" cy="66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1"/>
          </p:nvPr>
        </p:nvSpPr>
        <p:spPr>
          <a:xfrm>
            <a:off x="514800" y="1582775"/>
            <a:ext cx="2991000" cy="29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2"/>
          </p:nvPr>
        </p:nvSpPr>
        <p:spPr>
          <a:xfrm>
            <a:off x="3897594" y="1582775"/>
            <a:ext cx="2991000" cy="29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69" name="Google Shape;69;p6"/>
          <p:cNvPicPr preferRelativeResize="0"/>
          <p:nvPr/>
        </p:nvPicPr>
        <p:blipFill rotWithShape="1">
          <a:blip r:embed="rId3">
            <a:alphaModFix/>
          </a:blip>
          <a:srcRect t="24000"/>
          <a:stretch/>
        </p:blipFill>
        <p:spPr>
          <a:xfrm>
            <a:off x="6282250" y="0"/>
            <a:ext cx="1446375" cy="10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0024" y="2266737"/>
            <a:ext cx="1004350" cy="988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6"/>
          <p:cNvPicPr preferRelativeResize="0"/>
          <p:nvPr/>
        </p:nvPicPr>
        <p:blipFill rotWithShape="1">
          <a:blip r:embed="rId3">
            <a:alphaModFix/>
          </a:blip>
          <a:srcRect r="24408"/>
          <a:stretch/>
        </p:blipFill>
        <p:spPr>
          <a:xfrm>
            <a:off x="8277325" y="3336980"/>
            <a:ext cx="866675" cy="1135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7325" y="1248138"/>
            <a:ext cx="675747" cy="6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46BA7-8B1B-4EB4-BB5F-28F2A5DAC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356022-B711-4168-A81E-59C7EFD95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7DE4F0-6728-4C34-95A9-2808B1016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29/06/2020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236D90-9509-4250-8230-C643D4176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6FB4DB-C826-4C24-8D47-1624F91D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613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0BB96D-7860-495D-862D-CB2D4C1D6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2BD384-D9F2-4866-84DF-09DDB075E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F7636A-8A78-4A96-A91E-6A7DB49DC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29/06/2020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18827B-EDD4-41E0-A5FD-5A22798FC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8C5BB9-55D8-4415-BA51-49D6A1D39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68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774BD9-E9F2-4DF1-BF24-628AA339E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1AA38A-46C9-45DF-B2FD-6F4BB8975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C1C3FA-E2F4-4291-AF95-7E821D8FC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29/06/2020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F336FB-3DF9-4EFE-94C0-92D5FD2C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4CAA22-7BC6-40BF-BE02-B58E34F6F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152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23C4B-64BC-4326-B8EA-125E7D272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E1BA07-D7B1-46A1-9C08-E654F8FFD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E3C02B9-B31A-4AB6-A30D-FED4ECB39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42416C-7F41-43DC-BA5D-70854C04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29/06/2020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EEC962-011A-467F-9763-ED452EC69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718892-D32C-49F3-88C2-96C53A5DD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728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356C42-B752-467D-B447-8F1641DD9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8263B7-C823-41CD-9728-478DFC46B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225FD5-F555-41D0-9D9B-C14130D92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F193DF0-5F83-44D1-B537-DB6224AF50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BAF7BD8-346E-4137-B333-EA2920000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780C434-A041-4923-8428-C4D4C4B5B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29/06/2020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F326811-D231-4C8D-9E5D-9FE67772B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E51E3FD-F8DD-434D-9D25-912EA06DA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590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8655D-B256-4874-B66E-967052954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461853-84E1-4A91-AA14-D4286EE8D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29/06/2020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4884200-CD89-465E-820F-847ECC7F1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01D0805-7059-44CA-9937-CFAC5391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500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6C825F8-CB13-4AB0-895D-11DDBED81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29/06/2020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9BBDACA-28EB-41ED-96C9-7C3E69483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8E938A8-EE44-4E85-9624-CAAD79BF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082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4800" y="1582772"/>
            <a:ext cx="6373800" cy="28899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Encode Sans Semi Condensed Light"/>
              <a:buChar char="▸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■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1AE3723-259D-446A-8800-D921D6FCD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82552C-6DD6-482E-BA77-5157D5FB5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3D8A46-4C57-40C6-BCF5-6125EFEBF0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97672-EBFA-4EAD-89B3-5550BB70429B}" type="datetimeFigureOut">
              <a:rPr lang="pt-BR" smtClean="0"/>
              <a:t>29/06/2020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4086CB-251E-40BD-9D27-B9F9ECD6DF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B53A74-FB04-4CB5-8A1C-2935B3F7E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CB185-E42E-4E6C-B7EB-0F351AA967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285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tiff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2.wdp"/><Relationship Id="rId7" Type="http://schemas.openxmlformats.org/officeDocument/2006/relationships/image" Target="../media/image20.svg"/><Relationship Id="rId12" Type="http://schemas.openxmlformats.org/officeDocument/2006/relationships/image" Target="../media/image10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microsoft.com/office/2007/relationships/hdphoto" Target="../media/hdphoto2.wdp"/><Relationship Id="rId7" Type="http://schemas.openxmlformats.org/officeDocument/2006/relationships/image" Target="../media/image2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tiff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"/>
          <p:cNvSpPr txBox="1">
            <a:spLocks noGrp="1"/>
          </p:cNvSpPr>
          <p:nvPr>
            <p:ph type="ctrTitle"/>
          </p:nvPr>
        </p:nvSpPr>
        <p:spPr>
          <a:xfrm>
            <a:off x="514799" y="786809"/>
            <a:ext cx="7906187" cy="407227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INQUÉRITO SOROLÓGICO</a:t>
            </a:r>
            <a:br>
              <a:rPr lang="pt-BR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br>
              <a:rPr lang="pt-BR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1</a:t>
            </a:r>
            <a:br>
              <a:rPr lang="pt-BR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DE ESTADO DA SAÚDE</a:t>
            </a:r>
            <a:br>
              <a:rPr lang="pt-B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solidFill>
                  <a:srgbClr val="FFFFFF"/>
                </a:solidFill>
              </a:rPr>
              <a:t>13,14 e 15 de maio de 2020</a:t>
            </a:r>
            <a:br>
              <a:rPr lang="pt-BR" sz="4800" dirty="0">
                <a:solidFill>
                  <a:srgbClr val="FFFFFF"/>
                </a:solidFill>
              </a:rPr>
            </a:br>
            <a:br>
              <a:rPr lang="pt-BR" sz="4800" dirty="0">
                <a:solidFill>
                  <a:schemeClr val="bg1"/>
                </a:solidFill>
              </a:rPr>
            </a:br>
            <a:endParaRPr sz="4800" dirty="0">
              <a:solidFill>
                <a:schemeClr val="bg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DF81702-7DEC-934A-8C0F-0791AC07A5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000" b="-470"/>
          <a:stretch/>
        </p:blipFill>
        <p:spPr>
          <a:xfrm>
            <a:off x="37342" y="155067"/>
            <a:ext cx="487586" cy="4872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8A16F6-156F-6E4D-81D7-FF58E6A5A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18" y="332810"/>
            <a:ext cx="8143875" cy="994172"/>
          </a:xfrm>
        </p:spPr>
        <p:txBody>
          <a:bodyPr>
            <a:normAutofit/>
          </a:bodyPr>
          <a:lstStyle/>
          <a:p>
            <a:r>
              <a:rPr lang="pt-BR" sz="3000">
                <a:solidFill>
                  <a:schemeClr val="accent1"/>
                </a:solidFill>
              </a:rPr>
              <a:t>Estimativa da população positiva ao final da etapa 4: </a:t>
            </a:r>
          </a:p>
        </p:txBody>
      </p:sp>
      <p:pic>
        <p:nvPicPr>
          <p:cNvPr id="5" name="Espaço Reservado para Conteúdo 4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20A72D4B-C73C-4549-9E29-FD477FA44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385167"/>
            <a:ext cx="2546138" cy="3263504"/>
          </a:xfrm>
        </p:spPr>
      </p:pic>
      <p:pic>
        <p:nvPicPr>
          <p:cNvPr id="7" name="Gráfico 6" descr="Grupo de pessoas">
            <a:extLst>
              <a:ext uri="{FF2B5EF4-FFF2-40B4-BE49-F238E27FC236}">
                <a16:creationId xmlns:a16="http://schemas.microsoft.com/office/drawing/2014/main" id="{8F2DAD51-B10E-2342-8597-B4E6D5F4C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450" y="1828800"/>
            <a:ext cx="685800" cy="685800"/>
          </a:xfrm>
          <a:prstGeom prst="rect">
            <a:avLst/>
          </a:prstGeom>
        </p:spPr>
      </p:pic>
      <p:sp>
        <p:nvSpPr>
          <p:cNvPr id="8" name="Chave Direita 7">
            <a:extLst>
              <a:ext uri="{FF2B5EF4-FFF2-40B4-BE49-F238E27FC236}">
                <a16:creationId xmlns:a16="http://schemas.microsoft.com/office/drawing/2014/main" id="{642FDE7A-07EF-594D-AF05-4821C07A2527}"/>
              </a:ext>
            </a:extLst>
          </p:cNvPr>
          <p:cNvSpPr/>
          <p:nvPr/>
        </p:nvSpPr>
        <p:spPr>
          <a:xfrm>
            <a:off x="3257550" y="1685925"/>
            <a:ext cx="342900" cy="283845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pt-BR" sz="1350" kern="12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Gráfico 8" descr="Grupo de pessoas">
            <a:extLst>
              <a:ext uri="{FF2B5EF4-FFF2-40B4-BE49-F238E27FC236}">
                <a16:creationId xmlns:a16="http://schemas.microsoft.com/office/drawing/2014/main" id="{2A7081BC-616A-3D4F-B856-3866A5356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8550" y="2561451"/>
            <a:ext cx="685800" cy="685800"/>
          </a:xfrm>
          <a:prstGeom prst="rect">
            <a:avLst/>
          </a:prstGeom>
        </p:spPr>
      </p:pic>
      <p:pic>
        <p:nvPicPr>
          <p:cNvPr id="10" name="Gráfico 9" descr="Grupo de pessoas">
            <a:extLst>
              <a:ext uri="{FF2B5EF4-FFF2-40B4-BE49-F238E27FC236}">
                <a16:creationId xmlns:a16="http://schemas.microsoft.com/office/drawing/2014/main" id="{6F9448E0-8719-7743-9F55-47453CDA1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450" y="3246948"/>
            <a:ext cx="685800" cy="685800"/>
          </a:xfrm>
          <a:prstGeom prst="rect">
            <a:avLst/>
          </a:prstGeom>
        </p:spPr>
      </p:pic>
      <p:pic>
        <p:nvPicPr>
          <p:cNvPr id="11" name="Gráfico 10" descr="Grupo de pessoas">
            <a:extLst>
              <a:ext uri="{FF2B5EF4-FFF2-40B4-BE49-F238E27FC236}">
                <a16:creationId xmlns:a16="http://schemas.microsoft.com/office/drawing/2014/main" id="{3B442391-AF31-9741-B9F2-13881162E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450" y="3914775"/>
            <a:ext cx="685800" cy="6858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842FB2-5A8D-3943-B5B4-500847B2C443}"/>
              </a:ext>
            </a:extLst>
          </p:cNvPr>
          <p:cNvSpPr txBox="1"/>
          <p:nvPr/>
        </p:nvSpPr>
        <p:spPr>
          <a:xfrm>
            <a:off x="3174788" y="1274802"/>
            <a:ext cx="216820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pt-BR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Todo o ES: </a:t>
            </a:r>
            <a:r>
              <a:rPr lang="pt-BR" sz="1800" kern="1200" dirty="0">
                <a:solidFill>
                  <a:srgbClr val="4472C4"/>
                </a:solidFill>
                <a:latin typeface="Calibri" panose="020F0502020204030204"/>
                <a:ea typeface="+mn-ea"/>
                <a:cs typeface="+mn-cs"/>
              </a:rPr>
              <a:t>84.391</a:t>
            </a:r>
            <a:endParaRPr lang="pt-BR" sz="1800" kern="1200" dirty="0">
              <a:solidFill>
                <a:srgbClr val="4472C4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defTabSz="685800">
              <a:buClrTx/>
            </a:pPr>
            <a:endParaRPr lang="pt-BR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have Direita 12">
            <a:extLst>
              <a:ext uri="{FF2B5EF4-FFF2-40B4-BE49-F238E27FC236}">
                <a16:creationId xmlns:a16="http://schemas.microsoft.com/office/drawing/2014/main" id="{72F095F9-5285-BF40-97E8-7A75ED11C8C1}"/>
              </a:ext>
            </a:extLst>
          </p:cNvPr>
          <p:cNvSpPr/>
          <p:nvPr/>
        </p:nvSpPr>
        <p:spPr>
          <a:xfrm>
            <a:off x="5163764" y="1819275"/>
            <a:ext cx="342900" cy="149542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pt-BR" sz="1350" kern="12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4" name="Gráfico 13" descr="Grupo de pessoas">
            <a:extLst>
              <a:ext uri="{FF2B5EF4-FFF2-40B4-BE49-F238E27FC236}">
                <a16:creationId xmlns:a16="http://schemas.microsoft.com/office/drawing/2014/main" id="{6676C29D-04EB-A444-9071-2552994B2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60277" y="1875651"/>
            <a:ext cx="685800" cy="685800"/>
          </a:xfrm>
          <a:prstGeom prst="rect">
            <a:avLst/>
          </a:prstGeom>
        </p:spPr>
      </p:pic>
      <p:pic>
        <p:nvPicPr>
          <p:cNvPr id="15" name="Gráfico 14" descr="Grupo de pessoas">
            <a:extLst>
              <a:ext uri="{FF2B5EF4-FFF2-40B4-BE49-F238E27FC236}">
                <a16:creationId xmlns:a16="http://schemas.microsoft.com/office/drawing/2014/main" id="{AF76B7B0-D218-F145-B77C-228DE3AA9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60277" y="2590565"/>
            <a:ext cx="685800" cy="68580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883FD7A6-8E84-804D-B073-A401EE818A00}"/>
              </a:ext>
            </a:extLst>
          </p:cNvPr>
          <p:cNvSpPr txBox="1"/>
          <p:nvPr/>
        </p:nvSpPr>
        <p:spPr>
          <a:xfrm>
            <a:off x="5342989" y="1297885"/>
            <a:ext cx="25657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pt-BR" sz="15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Grande Vitória: </a:t>
            </a:r>
            <a:r>
              <a:rPr lang="pt-BR" sz="1500" kern="1200" dirty="0">
                <a:solidFill>
                  <a:srgbClr val="4472C4"/>
                </a:solidFill>
                <a:latin typeface="Calibri" panose="020F0502020204030204"/>
                <a:ea typeface="+mn-ea"/>
                <a:cs typeface="+mn-cs"/>
              </a:rPr>
              <a:t>54.036</a:t>
            </a:r>
            <a:endParaRPr lang="pt-BR" sz="1500" kern="1200" dirty="0">
              <a:solidFill>
                <a:srgbClr val="4472C4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defTabSz="685800">
              <a:buClrTx/>
            </a:pPr>
            <a:endParaRPr lang="pt-BR" sz="15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defTabSz="685800">
              <a:buClrTx/>
            </a:pPr>
            <a:endParaRPr lang="pt-BR" sz="15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have Direita 16">
            <a:extLst>
              <a:ext uri="{FF2B5EF4-FFF2-40B4-BE49-F238E27FC236}">
                <a16:creationId xmlns:a16="http://schemas.microsoft.com/office/drawing/2014/main" id="{FD6524EA-36F7-EA47-AB4B-7678EDFB56E2}"/>
              </a:ext>
            </a:extLst>
          </p:cNvPr>
          <p:cNvSpPr/>
          <p:nvPr/>
        </p:nvSpPr>
        <p:spPr>
          <a:xfrm>
            <a:off x="6075828" y="3562350"/>
            <a:ext cx="342900" cy="962025"/>
          </a:xfrm>
          <a:prstGeom prst="rightBrace">
            <a:avLst>
              <a:gd name="adj1" fmla="val 555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pt-BR" sz="1350" kern="12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8" name="Gráfico 17" descr="Grupo de pessoas">
            <a:extLst>
              <a:ext uri="{FF2B5EF4-FFF2-40B4-BE49-F238E27FC236}">
                <a16:creationId xmlns:a16="http://schemas.microsoft.com/office/drawing/2014/main" id="{E4E9AF50-FD0D-F649-9AE1-4559FFEA3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88952" y="3700463"/>
            <a:ext cx="685800" cy="685800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DBC19706-DF13-DF46-948A-42F25C883C82}"/>
              </a:ext>
            </a:extLst>
          </p:cNvPr>
          <p:cNvSpPr txBox="1"/>
          <p:nvPr/>
        </p:nvSpPr>
        <p:spPr>
          <a:xfrm>
            <a:off x="6418728" y="3393386"/>
            <a:ext cx="2565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pt-BR" sz="15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Interior: </a:t>
            </a:r>
            <a:r>
              <a:rPr lang="pt-BR" sz="1500" kern="1200" dirty="0">
                <a:solidFill>
                  <a:srgbClr val="4472C4"/>
                </a:solidFill>
                <a:latin typeface="Calibri" panose="020F0502020204030204"/>
                <a:ea typeface="+mn-ea"/>
                <a:cs typeface="+mn-cs"/>
              </a:rPr>
              <a:t>7.749</a:t>
            </a:r>
            <a:endParaRPr lang="pt-BR" sz="1500" kern="1200" dirty="0">
              <a:solidFill>
                <a:srgbClr val="4472C4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defTabSz="685800">
              <a:buClrTx/>
            </a:pPr>
            <a:endParaRPr lang="pt-BR" sz="1500" kern="1200" dirty="0">
              <a:solidFill>
                <a:srgbClr val="4472C4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defTabSz="685800">
              <a:buClrTx/>
            </a:pPr>
            <a:endParaRPr lang="pt-BR" sz="15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defTabSz="685800">
              <a:buClrTx/>
            </a:pPr>
            <a:endParaRPr lang="pt-BR" sz="15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ABA0563-4C15-674F-8881-31D825EF3D04}"/>
              </a:ext>
            </a:extLst>
          </p:cNvPr>
          <p:cNvSpPr/>
          <p:nvPr/>
        </p:nvSpPr>
        <p:spPr>
          <a:xfrm>
            <a:off x="0" y="0"/>
            <a:ext cx="66675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pt-BR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3C4DEE3F-475D-0E40-981B-176927EE6E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0167" y="89168"/>
            <a:ext cx="1045715" cy="42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91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B1B9349-968A-AC40-ACDA-0A05142DBE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-2" b="13547"/>
          <a:stretch/>
        </p:blipFill>
        <p:spPr>
          <a:xfrm>
            <a:off x="2642616" y="7"/>
            <a:ext cx="6501384" cy="51434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5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33E0C6-B65E-499F-82BE-24761574B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936" y="578991"/>
            <a:ext cx="3017520" cy="2403101"/>
          </a:xfrm>
        </p:spPr>
        <p:txBody>
          <a:bodyPr anchor="b">
            <a:normAutofit/>
          </a:bodyPr>
          <a:lstStyle/>
          <a:p>
            <a:pPr algn="l"/>
            <a:r>
              <a:rPr lang="pt-BR" sz="2400" dirty="0"/>
              <a:t>Perfil </a:t>
            </a:r>
            <a:r>
              <a:rPr lang="pt-BR" sz="2400" dirty="0" err="1"/>
              <a:t>sócio-demográfico</a:t>
            </a:r>
            <a:r>
              <a:rPr lang="pt-BR" sz="2400" dirty="0"/>
              <a:t> e sintomas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2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09224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95C59-93D2-534A-8EB0-1E35FA347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20349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pt-BR"/>
              <a:t>Perfil sócio demográfico dos positivos quando comparados com os negativos: </a:t>
            </a:r>
            <a:r>
              <a:rPr lang="pt-BR">
                <a:solidFill>
                  <a:srgbClr val="FF0000"/>
                </a:solidFill>
              </a:rPr>
              <a:t>Perfil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766875C-B534-554A-80B8-00BAF6BB2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-2" b="13547"/>
          <a:stretch/>
        </p:blipFill>
        <p:spPr>
          <a:xfrm>
            <a:off x="761982" y="1940366"/>
            <a:ext cx="2257443" cy="178549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49AA403-9C4F-8B4B-977F-5B39B1A404E0}"/>
              </a:ext>
            </a:extLst>
          </p:cNvPr>
          <p:cNvSpPr txBox="1"/>
          <p:nvPr/>
        </p:nvSpPr>
        <p:spPr>
          <a:xfrm>
            <a:off x="4992251" y="1747856"/>
            <a:ext cx="30979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pt-BR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Gênero: mais frequente no sexo feminino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A161B52-004A-064C-935B-932CD89FD9EE}"/>
              </a:ext>
            </a:extLst>
          </p:cNvPr>
          <p:cNvSpPr txBox="1"/>
          <p:nvPr/>
        </p:nvSpPr>
        <p:spPr>
          <a:xfrm>
            <a:off x="4972483" y="2744387"/>
            <a:ext cx="3266151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pt-BR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Idade: mais frequente nas faixas -</a:t>
            </a:r>
            <a:r>
              <a:rPr lang="pt-BR" sz="1350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pt-BR" sz="1050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21 a 40 anos</a:t>
            </a:r>
            <a:endParaRPr lang="pt-BR" sz="1050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defTabSz="685800">
              <a:buClrTx/>
            </a:pPr>
            <a:r>
              <a:rPr lang="pt-BR" sz="1350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endParaRPr lang="pt-BR" sz="1350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defTabSz="685800">
              <a:buClrTx/>
            </a:pPr>
            <a:endParaRPr lang="pt-BR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áfico 9" descr="Mulher">
            <a:extLst>
              <a:ext uri="{FF2B5EF4-FFF2-40B4-BE49-F238E27FC236}">
                <a16:creationId xmlns:a16="http://schemas.microsoft.com/office/drawing/2014/main" id="{50684B5A-6A65-2D4D-A1C9-6B6461C03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78160" y="1586716"/>
            <a:ext cx="534833" cy="534833"/>
          </a:xfrm>
          <a:prstGeom prst="rect">
            <a:avLst/>
          </a:prstGeom>
        </p:spPr>
      </p:pic>
      <p:pic>
        <p:nvPicPr>
          <p:cNvPr id="14" name="Gráfico 13" descr="Homem com bengala">
            <a:extLst>
              <a:ext uri="{FF2B5EF4-FFF2-40B4-BE49-F238E27FC236}">
                <a16:creationId xmlns:a16="http://schemas.microsoft.com/office/drawing/2014/main" id="{FD604B60-D8AE-D24A-9E7B-494CE69F0F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49560" y="2655834"/>
            <a:ext cx="457200" cy="457200"/>
          </a:xfrm>
          <a:prstGeom prst="rect">
            <a:avLst/>
          </a:prstGeom>
        </p:spPr>
      </p:pic>
      <p:pic>
        <p:nvPicPr>
          <p:cNvPr id="16" name="Gráfico 15" descr="Caminhada">
            <a:extLst>
              <a:ext uri="{FF2B5EF4-FFF2-40B4-BE49-F238E27FC236}">
                <a16:creationId xmlns:a16="http://schemas.microsoft.com/office/drawing/2014/main" id="{D8CB290D-F0AF-9D49-9509-FE4B2B6FBE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44869" y="2678233"/>
            <a:ext cx="434801" cy="434801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65374D7A-1ED0-084B-BFAE-CC7CE48041C6}"/>
              </a:ext>
            </a:extLst>
          </p:cNvPr>
          <p:cNvSpPr txBox="1"/>
          <p:nvPr/>
        </p:nvSpPr>
        <p:spPr>
          <a:xfrm>
            <a:off x="4972484" y="3646884"/>
            <a:ext cx="16051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pt-BR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Raça: Sem diferença</a:t>
            </a:r>
          </a:p>
        </p:txBody>
      </p:sp>
      <p:pic>
        <p:nvPicPr>
          <p:cNvPr id="19" name="Gráfico 18" descr="Usuário">
            <a:extLst>
              <a:ext uri="{FF2B5EF4-FFF2-40B4-BE49-F238E27FC236}">
                <a16:creationId xmlns:a16="http://schemas.microsoft.com/office/drawing/2014/main" id="{7BE67515-F2EB-1047-9471-343EB74C63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43400" y="3556784"/>
            <a:ext cx="457200" cy="457200"/>
          </a:xfrm>
          <a:prstGeom prst="rect">
            <a:avLst/>
          </a:prstGeom>
        </p:spPr>
      </p:pic>
      <p:sp>
        <p:nvSpPr>
          <p:cNvPr id="23" name="Colchete Direito 22">
            <a:extLst>
              <a:ext uri="{FF2B5EF4-FFF2-40B4-BE49-F238E27FC236}">
                <a16:creationId xmlns:a16="http://schemas.microsoft.com/office/drawing/2014/main" id="{E100E73C-198E-0C43-BD7D-6E2940BFA667}"/>
              </a:ext>
            </a:extLst>
          </p:cNvPr>
          <p:cNvSpPr/>
          <p:nvPr/>
        </p:nvSpPr>
        <p:spPr>
          <a:xfrm>
            <a:off x="3019425" y="1534450"/>
            <a:ext cx="657225" cy="2614488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pt-BR" sz="1350" kern="12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9F86A3F6-190D-744F-A755-4652754D9C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10167" y="89168"/>
            <a:ext cx="1045715" cy="42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56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95C59-93D2-534A-8EB0-1E35FA347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80" y="540278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pt-BR"/>
              <a:t>Perfil sócio demográfico dos positivos quando comparados com os negativos: </a:t>
            </a:r>
            <a:r>
              <a:rPr lang="pt-BR">
                <a:solidFill>
                  <a:srgbClr val="FF0000"/>
                </a:solidFill>
              </a:rPr>
              <a:t>domicílio</a:t>
            </a:r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766875C-B534-554A-80B8-00BAF6BB2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-2" b="13547"/>
          <a:stretch/>
        </p:blipFill>
        <p:spPr>
          <a:xfrm>
            <a:off x="644480" y="1761558"/>
            <a:ext cx="2568548" cy="203156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49AA403-9C4F-8B4B-977F-5B39B1A404E0}"/>
              </a:ext>
            </a:extLst>
          </p:cNvPr>
          <p:cNvSpPr txBox="1"/>
          <p:nvPr/>
        </p:nvSpPr>
        <p:spPr>
          <a:xfrm>
            <a:off x="5122549" y="1886967"/>
            <a:ext cx="331122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pt-BR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Total de moradores por domicílio: </a:t>
            </a:r>
            <a:r>
              <a:rPr lang="pt-BR" sz="1350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5  ou mais</a:t>
            </a:r>
            <a:endParaRPr lang="pt-BR" sz="1350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defTabSz="685800">
              <a:buClrTx/>
            </a:pPr>
            <a:endParaRPr lang="pt-BR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A161B52-004A-064C-935B-932CD89FD9EE}"/>
              </a:ext>
            </a:extLst>
          </p:cNvPr>
          <p:cNvSpPr txBox="1"/>
          <p:nvPr/>
        </p:nvSpPr>
        <p:spPr>
          <a:xfrm>
            <a:off x="5355081" y="3342657"/>
            <a:ext cx="3766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pt-BR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Escolaridade mais alta –</a:t>
            </a:r>
            <a:r>
              <a:rPr lang="pt-BR" sz="1350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não houve diferença entre</a:t>
            </a:r>
          </a:p>
          <a:p>
            <a:pPr defTabSz="685800">
              <a:buClrTx/>
            </a:pPr>
            <a:r>
              <a:rPr lang="pt-BR" sz="1350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Os positivos e negativos.</a:t>
            </a:r>
            <a:endParaRPr lang="pt-BR" sz="1350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defTabSz="685800">
              <a:buClrTx/>
            </a:pPr>
            <a:r>
              <a:rPr lang="pt-BR" sz="1350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endParaRPr lang="pt-BR" sz="1350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defTabSz="685800">
              <a:buClrTx/>
            </a:pPr>
            <a:endParaRPr lang="pt-BR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áfico 6" descr="Casa">
            <a:extLst>
              <a:ext uri="{FF2B5EF4-FFF2-40B4-BE49-F238E27FC236}">
                <a16:creationId xmlns:a16="http://schemas.microsoft.com/office/drawing/2014/main" id="{81BB9F12-9D5D-4B42-A71D-4E2412952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56389" y="1656415"/>
            <a:ext cx="685800" cy="685800"/>
          </a:xfrm>
          <a:prstGeom prst="rect">
            <a:avLst/>
          </a:prstGeom>
        </p:spPr>
      </p:pic>
      <p:sp>
        <p:nvSpPr>
          <p:cNvPr id="15" name="Colchete Direito 14">
            <a:extLst>
              <a:ext uri="{FF2B5EF4-FFF2-40B4-BE49-F238E27FC236}">
                <a16:creationId xmlns:a16="http://schemas.microsoft.com/office/drawing/2014/main" id="{0C0A9B69-E9DE-4946-8B35-8EDB408AD70C}"/>
              </a:ext>
            </a:extLst>
          </p:cNvPr>
          <p:cNvSpPr/>
          <p:nvPr/>
        </p:nvSpPr>
        <p:spPr>
          <a:xfrm>
            <a:off x="3019425" y="1534450"/>
            <a:ext cx="390065" cy="2614488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pt-BR" sz="1350" kern="12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Gráfico 8" descr="Livros">
            <a:extLst>
              <a:ext uri="{FF2B5EF4-FFF2-40B4-BE49-F238E27FC236}">
                <a16:creationId xmlns:a16="http://schemas.microsoft.com/office/drawing/2014/main" id="{869A59A9-9027-2745-8B3A-A3228813BE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36749" y="3124303"/>
            <a:ext cx="685800" cy="68580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A06E601E-98BB-7C43-9A79-14A38D33AC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0167" y="89168"/>
            <a:ext cx="1045715" cy="42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03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4" y="233587"/>
            <a:ext cx="3249230" cy="4634664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AFD2983-FBC0-3346-B6EC-83B5DD7D3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557213"/>
            <a:ext cx="2607469" cy="3721893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3075" dirty="0">
                <a:solidFill>
                  <a:srgbClr val="FFFFFF"/>
                </a:solidFill>
              </a:rPr>
              <a:t>Percentual de </a:t>
            </a:r>
            <a:r>
              <a:rPr lang="en-US" sz="3075" dirty="0" err="1">
                <a:solidFill>
                  <a:srgbClr val="FFFFFF"/>
                </a:solidFill>
              </a:rPr>
              <a:t>positivos</a:t>
            </a:r>
            <a:r>
              <a:rPr lang="en-US" sz="3075" dirty="0">
                <a:solidFill>
                  <a:srgbClr val="FFFFFF"/>
                </a:solidFill>
              </a:rPr>
              <a:t>  </a:t>
            </a:r>
            <a:r>
              <a:rPr lang="en-US" sz="3075" dirty="0" err="1">
                <a:solidFill>
                  <a:srgbClr val="FFFFFF"/>
                </a:solidFill>
              </a:rPr>
              <a:t>assintomáticos</a:t>
            </a:r>
            <a:r>
              <a:rPr lang="en-US" sz="3075" dirty="0">
                <a:solidFill>
                  <a:srgbClr val="FFFFFF"/>
                </a:solidFill>
              </a:rPr>
              <a:t>:</a:t>
            </a:r>
            <a:br>
              <a:rPr lang="en-US" sz="3075" dirty="0">
                <a:solidFill>
                  <a:srgbClr val="FFFFFF"/>
                </a:solidFill>
              </a:rPr>
            </a:br>
            <a:br>
              <a:rPr lang="en-US" sz="3075" dirty="0">
                <a:solidFill>
                  <a:srgbClr val="FFFFFF"/>
                </a:solidFill>
              </a:rPr>
            </a:br>
            <a:r>
              <a:rPr lang="en-US" sz="4050" dirty="0">
                <a:solidFill>
                  <a:srgbClr val="FF0000"/>
                </a:solidFill>
              </a:rPr>
              <a:t>19,6%</a:t>
            </a:r>
            <a:br>
              <a:rPr lang="en-US" sz="3075" dirty="0">
                <a:solidFill>
                  <a:srgbClr val="FFFFFF"/>
                </a:solidFill>
              </a:rPr>
            </a:br>
            <a:r>
              <a:rPr lang="en-US" sz="3075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8" name="Gráfico 7" descr="Grupo">
            <a:extLst>
              <a:ext uri="{FF2B5EF4-FFF2-40B4-BE49-F238E27FC236}">
                <a16:creationId xmlns:a16="http://schemas.microsoft.com/office/drawing/2014/main" id="{021F97AC-C670-E348-B923-1508A7766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7647" y="369430"/>
            <a:ext cx="4410597" cy="441059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C04615F-26FA-AE49-950E-C3EE3E5E9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167" y="89168"/>
            <a:ext cx="1045715" cy="42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85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0331" y="358674"/>
            <a:ext cx="4356980" cy="4439005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2937C28-8B9D-574A-BE75-D9DBB6EA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584" y="790283"/>
            <a:ext cx="3700118" cy="1068335"/>
          </a:xfrm>
        </p:spPr>
        <p:txBody>
          <a:bodyPr>
            <a:normAutofit fontScale="90000"/>
          </a:bodyPr>
          <a:lstStyle/>
          <a:p>
            <a:r>
              <a:rPr lang="pt-BR" sz="3000" dirty="0">
                <a:solidFill>
                  <a:srgbClr val="FFFFFF"/>
                </a:solidFill>
              </a:rPr>
              <a:t>Percentual dos positivos que procuraram serviço de saúde: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837" y="1979267"/>
            <a:ext cx="3600450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6087A0F-ECB7-44BA-8DC6-9CA5AF0EB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585" y="2099917"/>
            <a:ext cx="3700118" cy="224065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sz="4950" dirty="0">
                <a:solidFill>
                  <a:srgbClr val="FF0000"/>
                </a:solidFill>
              </a:rPr>
              <a:t>40,2%</a:t>
            </a:r>
            <a:endParaRPr lang="pt-BR" sz="495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sz="1650" dirty="0">
              <a:solidFill>
                <a:srgbClr val="FFFFFF"/>
              </a:solidFill>
            </a:endParaRPr>
          </a:p>
        </p:txBody>
      </p:sp>
      <p:pic>
        <p:nvPicPr>
          <p:cNvPr id="5" name="Espaço Reservado para Conteúdo 4" descr="Família com menino">
            <a:extLst>
              <a:ext uri="{FF2B5EF4-FFF2-40B4-BE49-F238E27FC236}">
                <a16:creationId xmlns:a16="http://schemas.microsoft.com/office/drawing/2014/main" id="{A7254436-A395-3246-9BA5-E0754D5A0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74948" y="377432"/>
            <a:ext cx="1043520" cy="1043520"/>
          </a:xfrm>
          <a:prstGeom prst="rect">
            <a:avLst/>
          </a:prstGeom>
        </p:spPr>
      </p:pic>
      <p:pic>
        <p:nvPicPr>
          <p:cNvPr id="7" name="Gráfico 6" descr="Hospital">
            <a:extLst>
              <a:ext uri="{FF2B5EF4-FFF2-40B4-BE49-F238E27FC236}">
                <a16:creationId xmlns:a16="http://schemas.microsoft.com/office/drawing/2014/main" id="{272CF7E2-AD95-7840-ABEB-CB43FDE0A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82836" y="2674620"/>
            <a:ext cx="2228850" cy="2228850"/>
          </a:xfrm>
          <a:prstGeom prst="rect">
            <a:avLst/>
          </a:prstGeom>
        </p:spPr>
      </p:pic>
      <p:sp>
        <p:nvSpPr>
          <p:cNvPr id="8" name="Seta para a Direita Listrada 7">
            <a:extLst>
              <a:ext uri="{FF2B5EF4-FFF2-40B4-BE49-F238E27FC236}">
                <a16:creationId xmlns:a16="http://schemas.microsoft.com/office/drawing/2014/main" id="{15B33F4D-EFF1-0B49-9BEC-82D2C336D73C}"/>
              </a:ext>
            </a:extLst>
          </p:cNvPr>
          <p:cNvSpPr/>
          <p:nvPr/>
        </p:nvSpPr>
        <p:spPr>
          <a:xfrm rot="5400000">
            <a:off x="6475501" y="1968672"/>
            <a:ext cx="1043520" cy="368376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pt-BR" sz="1350" kern="120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1211E550-EE52-0041-8A2A-8F35B09F46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0167" y="89168"/>
            <a:ext cx="1045715" cy="42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75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"/>
          <p:cNvSpPr txBox="1">
            <a:spLocks noGrp="1"/>
          </p:cNvSpPr>
          <p:nvPr>
            <p:ph type="title"/>
          </p:nvPr>
        </p:nvSpPr>
        <p:spPr>
          <a:xfrm>
            <a:off x="514800" y="701749"/>
            <a:ext cx="7087478" cy="77250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Sintomas positivos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negativos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Google Shape;167;p15"/>
          <p:cNvSpPr txBox="1">
            <a:spLocks noGrp="1"/>
          </p:cNvSpPr>
          <p:nvPr>
            <p:ph type="body" idx="1"/>
          </p:nvPr>
        </p:nvSpPr>
        <p:spPr>
          <a:xfrm>
            <a:off x="344672" y="1626905"/>
            <a:ext cx="8114400" cy="29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Wingdings" panose="05000000000000000000" pitchFamily="2" charset="2"/>
              <a:buChar char="v"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Wingdings" panose="05000000000000000000" pitchFamily="2" charset="2"/>
              <a:buChar char="v"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Google Shape;169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8</a:t>
            </a:r>
            <a:endParaRPr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ABC224B-A0C3-CE49-A933-752C9DDDD5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000" b="-470"/>
          <a:stretch/>
        </p:blipFill>
        <p:spPr>
          <a:xfrm>
            <a:off x="37342" y="155067"/>
            <a:ext cx="487586" cy="487224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8D29346-136E-4445-B1B2-EFE26888E8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3145338"/>
              </p:ext>
            </p:extLst>
          </p:nvPr>
        </p:nvGraphicFramePr>
        <p:xfrm>
          <a:off x="344673" y="1533708"/>
          <a:ext cx="7299140" cy="3262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13829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"/>
          <p:cNvSpPr txBox="1">
            <a:spLocks noGrp="1"/>
          </p:cNvSpPr>
          <p:nvPr>
            <p:ph type="title"/>
          </p:nvPr>
        </p:nvSpPr>
        <p:spPr>
          <a:xfrm>
            <a:off x="514800" y="701749"/>
            <a:ext cx="7087478" cy="77250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 sintomas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Google Shape;167;p15"/>
          <p:cNvSpPr txBox="1">
            <a:spLocks noGrp="1"/>
          </p:cNvSpPr>
          <p:nvPr>
            <p:ph type="body" idx="1"/>
          </p:nvPr>
        </p:nvSpPr>
        <p:spPr>
          <a:xfrm>
            <a:off x="344672" y="1626905"/>
            <a:ext cx="8114400" cy="29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Wingdings" panose="05000000000000000000" pitchFamily="2" charset="2"/>
              <a:buChar char="v"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Wingdings" panose="05000000000000000000" pitchFamily="2" charset="2"/>
              <a:buChar char="v"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Google Shape;169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8</a:t>
            </a:r>
            <a:endParaRPr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ABC224B-A0C3-CE49-A933-752C9DDDD5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000" b="-470"/>
          <a:stretch/>
        </p:blipFill>
        <p:spPr>
          <a:xfrm>
            <a:off x="37342" y="155067"/>
            <a:ext cx="487586" cy="487224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176043F3-ED70-4480-BC71-63AD47A337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5425051"/>
              </p:ext>
            </p:extLst>
          </p:nvPr>
        </p:nvGraphicFramePr>
        <p:xfrm>
          <a:off x="1045503" y="1692326"/>
          <a:ext cx="5400040" cy="298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60786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"/>
          <p:cNvSpPr txBox="1">
            <a:spLocks noGrp="1"/>
          </p:cNvSpPr>
          <p:nvPr>
            <p:ph type="title"/>
          </p:nvPr>
        </p:nvSpPr>
        <p:spPr>
          <a:xfrm>
            <a:off x="514800" y="701749"/>
            <a:ext cx="7087478" cy="77250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Presença de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comorbidades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Google Shape;167;p15"/>
          <p:cNvSpPr txBox="1">
            <a:spLocks noGrp="1"/>
          </p:cNvSpPr>
          <p:nvPr>
            <p:ph type="body" idx="1"/>
          </p:nvPr>
        </p:nvSpPr>
        <p:spPr>
          <a:xfrm>
            <a:off x="344672" y="1626905"/>
            <a:ext cx="8114400" cy="29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Wingdings" panose="05000000000000000000" pitchFamily="2" charset="2"/>
              <a:buChar char="v"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Wingdings" panose="05000000000000000000" pitchFamily="2" charset="2"/>
              <a:buChar char="v"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Google Shape;169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8</a:t>
            </a:r>
            <a:endParaRPr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ABC224B-A0C3-CE49-A933-752C9DDDD5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000" b="-470"/>
          <a:stretch/>
        </p:blipFill>
        <p:spPr>
          <a:xfrm>
            <a:off x="37342" y="155067"/>
            <a:ext cx="487586" cy="487224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39A08D5-228E-4699-ABE0-34E72D8DD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1058165"/>
              </p:ext>
            </p:extLst>
          </p:nvPr>
        </p:nvGraphicFramePr>
        <p:xfrm>
          <a:off x="1284409" y="1533708"/>
          <a:ext cx="5238750" cy="3328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7002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4" y="233587"/>
            <a:ext cx="3249230" cy="4634664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F1E318-240E-D84B-A513-3462DAEB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557213"/>
            <a:ext cx="2607469" cy="372189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.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E4E36027-4053-0648-9429-34D6CDE7AC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9611" y="233587"/>
          <a:ext cx="4627177" cy="4234869"/>
        </p:xfrm>
        <a:graphic>
          <a:graphicData uri="http://schemas.openxmlformats.org/drawingml/2006/table">
            <a:tbl>
              <a:tblPr firstRow="1" firstCol="1" bandRow="1"/>
              <a:tblGrid>
                <a:gridCol w="4627177">
                  <a:extLst>
                    <a:ext uri="{9D8B030D-6E8A-4147-A177-3AD203B41FA5}">
                      <a16:colId xmlns:a16="http://schemas.microsoft.com/office/drawing/2014/main" val="4172122339"/>
                    </a:ext>
                  </a:extLst>
                </a:gridCol>
              </a:tblGrid>
              <a:tr h="264545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Coordenador da Pesquisa</a:t>
                      </a:r>
                      <a:endParaRPr lang="pt-BR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34" marR="62334" marT="13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820564"/>
                  </a:ext>
                </a:extLst>
              </a:tr>
              <a:tr h="28485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Orlei Amaral Cardoso</a:t>
                      </a:r>
                      <a:endParaRPr lang="pt-PT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34" marR="62334" marT="133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580172"/>
                  </a:ext>
                </a:extLst>
              </a:tr>
              <a:tr h="264545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Equipe da pesquisa</a:t>
                      </a:r>
                      <a:endParaRPr lang="pt-PT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34" marR="62334" marT="13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905585"/>
                  </a:ext>
                </a:extLst>
              </a:tr>
              <a:tr h="255464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Cintia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Furieri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pt-BR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34" marR="62334" marT="13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083654"/>
                  </a:ext>
                </a:extLst>
              </a:tr>
              <a:tr h="25546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Crispim </a:t>
                      </a:r>
                      <a:r>
                        <a:rPr lang="pt-BR" sz="14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Cerutti</a:t>
                      </a: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Junior</a:t>
                      </a:r>
                      <a:endParaRPr lang="pt-BR" sz="14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2334" marR="62334" marT="13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24784"/>
                  </a:ext>
                </a:extLst>
              </a:tr>
              <a:tr h="264545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Cristiana Costa Gomes</a:t>
                      </a:r>
                      <a:endParaRPr lang="pt-B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34" marR="62334" marT="13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812374"/>
                  </a:ext>
                </a:extLst>
              </a:tr>
              <a:tr h="26454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Cristiano Soares</a:t>
                      </a:r>
                    </a:p>
                  </a:txBody>
                  <a:tcPr marL="62334" marR="62334" marT="13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384648"/>
                  </a:ext>
                </a:extLst>
              </a:tr>
              <a:tr h="264545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Eliana Zandonade </a:t>
                      </a:r>
                      <a:endParaRPr lang="pt-B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34" marR="62334" marT="13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0639831"/>
                  </a:ext>
                </a:extLst>
              </a:tr>
              <a:tr h="264545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Ethel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Leonor Noia Maciel </a:t>
                      </a:r>
                      <a:endParaRPr lang="pt-B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34" marR="62334" marT="13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018134"/>
                  </a:ext>
                </a:extLst>
              </a:tr>
              <a:tr h="264545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Filomena Euridice Carvalho de Alencar </a:t>
                      </a:r>
                      <a:endParaRPr lang="pt-B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34" marR="62334" marT="13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714981"/>
                  </a:ext>
                </a:extLst>
              </a:tr>
              <a:tr h="264545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Gilton Luiz Almada</a:t>
                      </a:r>
                      <a:endParaRPr lang="pt-B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34" marR="62334" marT="13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588175"/>
                  </a:ext>
                </a:extLst>
              </a:tr>
              <a:tr h="264545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Pablo Medeiros Jabor </a:t>
                      </a:r>
                      <a:endParaRPr lang="pt-B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34" marR="62334" marT="13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519435"/>
                  </a:ext>
                </a:extLst>
              </a:tr>
              <a:tr h="264545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Raphael Lubiana Zanotti</a:t>
                      </a:r>
                      <a:endParaRPr lang="pt-B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34" marR="62334" marT="13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653463"/>
                  </a:ext>
                </a:extLst>
              </a:tr>
              <a:tr h="264545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Tania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Reuter</a:t>
                      </a:r>
                      <a:endParaRPr lang="pt-BR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34" marR="62334" marT="13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202741"/>
                  </a:ext>
                </a:extLst>
              </a:tr>
              <a:tr h="264545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Vera Lucia Gomes de Andrade </a:t>
                      </a:r>
                      <a:endParaRPr lang="pt-B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34" marR="62334" marT="13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741574"/>
                  </a:ext>
                </a:extLst>
              </a:tr>
              <a:tr h="264545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Whisllay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Maciel Bastos</a:t>
                      </a:r>
                      <a:endParaRPr lang="pt-BR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34" marR="62334" marT="13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46286"/>
                  </a:ext>
                </a:extLst>
              </a:tr>
            </a:tbl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EBF4E1D2-2E65-6A4C-96F8-68B5EEB8B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8463"/>
            <a:ext cx="9144000" cy="68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44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82433C-DB32-D645-977F-34CE934D7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7983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3000" b="1"/>
              <a:t>Por que fazer um inquérito sorológico?</a:t>
            </a:r>
            <a:br>
              <a:rPr lang="en-US" sz="3000"/>
            </a:br>
            <a:endParaRPr lang="en-US" sz="300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4BD7AA6-4034-41A9-8531-567EEE8AE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3114581" cy="322759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sz="1500" dirty="0">
                <a:solidFill>
                  <a:schemeClr val="accent1"/>
                </a:solidFill>
              </a:rPr>
              <a:t>Conhecer a extensão e seu real impacto na sociedade é essencial para que seja possível prever as demandas do serviço de saúde e para se possa traçar um planejamento adequado, além de esclarecer como a doença esta se comportando no estado. </a:t>
            </a:r>
          </a:p>
          <a:p>
            <a:pPr marL="0" indent="0" algn="ctr">
              <a:buNone/>
            </a:pPr>
            <a:endParaRPr lang="en-US" sz="1500" dirty="0">
              <a:solidFill>
                <a:schemeClr val="accent1"/>
              </a:solidFill>
            </a:endParaRP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C7E4610-750A-174F-8724-0FE5353A010D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1365" r="2" b="2"/>
          <a:stretch/>
        </p:blipFill>
        <p:spPr>
          <a:xfrm>
            <a:off x="3887626" y="1428212"/>
            <a:ext cx="4627724" cy="3168606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47386CAD-4714-004F-A61D-5FD4678FA012}"/>
              </a:ext>
            </a:extLst>
          </p:cNvPr>
          <p:cNvSpPr/>
          <p:nvPr/>
        </p:nvSpPr>
        <p:spPr>
          <a:xfrm>
            <a:off x="0" y="0"/>
            <a:ext cx="66675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pt-BR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8B5F349-23C9-6141-A097-05F15D2E0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167" y="89168"/>
            <a:ext cx="1045715" cy="42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64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F9214E-2000-994F-997A-F2A75B4EB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30" y="240507"/>
            <a:ext cx="8555615" cy="994172"/>
          </a:xfrm>
        </p:spPr>
        <p:txBody>
          <a:bodyPr>
            <a:normAutofit/>
          </a:bodyPr>
          <a:lstStyle/>
          <a:p>
            <a:r>
              <a:rPr lang="pt-BR" sz="3150" b="1"/>
              <a:t>Quais são os objetivos desta pesquisa?</a:t>
            </a:r>
            <a:br>
              <a:rPr lang="pt-BR" sz="3150"/>
            </a:br>
            <a:endParaRPr lang="pt-BR" sz="31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E32B78-23DD-4E77-8B9C-7779E3BF2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4593" cy="51435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Espaço Reservado para Conteúdo 5">
            <a:extLst>
              <a:ext uri="{FF2B5EF4-FFF2-40B4-BE49-F238E27FC236}">
                <a16:creationId xmlns:a16="http://schemas.microsoft.com/office/drawing/2014/main" id="{7029E6A4-7D7D-4FA7-A442-027C7609C57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7431" y="1369219"/>
          <a:ext cx="8555615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Imagem 13">
            <a:extLst>
              <a:ext uri="{FF2B5EF4-FFF2-40B4-BE49-F238E27FC236}">
                <a16:creationId xmlns:a16="http://schemas.microsoft.com/office/drawing/2014/main" id="{81CE4319-E0B8-C045-B916-5489A7AC32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167" y="89168"/>
            <a:ext cx="1045715" cy="42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06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C0DE35-4E11-F149-8204-C190D9803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35" y="1033268"/>
            <a:ext cx="6373800" cy="665100"/>
          </a:xfrm>
        </p:spPr>
        <p:txBody>
          <a:bodyPr/>
          <a:lstStyle/>
          <a:p>
            <a:r>
              <a:rPr lang="pt-BR" sz="33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Inquérito Sorologico COVID-19 no ES </a:t>
            </a:r>
            <a:br>
              <a:rPr lang="pt-BR" sz="33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lang="pt-BR" sz="33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D1EC8A-4C79-C44A-AF7C-DCB85AD6E7B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90916" y="1807165"/>
            <a:ext cx="7111709" cy="3275936"/>
          </a:xfrm>
        </p:spPr>
        <p:txBody>
          <a:bodyPr/>
          <a:lstStyle/>
          <a:p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População e Métodos</a:t>
            </a:r>
          </a:p>
          <a:p>
            <a:pPr lvl="1"/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Este foi o primeiro de quatro inquéritos com investigação por teste rápido para detecção de anticorpos e realização de entrevistas em moradores do ES.</a:t>
            </a:r>
          </a:p>
          <a:p>
            <a:pPr lvl="1"/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amostra foi aleatória (sorteada), dentro de 11 municípios com as maiores populações, e, foi  calculada com métodos estatísticos para que represente a população do ES como um todo.</a:t>
            </a:r>
          </a:p>
          <a:p>
            <a:pPr lvl="1"/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Além deste 11 municípios, outros 16 se revezam a cada 15 dias para o estudo de extensão.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94CC917-92E9-7247-B9E1-AE51A3250D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</a:t>
            </a:fld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6AEA01F-D77A-8349-96CA-D21C78D3D1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000" b="-470"/>
          <a:stretch/>
        </p:blipFill>
        <p:spPr>
          <a:xfrm>
            <a:off x="37342" y="155067"/>
            <a:ext cx="487586" cy="4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62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51DC2-A1FB-6045-BB94-ED58ECB1F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COMO FOI SELECIONADA A AMOSTRA?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500ED0FB-FAFE-5349-BB83-871806AA23F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362382" y="1268016"/>
          <a:ext cx="7590403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310488EC-39EE-E841-ADE7-401F314BC01D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892893" y="1569958"/>
            <a:ext cx="4047173" cy="200358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07C91AB-4286-1A44-BFD7-F9CEF22E8335}"/>
              </a:ext>
            </a:extLst>
          </p:cNvPr>
          <p:cNvSpPr/>
          <p:nvPr/>
        </p:nvSpPr>
        <p:spPr>
          <a:xfrm>
            <a:off x="0" y="0"/>
            <a:ext cx="66675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pt-BR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9312E6C-A226-0748-B650-B5F6573A96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0167" y="89168"/>
            <a:ext cx="1045715" cy="42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49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"/>
          <p:cNvSpPr txBox="1">
            <a:spLocks noGrp="1"/>
          </p:cNvSpPr>
          <p:nvPr>
            <p:ph type="title"/>
          </p:nvPr>
        </p:nvSpPr>
        <p:spPr>
          <a:xfrm>
            <a:off x="514800" y="701749"/>
            <a:ext cx="7087478" cy="77250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COLETA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Google Shape;167;p15"/>
          <p:cNvSpPr txBox="1">
            <a:spLocks noGrp="1"/>
          </p:cNvSpPr>
          <p:nvPr>
            <p:ph type="body" idx="1"/>
          </p:nvPr>
        </p:nvSpPr>
        <p:spPr>
          <a:xfrm>
            <a:off x="344672" y="1626905"/>
            <a:ext cx="8114400" cy="29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Wingdings" panose="05000000000000000000" pitchFamily="2" charset="2"/>
              <a:buChar char="v"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coletas foram realizadas por meio de teste rápido, com perfuração simples do dedo utilizando lancetas;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Wingdings" panose="05000000000000000000" pitchFamily="2" charset="2"/>
              <a:buChar char="v"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Realizada por profissionais de saúde capacitados;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Wingdings" panose="05000000000000000000" pitchFamily="2" charset="2"/>
              <a:buChar char="v"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 entrevista foi feita utilizando aplicativo da SESA com a concordância do morador antes.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Wingdings" panose="05000000000000000000" pitchFamily="2" charset="2"/>
              <a:buChar char="v"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Wingdings" panose="05000000000000000000" pitchFamily="2" charset="2"/>
              <a:buChar char="v"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Wingdings" panose="05000000000000000000" pitchFamily="2" charset="2"/>
              <a:buChar char="v"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Google Shape;169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8</a:t>
            </a:r>
            <a:endParaRPr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ABC224B-A0C3-CE49-A933-752C9DDDD5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000" b="-470"/>
          <a:stretch/>
        </p:blipFill>
        <p:spPr>
          <a:xfrm>
            <a:off x="37342" y="155067"/>
            <a:ext cx="487586" cy="4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20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2701B2-CE4B-4AE3-89FA-66DF14C10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045" y="-224126"/>
            <a:ext cx="6858000" cy="1790700"/>
          </a:xfrm>
        </p:spPr>
        <p:txBody>
          <a:bodyPr/>
          <a:lstStyle/>
          <a:p>
            <a:r>
              <a:rPr lang="pt-BR"/>
              <a:t>Resultados: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EE09691-2B94-4746-8A98-725C3ED581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9" y="0"/>
            <a:ext cx="9055882" cy="51435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15F9DA0-A714-DF45-B09B-D3D7A0709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167" y="89168"/>
            <a:ext cx="1045715" cy="42161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18B65FF-5ED5-1E40-9CD6-40C904EE92C7}"/>
              </a:ext>
            </a:extLst>
          </p:cNvPr>
          <p:cNvSpPr/>
          <p:nvPr/>
        </p:nvSpPr>
        <p:spPr>
          <a:xfrm>
            <a:off x="0" y="0"/>
            <a:ext cx="66675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pt-BR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24245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"/>
          <p:cNvSpPr txBox="1">
            <a:spLocks noGrp="1"/>
          </p:cNvSpPr>
          <p:nvPr>
            <p:ph type="title"/>
          </p:nvPr>
        </p:nvSpPr>
        <p:spPr>
          <a:xfrm>
            <a:off x="514800" y="701749"/>
            <a:ext cx="7087478" cy="77250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da Etapa 1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Google Shape;167;p15"/>
          <p:cNvSpPr txBox="1">
            <a:spLocks noGrp="1"/>
          </p:cNvSpPr>
          <p:nvPr>
            <p:ph type="body" idx="1"/>
          </p:nvPr>
        </p:nvSpPr>
        <p:spPr>
          <a:xfrm>
            <a:off x="344672" y="1626905"/>
            <a:ext cx="8114400" cy="29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Wingdings" panose="05000000000000000000" pitchFamily="2" charset="2"/>
              <a:buChar char="v"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Wingdings" panose="05000000000000000000" pitchFamily="2" charset="2"/>
              <a:buChar char="v"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Google Shape;169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8</a:t>
            </a:r>
            <a:endParaRPr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ABC224B-A0C3-CE49-A933-752C9DDDD5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000" b="-470"/>
          <a:stretch/>
        </p:blipFill>
        <p:spPr>
          <a:xfrm>
            <a:off x="37342" y="155067"/>
            <a:ext cx="487586" cy="487224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C250C25-71F3-0942-8961-7E7E150BB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850959"/>
              </p:ext>
            </p:extLst>
          </p:nvPr>
        </p:nvGraphicFramePr>
        <p:xfrm>
          <a:off x="1459522" y="2233246"/>
          <a:ext cx="4607170" cy="2208504"/>
        </p:xfrm>
        <a:graphic>
          <a:graphicData uri="http://schemas.openxmlformats.org/drawingml/2006/table">
            <a:tbl>
              <a:tblPr firstRow="1" firstCol="1" bandRow="1"/>
              <a:tblGrid>
                <a:gridCol w="1281694">
                  <a:extLst>
                    <a:ext uri="{9D8B030D-6E8A-4147-A177-3AD203B41FA5}">
                      <a16:colId xmlns:a16="http://schemas.microsoft.com/office/drawing/2014/main" val="418022319"/>
                    </a:ext>
                  </a:extLst>
                </a:gridCol>
                <a:gridCol w="831369">
                  <a:extLst>
                    <a:ext uri="{9D8B030D-6E8A-4147-A177-3AD203B41FA5}">
                      <a16:colId xmlns:a16="http://schemas.microsoft.com/office/drawing/2014/main" val="2129039779"/>
                    </a:ext>
                  </a:extLst>
                </a:gridCol>
                <a:gridCol w="831369">
                  <a:extLst>
                    <a:ext uri="{9D8B030D-6E8A-4147-A177-3AD203B41FA5}">
                      <a16:colId xmlns:a16="http://schemas.microsoft.com/office/drawing/2014/main" val="1434591490"/>
                    </a:ext>
                  </a:extLst>
                </a:gridCol>
                <a:gridCol w="831369">
                  <a:extLst>
                    <a:ext uri="{9D8B030D-6E8A-4147-A177-3AD203B41FA5}">
                      <a16:colId xmlns:a16="http://schemas.microsoft.com/office/drawing/2014/main" val="1071674134"/>
                    </a:ext>
                  </a:extLst>
                </a:gridCol>
                <a:gridCol w="831369">
                  <a:extLst>
                    <a:ext uri="{9D8B030D-6E8A-4147-A177-3AD203B41FA5}">
                      <a16:colId xmlns:a16="http://schemas.microsoft.com/office/drawing/2014/main" val="522325537"/>
                    </a:ext>
                  </a:extLst>
                </a:gridCol>
              </a:tblGrid>
              <a:tr h="36808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Participante Pesquisa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Estudo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674127"/>
                  </a:ext>
                </a:extLst>
              </a:tr>
              <a:tr h="36808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prevalência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extensão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433521"/>
                  </a:ext>
                </a:extLst>
              </a:tr>
              <a:tr h="36808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4052322"/>
                  </a:ext>
                </a:extLst>
              </a:tr>
              <a:tr h="368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Positivo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2,1%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0,3%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101651"/>
                  </a:ext>
                </a:extLst>
              </a:tr>
              <a:tr h="368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Negativo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4511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97,8%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99,7%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614717"/>
                  </a:ext>
                </a:extLst>
              </a:tr>
              <a:tr h="368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2692190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22B9C630-1FFC-244C-A2C2-3DD266523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2455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169813"/>
      </p:ext>
    </p:extLst>
  </p:cSld>
  <p:clrMapOvr>
    <a:masterClrMapping/>
  </p:clrMapOvr>
</p:sld>
</file>

<file path=ppt/theme/theme1.xml><?xml version="1.0" encoding="utf-8"?>
<a:theme xmlns:a="http://schemas.openxmlformats.org/drawingml/2006/main" name="Pandarus template">
  <a:themeElements>
    <a:clrScheme name="Custom 347">
      <a:dk1>
        <a:srgbClr val="001033"/>
      </a:dk1>
      <a:lt1>
        <a:srgbClr val="FFFFFF"/>
      </a:lt1>
      <a:dk2>
        <a:srgbClr val="5E636F"/>
      </a:dk2>
      <a:lt2>
        <a:srgbClr val="F2F3F5"/>
      </a:lt2>
      <a:accent1>
        <a:srgbClr val="05356E"/>
      </a:accent1>
      <a:accent2>
        <a:srgbClr val="0455A4"/>
      </a:accent2>
      <a:accent3>
        <a:srgbClr val="0679D6"/>
      </a:accent3>
      <a:accent4>
        <a:srgbClr val="098CF2"/>
      </a:accent4>
      <a:accent5>
        <a:srgbClr val="50C0ED"/>
      </a:accent5>
      <a:accent6>
        <a:srgbClr val="7BE4F7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578</Words>
  <Application>Microsoft Office PowerPoint</Application>
  <PresentationFormat>Apresentação na tela (16:9)</PresentationFormat>
  <Paragraphs>100</Paragraphs>
  <Slides>18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Abel</vt:lpstr>
      <vt:lpstr>Arial</vt:lpstr>
      <vt:lpstr>Calibri</vt:lpstr>
      <vt:lpstr>Calibri Light</vt:lpstr>
      <vt:lpstr>Encode Sans Semi Condensed Light</vt:lpstr>
      <vt:lpstr>Wingdings</vt:lpstr>
      <vt:lpstr>Pandarus template</vt:lpstr>
      <vt:lpstr>Tema do Office</vt:lpstr>
      <vt:lpstr>INQUÉRITO SOROLÓGICO COVID-19 Etapa 1  SECRETARIA DE ESTADO DA SAÚDE 13,14 e 15 de maio de 2020  </vt:lpstr>
      <vt:lpstr>.</vt:lpstr>
      <vt:lpstr>Por que fazer um inquérito sorológico? </vt:lpstr>
      <vt:lpstr>Quais são os objetivos desta pesquisa? </vt:lpstr>
      <vt:lpstr>Inquérito Sorologico COVID-19 no ES  </vt:lpstr>
      <vt:lpstr>COMO FOI SELECIONADA A AMOSTRA?</vt:lpstr>
      <vt:lpstr>COLETA</vt:lpstr>
      <vt:lpstr>Resultados:</vt:lpstr>
      <vt:lpstr>Resultados da Etapa 1</vt:lpstr>
      <vt:lpstr>Estimativa da população positiva ao final da etapa 4: </vt:lpstr>
      <vt:lpstr>Perfil sócio-demográfico e sintomas </vt:lpstr>
      <vt:lpstr>Perfil sócio demográfico dos positivos quando comparados com os negativos: Perfil</vt:lpstr>
      <vt:lpstr>Perfil sócio demográfico dos positivos quando comparados com os negativos: domicílio</vt:lpstr>
      <vt:lpstr>Percentual de positivos  assintomáticos:  19,6%  </vt:lpstr>
      <vt:lpstr>Percentual dos positivos que procuraram serviço de saúde:</vt:lpstr>
      <vt:lpstr>Sintomas positivos x negativos</vt:lpstr>
      <vt:lpstr>Número de sintomas</vt:lpstr>
      <vt:lpstr>Presença de comorbidades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INQUÉRITO SOROLÓGICO COVID 19 ESPÍRITO SANTO</dc:title>
  <dc:creator>Sesa</dc:creator>
  <cp:lastModifiedBy>Syria Luppi Baptista</cp:lastModifiedBy>
  <cp:revision>36</cp:revision>
  <dcterms:modified xsi:type="dcterms:W3CDTF">2020-06-29T21:47:23Z</dcterms:modified>
</cp:coreProperties>
</file>