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56" r:id="rId3"/>
    <p:sldId id="320" r:id="rId4"/>
    <p:sldId id="314" r:id="rId5"/>
    <p:sldId id="315" r:id="rId6"/>
    <p:sldId id="337" r:id="rId7"/>
    <p:sldId id="335" r:id="rId8"/>
    <p:sldId id="267" r:id="rId9"/>
    <p:sldId id="312" r:id="rId10"/>
    <p:sldId id="281" r:id="rId11"/>
    <p:sldId id="311" r:id="rId12"/>
    <p:sldId id="307" r:id="rId13"/>
    <p:sldId id="319" r:id="rId14"/>
    <p:sldId id="317" r:id="rId15"/>
    <p:sldId id="284" r:id="rId16"/>
    <p:sldId id="258" r:id="rId17"/>
    <p:sldId id="285" r:id="rId18"/>
    <p:sldId id="259" r:id="rId19"/>
    <p:sldId id="338" r:id="rId20"/>
    <p:sldId id="339" r:id="rId21"/>
    <p:sldId id="340" r:id="rId22"/>
    <p:sldId id="341" r:id="rId23"/>
    <p:sldId id="344" r:id="rId24"/>
    <p:sldId id="345" r:id="rId25"/>
    <p:sldId id="346" r:id="rId26"/>
    <p:sldId id="342" r:id="rId27"/>
    <p:sldId id="343" r:id="rId28"/>
    <p:sldId id="276" r:id="rId29"/>
    <p:sldId id="326" r:id="rId30"/>
    <p:sldId id="330" r:id="rId31"/>
    <p:sldId id="347" r:id="rId32"/>
    <p:sldId id="298" r:id="rId33"/>
    <p:sldId id="313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0-%20Analise%20Inquerito%201%20Fase%204\resultados%20tabelas%20fase%20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5%20-%20Analise%20Inquerito%202%20-%20fase%201\resultados%20tabelas%20inquerito%202%20fase%20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81-44D1-9467-5495CB13C79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81-44D1-9467-5495CB13C79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1-44D1-9467-5495CB13C7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prevalencias!$K$2:$K$14</c:f>
              <c:strCache>
                <c:ptCount val="13"/>
                <c:pt idx="0">
                  <c:v>Nova Venécia</c:v>
                </c:pt>
                <c:pt idx="1">
                  <c:v>Alegre</c:v>
                </c:pt>
                <c:pt idx="2">
                  <c:v>Cachoeiro de Itapemirim</c:v>
                </c:pt>
                <c:pt idx="3">
                  <c:v>Santa Maria de Jetibá*</c:v>
                </c:pt>
                <c:pt idx="4">
                  <c:v>Afonso Cláudio</c:v>
                </c:pt>
                <c:pt idx="5">
                  <c:v>Linhares</c:v>
                </c:pt>
                <c:pt idx="6">
                  <c:v>São Mateus</c:v>
                </c:pt>
                <c:pt idx="7">
                  <c:v>Marataízes*</c:v>
                </c:pt>
                <c:pt idx="8">
                  <c:v>Vitória</c:v>
                </c:pt>
                <c:pt idx="9">
                  <c:v>Serra</c:v>
                </c:pt>
                <c:pt idx="10">
                  <c:v>Cariacica</c:v>
                </c:pt>
                <c:pt idx="11">
                  <c:v>Vila Velha</c:v>
                </c:pt>
                <c:pt idx="12">
                  <c:v>Colatina</c:v>
                </c:pt>
              </c:strCache>
            </c:strRef>
          </c:cat>
          <c:val>
            <c:numRef>
              <c:f>prevalencias!$L$2:$L$14</c:f>
              <c:numCache>
                <c:formatCode>0.00%</c:formatCode>
                <c:ptCount val="13"/>
                <c:pt idx="0">
                  <c:v>9.1324200913242004E-3</c:v>
                </c:pt>
                <c:pt idx="1">
                  <c:v>2.0344287949921755E-2</c:v>
                </c:pt>
                <c:pt idx="2">
                  <c:v>2.1052631578947368E-2</c:v>
                </c:pt>
                <c:pt idx="3">
                  <c:v>2.1874999999999999E-2</c:v>
                </c:pt>
                <c:pt idx="4">
                  <c:v>2.3400936037441498E-2</c:v>
                </c:pt>
                <c:pt idx="5">
                  <c:v>4.6623794212218649E-2</c:v>
                </c:pt>
                <c:pt idx="6">
                  <c:v>5.1509769094138541E-2</c:v>
                </c:pt>
                <c:pt idx="7">
                  <c:v>5.400696864111499E-2</c:v>
                </c:pt>
                <c:pt idx="8">
                  <c:v>5.5343511450381681E-2</c:v>
                </c:pt>
                <c:pt idx="9">
                  <c:v>7.293666026871401E-2</c:v>
                </c:pt>
                <c:pt idx="10">
                  <c:v>8.076923076923076E-2</c:v>
                </c:pt>
                <c:pt idx="11">
                  <c:v>8.2692307692307676E-2</c:v>
                </c:pt>
                <c:pt idx="12">
                  <c:v>8.5889570552147243E-2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1-44D1-9467-5495CB13C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4277904"/>
        <c:axId val="419038080"/>
      </c:barChart>
      <c:catAx>
        <c:axId val="51427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9038080"/>
        <c:crosses val="autoZero"/>
        <c:auto val="1"/>
        <c:lblAlgn val="ctr"/>
        <c:lblOffset val="100"/>
        <c:noMultiLvlLbl val="0"/>
      </c:catAx>
      <c:valAx>
        <c:axId val="419038080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427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'artigo tabela 2'!$M$2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'artigo tabela 2'!$L$3:$L$14</c:f>
              <c:strCache>
                <c:ptCount val="11"/>
                <c:pt idx="0">
                  <c:v>Vomitos</c:v>
                </c:pt>
                <c:pt idx="1">
                  <c:v>Taquicardia</c:v>
                </c:pt>
                <c:pt idx="2">
                  <c:v>Dor abdominal</c:v>
                </c:pt>
                <c:pt idx="3">
                  <c:v>Febre</c:v>
                </c:pt>
                <c:pt idx="4">
                  <c:v>Diarréia</c:v>
                </c:pt>
                <c:pt idx="5">
                  <c:v>dor garganta</c:v>
                </c:pt>
                <c:pt idx="6">
                  <c:v>dispneia</c:v>
                </c:pt>
                <c:pt idx="7">
                  <c:v>Mialgia</c:v>
                </c:pt>
                <c:pt idx="8">
                  <c:v>Fadiga</c:v>
                </c:pt>
                <c:pt idx="9">
                  <c:v>tosse</c:v>
                </c:pt>
                <c:pt idx="10">
                  <c:v>Anosmia</c:v>
                </c:pt>
              </c:strCache>
            </c:strRef>
          </c:cat>
          <c:val>
            <c:numRef>
              <c:f>'artigo tabela 2'!$M$3:$M$14</c:f>
              <c:numCache>
                <c:formatCode>###0.0%</c:formatCode>
                <c:ptCount val="12"/>
                <c:pt idx="0">
                  <c:v>5.5710306406685242E-2</c:v>
                </c:pt>
                <c:pt idx="1">
                  <c:v>6.4066852367688026E-2</c:v>
                </c:pt>
                <c:pt idx="2">
                  <c:v>0.10027855153203342</c:v>
                </c:pt>
                <c:pt idx="3">
                  <c:v>0.11420612813370473</c:v>
                </c:pt>
                <c:pt idx="4">
                  <c:v>0.12534818941504178</c:v>
                </c:pt>
                <c:pt idx="5">
                  <c:v>0.13370473537604458</c:v>
                </c:pt>
                <c:pt idx="6">
                  <c:v>0.13649025069637882</c:v>
                </c:pt>
                <c:pt idx="7">
                  <c:v>0.17270194986072421</c:v>
                </c:pt>
                <c:pt idx="8">
                  <c:v>0.1977715877437326</c:v>
                </c:pt>
                <c:pt idx="9">
                  <c:v>0.22562674094707522</c:v>
                </c:pt>
                <c:pt idx="10">
                  <c:v>0.25348189415041783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39-4182-B834-EC1E5F90D7E4}"/>
            </c:ext>
          </c:extLst>
        </c:ser>
        <c:ser>
          <c:idx val="1"/>
          <c:order val="1"/>
          <c:tx>
            <c:strRef>
              <c:f>'artigo tabela 2'!$N$2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'artigo tabela 2'!$L$3:$L$14</c:f>
              <c:strCache>
                <c:ptCount val="11"/>
                <c:pt idx="0">
                  <c:v>Vomitos</c:v>
                </c:pt>
                <c:pt idx="1">
                  <c:v>Taquicardia</c:v>
                </c:pt>
                <c:pt idx="2">
                  <c:v>Dor abdominal</c:v>
                </c:pt>
                <c:pt idx="3">
                  <c:v>Febre</c:v>
                </c:pt>
                <c:pt idx="4">
                  <c:v>Diarréia</c:v>
                </c:pt>
                <c:pt idx="5">
                  <c:v>dor garganta</c:v>
                </c:pt>
                <c:pt idx="6">
                  <c:v>dispneia</c:v>
                </c:pt>
                <c:pt idx="7">
                  <c:v>Mialgia</c:v>
                </c:pt>
                <c:pt idx="8">
                  <c:v>Fadiga</c:v>
                </c:pt>
                <c:pt idx="9">
                  <c:v>tosse</c:v>
                </c:pt>
                <c:pt idx="10">
                  <c:v>Anosmia</c:v>
                </c:pt>
              </c:strCache>
            </c:strRef>
          </c:cat>
          <c:val>
            <c:numRef>
              <c:f>'artigo tabela 2'!$N$3:$N$14</c:f>
              <c:numCache>
                <c:formatCode>###0.0%</c:formatCode>
                <c:ptCount val="12"/>
                <c:pt idx="0">
                  <c:v>2.0734516872204907E-2</c:v>
                </c:pt>
                <c:pt idx="1">
                  <c:v>4.6212223878574335E-2</c:v>
                </c:pt>
                <c:pt idx="2">
                  <c:v>4.7296381623526222E-2</c:v>
                </c:pt>
                <c:pt idx="3">
                  <c:v>3.7674481637078192E-2</c:v>
                </c:pt>
                <c:pt idx="4">
                  <c:v>5.9086597099878041E-2</c:v>
                </c:pt>
                <c:pt idx="5">
                  <c:v>9.0256132267244882E-2</c:v>
                </c:pt>
                <c:pt idx="6">
                  <c:v>6.5184984415232419E-2</c:v>
                </c:pt>
                <c:pt idx="7">
                  <c:v>8.9443013958530979E-2</c:v>
                </c:pt>
                <c:pt idx="8">
                  <c:v>8.3886705515652527E-2</c:v>
                </c:pt>
                <c:pt idx="9">
                  <c:v>0.12711749559560917</c:v>
                </c:pt>
                <c:pt idx="10">
                  <c:v>4.0655915435695897E-2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39-4182-B834-EC1E5F90D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2208431"/>
        <c:axId val="1001264207"/>
      </c:barChart>
      <c:catAx>
        <c:axId val="112220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1264207"/>
        <c:crosses val="autoZero"/>
        <c:auto val="1"/>
        <c:lblAlgn val="ctr"/>
        <c:lblOffset val="100"/>
        <c:noMultiLvlLbl val="0"/>
      </c:catAx>
      <c:valAx>
        <c:axId val="1001264207"/>
        <c:scaling>
          <c:orientation val="minMax"/>
        </c:scaling>
        <c:delete val="0"/>
        <c:axPos val="b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220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876069839096204E-2"/>
          <c:y val="3.5942098302090296E-2"/>
          <c:w val="0.90312393016090375"/>
          <c:h val="0.82401183268226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'artigo tabela 2'!$C$28</c:f>
              <c:strCache>
                <c:ptCount val="1"/>
                <c:pt idx="0">
                  <c:v>I1_F1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'artigo tabela 2'!$B$29:$B$33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'artigo tabela 2'!$C$29:$C$33</c:f>
              <c:numCache>
                <c:formatCode>###0.0%</c:formatCode>
                <c:ptCount val="5"/>
                <c:pt idx="0" formatCode="0.00%">
                  <c:v>0.19600000000000001</c:v>
                </c:pt>
                <c:pt idx="1">
                  <c:v>0.20618556701030927</c:v>
                </c:pt>
                <c:pt idx="2">
                  <c:v>0.10309278350515463</c:v>
                </c:pt>
                <c:pt idx="3">
                  <c:v>0.1134020618556701</c:v>
                </c:pt>
                <c:pt idx="4">
                  <c:v>0.38144329896907214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4-4322-A64C-20B7C9ED53C9}"/>
            </c:ext>
          </c:extLst>
        </c:ser>
        <c:ser>
          <c:idx val="1"/>
          <c:order val="1"/>
          <c:tx>
            <c:strRef>
              <c:f>'artigo tabela 2'!$D$28</c:f>
              <c:strCache>
                <c:ptCount val="1"/>
                <c:pt idx="0">
                  <c:v>I1_F2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'artigo tabela 2'!$B$29:$B$33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'artigo tabela 2'!$D$29:$D$33</c:f>
              <c:numCache>
                <c:formatCode>0.0%</c:formatCode>
                <c:ptCount val="5"/>
                <c:pt idx="0" formatCode="0.00%">
                  <c:v>0.30499999999999999</c:v>
                </c:pt>
                <c:pt idx="1">
                  <c:v>0.14199999999999999</c:v>
                </c:pt>
                <c:pt idx="2">
                  <c:v>0.109</c:v>
                </c:pt>
                <c:pt idx="3">
                  <c:v>0.105</c:v>
                </c:pt>
                <c:pt idx="4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4-4322-A64C-20B7C9ED53C9}"/>
            </c:ext>
          </c:extLst>
        </c:ser>
        <c:ser>
          <c:idx val="2"/>
          <c:order val="2"/>
          <c:tx>
            <c:strRef>
              <c:f>'artigo tabela 2'!$E$28</c:f>
              <c:strCache>
                <c:ptCount val="1"/>
                <c:pt idx="0">
                  <c:v>I1_F3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'artigo tabela 2'!$B$29:$B$33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'artigo tabela 2'!$E$29:$E$33</c:f>
              <c:numCache>
                <c:formatCode>###0.0%</c:formatCode>
                <c:ptCount val="5"/>
                <c:pt idx="0">
                  <c:v>0.28152492668621704</c:v>
                </c:pt>
                <c:pt idx="1">
                  <c:v>0.14369501466275661</c:v>
                </c:pt>
                <c:pt idx="2">
                  <c:v>0.10557184750733137</c:v>
                </c:pt>
                <c:pt idx="3">
                  <c:v>7.0381231671554259E-2</c:v>
                </c:pt>
                <c:pt idx="4">
                  <c:v>0.39882697947214074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B4-4322-A64C-20B7C9ED53C9}"/>
            </c:ext>
          </c:extLst>
        </c:ser>
        <c:ser>
          <c:idx val="3"/>
          <c:order val="3"/>
          <c:tx>
            <c:strRef>
              <c:f>'artigo tabela 2'!$F$28</c:f>
              <c:strCache>
                <c:ptCount val="1"/>
                <c:pt idx="0">
                  <c:v>I1_F4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'artigo tabela 2'!$B$29:$B$33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'artigo tabela 2'!$F$29:$F$33</c:f>
              <c:numCache>
                <c:formatCode>###0.0%</c:formatCode>
                <c:ptCount val="5"/>
                <c:pt idx="0">
                  <c:v>0.34177215189873417</c:v>
                </c:pt>
                <c:pt idx="1">
                  <c:v>0.13502109704641349</c:v>
                </c:pt>
                <c:pt idx="2">
                  <c:v>0.11181434599156118</c:v>
                </c:pt>
                <c:pt idx="3">
                  <c:v>9.0717299578059074E-2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B4-4322-A64C-20B7C9ED53C9}"/>
            </c:ext>
          </c:extLst>
        </c:ser>
        <c:ser>
          <c:idx val="4"/>
          <c:order val="4"/>
          <c:tx>
            <c:strRef>
              <c:f>'artigo tabela 2'!$G$28</c:f>
              <c:strCache>
                <c:ptCount val="1"/>
                <c:pt idx="0">
                  <c:v>I2_F1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285024154589372E-2"/>
                  <c:y val="-3.814261960958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B4-4322-A64C-20B7C9ED53C9}"/>
                </c:ext>
              </c:extLst>
            </c:dLbl>
            <c:dLbl>
              <c:idx val="1"/>
              <c:layout>
                <c:manualLayout>
                  <c:x val="3.7439613526570048E-2"/>
                  <c:y val="-2.8606964707189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B4-4322-A64C-20B7C9ED53C9}"/>
                </c:ext>
              </c:extLst>
            </c:dLbl>
            <c:dLbl>
              <c:idx val="2"/>
              <c:layout>
                <c:manualLayout>
                  <c:x val="2.4154589371980676E-2"/>
                  <c:y val="-4.5294360786383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B4-4322-A64C-20B7C9ED53C9}"/>
                </c:ext>
              </c:extLst>
            </c:dLbl>
            <c:dLbl>
              <c:idx val="3"/>
              <c:layout>
                <c:manualLayout>
                  <c:x val="6.038647342995169E-3"/>
                  <c:y val="-6.9133498042375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B4-4322-A64C-20B7C9ED53C9}"/>
                </c:ext>
              </c:extLst>
            </c:dLbl>
            <c:dLbl>
              <c:idx val="4"/>
              <c:layout>
                <c:manualLayout>
                  <c:x val="3.140096618357488E-2"/>
                  <c:y val="-6.436567059117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B4-4322-A64C-20B7C9ED5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'artigo tabela 2'!$B$29:$B$33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'artigo tabela 2'!$G$29:$G$33</c:f>
              <c:numCache>
                <c:formatCode>###0.0%</c:formatCode>
                <c:ptCount val="5"/>
                <c:pt idx="0">
                  <c:v>0.4763231197771588</c:v>
                </c:pt>
                <c:pt idx="1">
                  <c:v>0.15877437325905291</c:v>
                </c:pt>
                <c:pt idx="2">
                  <c:v>0.10584958217270195</c:v>
                </c:pt>
                <c:pt idx="3">
                  <c:v>6.6852367688022288E-2</c:v>
                </c:pt>
                <c:pt idx="4">
                  <c:v>0.19220055710306408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B4-4322-A64C-20B7C9ED5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4052559"/>
        <c:axId val="1153050559"/>
        <c:axId val="0"/>
      </c:bar3DChart>
      <c:catAx>
        <c:axId val="111405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3050559"/>
        <c:crosses val="autoZero"/>
        <c:auto val="1"/>
        <c:lblAlgn val="ctr"/>
        <c:lblOffset val="100"/>
        <c:noMultiLvlLbl val="0"/>
      </c:catAx>
      <c:valAx>
        <c:axId val="1153050559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405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'separado prevalencias'!$C$3</c:f>
              <c:strCache>
                <c:ptCount val="1"/>
                <c:pt idx="0">
                  <c:v>I1_F1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prevalencias'!$B$4:$B$6</c:f>
              <c:strCache>
                <c:ptCount val="3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</c:strCache>
            </c:strRef>
          </c:cat>
          <c:val>
            <c:numRef>
              <c:f>'separado prevalencias'!$C$4:$C$6</c:f>
              <c:numCache>
                <c:formatCode>###0.0%</c:formatCode>
                <c:ptCount val="3"/>
                <c:pt idx="0">
                  <c:v>2.1032090199479617E-2</c:v>
                </c:pt>
                <c:pt idx="1">
                  <c:v>2.7300000000000001E-2</c:v>
                </c:pt>
                <c:pt idx="2">
                  <c:v>3.8E-3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E-4CC7-A653-3C72F860D3F0}"/>
            </c:ext>
          </c:extLst>
        </c:ser>
        <c:ser>
          <c:idx val="1"/>
          <c:order val="1"/>
          <c:tx>
            <c:strRef>
              <c:f>'separado prevalencias'!$D$3</c:f>
              <c:strCache>
                <c:ptCount val="1"/>
                <c:pt idx="0">
                  <c:v>I1_F2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prevalencias'!$B$4:$B$6</c:f>
              <c:strCache>
                <c:ptCount val="3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</c:strCache>
            </c:strRef>
          </c:cat>
          <c:val>
            <c:numRef>
              <c:f>'separado prevalencias'!$D$4:$D$6</c:f>
              <c:numCache>
                <c:formatCode>###0.0%</c:formatCode>
                <c:ptCount val="3"/>
                <c:pt idx="0">
                  <c:v>5.1400000000000001E-2</c:v>
                </c:pt>
                <c:pt idx="1">
                  <c:v>6.7400000000000002E-2</c:v>
                </c:pt>
                <c:pt idx="2">
                  <c:v>1.06E-2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E-4CC7-A653-3C72F860D3F0}"/>
            </c:ext>
          </c:extLst>
        </c:ser>
        <c:ser>
          <c:idx val="2"/>
          <c:order val="2"/>
          <c:tx>
            <c:strRef>
              <c:f>'separado prevalencias'!$E$3</c:f>
              <c:strCache>
                <c:ptCount val="1"/>
                <c:pt idx="0">
                  <c:v>I1_F3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prevalencias'!$B$4:$B$6</c:f>
              <c:strCache>
                <c:ptCount val="3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</c:strCache>
            </c:strRef>
          </c:cat>
          <c:val>
            <c:numRef>
              <c:f>'separado prevalencias'!$E$4:$E$6</c:f>
              <c:numCache>
                <c:formatCode>###0.0%</c:formatCode>
                <c:ptCount val="3"/>
                <c:pt idx="0">
                  <c:v>7.3599999999999999E-2</c:v>
                </c:pt>
                <c:pt idx="1">
                  <c:v>9.0399999999999994E-2</c:v>
                </c:pt>
                <c:pt idx="2">
                  <c:v>3.1199999999999999E-2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E-4CC7-A653-3C72F860D3F0}"/>
            </c:ext>
          </c:extLst>
        </c:ser>
        <c:ser>
          <c:idx val="3"/>
          <c:order val="3"/>
          <c:tx>
            <c:strRef>
              <c:f>'separado prevalencias'!$F$3</c:f>
              <c:strCache>
                <c:ptCount val="1"/>
                <c:pt idx="0">
                  <c:v>I1_F4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prevalencias'!$B$4:$B$6</c:f>
              <c:strCache>
                <c:ptCount val="3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</c:strCache>
            </c:strRef>
          </c:cat>
          <c:val>
            <c:numRef>
              <c:f>'separado prevalencias'!$F$4:$F$6</c:f>
              <c:numCache>
                <c:formatCode>###0.0%</c:formatCode>
                <c:ptCount val="3"/>
                <c:pt idx="0">
                  <c:v>9.6100000000000005E-2</c:v>
                </c:pt>
                <c:pt idx="1">
                  <c:v>0.11509999999999999</c:v>
                </c:pt>
                <c:pt idx="2">
                  <c:v>4.3499999999999997E-2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8E-4CC7-A653-3C72F860D3F0}"/>
            </c:ext>
          </c:extLst>
        </c:ser>
        <c:ser>
          <c:idx val="4"/>
          <c:order val="4"/>
          <c:tx>
            <c:strRef>
              <c:f>'separado prevalencias'!$G$3</c:f>
              <c:strCache>
                <c:ptCount val="1"/>
                <c:pt idx="0">
                  <c:v>I2_F1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prevalencias'!$B$4:$B$6</c:f>
              <c:strCache>
                <c:ptCount val="3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</c:strCache>
            </c:strRef>
          </c:cat>
          <c:val>
            <c:numRef>
              <c:f>'separado prevalencias'!$G$4:$G$6</c:f>
              <c:numCache>
                <c:formatCode>0.00%</c:formatCode>
                <c:ptCount val="3"/>
                <c:pt idx="0">
                  <c:v>6.5199999999999994E-2</c:v>
                </c:pt>
                <c:pt idx="1">
                  <c:v>7.2900000000000006E-2</c:v>
                </c:pt>
                <c:pt idx="2">
                  <c:v>4.2500000000000003E-2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E-4CC7-A653-3C72F860D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2219327"/>
        <c:axId val="403231935"/>
      </c:barChart>
      <c:catAx>
        <c:axId val="100221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3231935"/>
        <c:crosses val="autoZero"/>
        <c:auto val="1"/>
        <c:lblAlgn val="ctr"/>
        <c:lblOffset val="100"/>
        <c:noMultiLvlLbl val="0"/>
      </c:catAx>
      <c:valAx>
        <c:axId val="403231935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21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prevalencias'!$B$48</c:f>
              <c:strCache>
                <c:ptCount val="1"/>
                <c:pt idx="0">
                  <c:v>prevalência 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6.2922705314009661E-2"/>
                  <c:y val="2.331409325718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4-314C-B71B-3582B8F3F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prevalencias'!$C$47:$G$47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prevalencias'!$C$48:$G$48</c:f>
              <c:numCache>
                <c:formatCode>###0.0%</c:formatCode>
                <c:ptCount val="5"/>
                <c:pt idx="0">
                  <c:v>2.1032090199479617E-2</c:v>
                </c:pt>
                <c:pt idx="1">
                  <c:v>5.1400000000000001E-2</c:v>
                </c:pt>
                <c:pt idx="2">
                  <c:v>7.3599999999999999E-2</c:v>
                </c:pt>
                <c:pt idx="3">
                  <c:v>9.6100000000000005E-2</c:v>
                </c:pt>
                <c:pt idx="4" formatCode="0.00%">
                  <c:v>6.5199999999999994E-2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C8-4379-B324-72DA9EEF6C96}"/>
            </c:ext>
          </c:extLst>
        </c:ser>
        <c:ser>
          <c:idx val="1"/>
          <c:order val="1"/>
          <c:tx>
            <c:strRef>
              <c:f>'separado prevalencias'!$B$49</c:f>
              <c:strCache>
                <c:ptCount val="1"/>
                <c:pt idx="0">
                  <c:v>prevalência GV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0839419529080608E-2"/>
                  <c:y val="-8.2894553803338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4-314C-B71B-3582B8F3F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prevalencias'!$C$47:$G$47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prevalencias'!$C$49:$G$49</c:f>
              <c:numCache>
                <c:formatCode>###0.0%</c:formatCode>
                <c:ptCount val="5"/>
                <c:pt idx="0">
                  <c:v>2.7300000000000001E-2</c:v>
                </c:pt>
                <c:pt idx="1">
                  <c:v>6.7400000000000002E-2</c:v>
                </c:pt>
                <c:pt idx="2">
                  <c:v>9.0399999999999994E-2</c:v>
                </c:pt>
                <c:pt idx="3">
                  <c:v>0.11509999999999999</c:v>
                </c:pt>
                <c:pt idx="4" formatCode="0.00%">
                  <c:v>7.2900000000000006E-2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C8-4379-B324-72DA9EEF6C96}"/>
            </c:ext>
          </c:extLst>
        </c:ser>
        <c:ser>
          <c:idx val="2"/>
          <c:order val="2"/>
          <c:tx>
            <c:strRef>
              <c:f>'separado prevalencias'!$B$50</c:f>
              <c:strCache>
                <c:ptCount val="1"/>
                <c:pt idx="0">
                  <c:v>Prevalência Interior ES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3FC8-4379-B324-72DA9EEF6C96}"/>
              </c:ext>
            </c:extLst>
          </c:dPt>
          <c:dLbls>
            <c:dLbl>
              <c:idx val="4"/>
              <c:layout>
                <c:manualLayout>
                  <c:x val="-6.2922705314009661E-2"/>
                  <c:y val="3.8856822095314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4-314C-B71B-3582B8F3F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prevalencias'!$C$47:$G$47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prevalencias'!$C$50:$G$50</c:f>
              <c:numCache>
                <c:formatCode>###0.0%</c:formatCode>
                <c:ptCount val="5"/>
                <c:pt idx="0">
                  <c:v>3.8E-3</c:v>
                </c:pt>
                <c:pt idx="1">
                  <c:v>1.06E-2</c:v>
                </c:pt>
                <c:pt idx="2">
                  <c:v>3.1199999999999999E-2</c:v>
                </c:pt>
                <c:pt idx="3">
                  <c:v>4.3499999999999997E-2</c:v>
                </c:pt>
                <c:pt idx="4" formatCode="0.00%">
                  <c:v>4.2500000000000003E-2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C8-4379-B324-72DA9EEF6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52927"/>
        <c:axId val="1935206415"/>
      </c:lineChart>
      <c:catAx>
        <c:axId val="209975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5206415"/>
        <c:crosses val="autoZero"/>
        <c:auto val="1"/>
        <c:lblAlgn val="ctr"/>
        <c:lblOffset val="100"/>
        <c:noMultiLvlLbl val="0"/>
      </c:catAx>
      <c:valAx>
        <c:axId val="1935206415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975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'separado prevalencias'!$C$19</c:f>
              <c:strCache>
                <c:ptCount val="1"/>
                <c:pt idx="0">
                  <c:v>I1_F1 x I1_F2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479708162334536E-3"/>
                  <c:y val="-2.7705627705627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36-4711-AA50-BC2676AAA43E}"/>
                </c:ext>
              </c:extLst>
            </c:dLbl>
            <c:dLbl>
              <c:idx val="1"/>
              <c:layout>
                <c:manualLayout>
                  <c:x val="1.094391244870041E-2"/>
                  <c:y val="-3.1168831168831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36-4711-AA50-BC2676AAA43E}"/>
                </c:ext>
              </c:extLst>
            </c:dLbl>
            <c:dLbl>
              <c:idx val="2"/>
              <c:layout>
                <c:manualLayout>
                  <c:x val="-1.2767897856817279E-2"/>
                  <c:y val="-2.077922077922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36-4711-AA50-BC2676AAA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prevalencias'!$B$20:$B$22</c:f>
              <c:strCache>
                <c:ptCount val="3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</c:strCache>
            </c:strRef>
          </c:cat>
          <c:val>
            <c:numRef>
              <c:f>'separado prevalencias'!$C$20:$C$22</c:f>
              <c:numCache>
                <c:formatCode>0%</c:formatCode>
                <c:ptCount val="3"/>
                <c:pt idx="0">
                  <c:v>1.4438845360824746</c:v>
                </c:pt>
                <c:pt idx="1">
                  <c:v>1.4688644688644688</c:v>
                </c:pt>
                <c:pt idx="2">
                  <c:v>1.7894736842105265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6-4711-AA50-BC2676AAA43E}"/>
            </c:ext>
          </c:extLst>
        </c:ser>
        <c:ser>
          <c:idx val="1"/>
          <c:order val="1"/>
          <c:tx>
            <c:strRef>
              <c:f>'separado prevalencias'!$D$19</c:f>
              <c:strCache>
                <c:ptCount val="1"/>
                <c:pt idx="0">
                  <c:v>I1_F2 x I1_F3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3985408116735E-2"/>
                  <c:y val="-3.1168831168831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36-4711-AA50-BC2676AAA43E}"/>
                </c:ext>
              </c:extLst>
            </c:dLbl>
            <c:dLbl>
              <c:idx val="1"/>
              <c:layout>
                <c:manualLayout>
                  <c:x val="1.459188326493388E-2"/>
                  <c:y val="-3.463203463203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36-4711-AA50-BC2676AAA43E}"/>
                </c:ext>
              </c:extLst>
            </c:dLbl>
            <c:dLbl>
              <c:idx val="2"/>
              <c:layout>
                <c:manualLayout>
                  <c:x val="2.188782489740082E-2"/>
                  <c:y val="-2.077922077922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36-4711-AA50-BC2676AAA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prevalencias'!$B$20:$B$22</c:f>
              <c:strCache>
                <c:ptCount val="3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</c:strCache>
            </c:strRef>
          </c:cat>
          <c:val>
            <c:numRef>
              <c:f>'separado prevalencias'!$D$20:$D$22</c:f>
              <c:numCache>
                <c:formatCode>0%</c:formatCode>
                <c:ptCount val="3"/>
                <c:pt idx="0">
                  <c:v>0.43190661478599218</c:v>
                </c:pt>
                <c:pt idx="1">
                  <c:v>0.34124629080118685</c:v>
                </c:pt>
                <c:pt idx="2">
                  <c:v>1.9433962264150944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36-4711-AA50-BC2676AAA43E}"/>
            </c:ext>
          </c:extLst>
        </c:ser>
        <c:ser>
          <c:idx val="2"/>
          <c:order val="2"/>
          <c:tx>
            <c:strRef>
              <c:f>'separado prevalencias'!$E$19</c:f>
              <c:strCache>
                <c:ptCount val="1"/>
                <c:pt idx="0">
                  <c:v>I1_F3 x I1_F4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71181030551759E-2"/>
                  <c:y val="-2.0779220779220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36-4711-AA50-BC2676AAA43E}"/>
                </c:ext>
              </c:extLst>
            </c:dLbl>
            <c:dLbl>
              <c:idx val="1"/>
              <c:layout>
                <c:manualLayout>
                  <c:x val="3.1007751937984562E-2"/>
                  <c:y val="-3.4632034632034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36-4711-AA50-BC2676AAA43E}"/>
                </c:ext>
              </c:extLst>
            </c:dLbl>
            <c:dLbl>
              <c:idx val="2"/>
              <c:layout>
                <c:manualLayout>
                  <c:x val="2.188782489740082E-2"/>
                  <c:y val="-3.4632034632034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136-4711-AA50-BC2676AAA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prevalencias'!$B$20:$B$22</c:f>
              <c:strCache>
                <c:ptCount val="3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</c:strCache>
            </c:strRef>
          </c:cat>
          <c:val>
            <c:numRef>
              <c:f>'separado prevalencias'!$E$20:$E$22</c:f>
              <c:numCache>
                <c:formatCode>0%</c:formatCode>
                <c:ptCount val="3"/>
                <c:pt idx="0">
                  <c:v>0.30570652173913054</c:v>
                </c:pt>
                <c:pt idx="1">
                  <c:v>0.27323008849557523</c:v>
                </c:pt>
                <c:pt idx="2">
                  <c:v>0.39423076923076922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136-4711-AA50-BC2676AAA43E}"/>
            </c:ext>
          </c:extLst>
        </c:ser>
        <c:ser>
          <c:idx val="3"/>
          <c:order val="3"/>
          <c:tx>
            <c:strRef>
              <c:f>'separado prevalencias'!$F$19</c:f>
              <c:strCache>
                <c:ptCount val="1"/>
                <c:pt idx="0">
                  <c:v>I1_F4 x I2_F1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prevalencias'!$B$20:$B$22</c:f>
              <c:strCache>
                <c:ptCount val="3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</c:strCache>
            </c:strRef>
          </c:cat>
          <c:val>
            <c:numRef>
              <c:f>'separado prevalencias'!$F$20:$F$22</c:f>
              <c:numCache>
                <c:formatCode>0.00%</c:formatCode>
                <c:ptCount val="3"/>
                <c:pt idx="0">
                  <c:v>-0.32154006243496369</c:v>
                </c:pt>
                <c:pt idx="1">
                  <c:v>-0.36663770634231097</c:v>
                </c:pt>
                <c:pt idx="2">
                  <c:v>-2.2988505747126298E-2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36-4711-AA50-BC2676AAA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4525679"/>
        <c:axId val="1002226783"/>
        <c:axId val="0"/>
      </c:bar3DChart>
      <c:catAx>
        <c:axId val="10445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226783"/>
        <c:crosses val="autoZero"/>
        <c:auto val="1"/>
        <c:lblAlgn val="ctr"/>
        <c:lblOffset val="100"/>
        <c:noMultiLvlLbl val="0"/>
      </c:catAx>
      <c:valAx>
        <c:axId val="1002226783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445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'populacoes municipios'!$A$17:$A$29</c:f>
              <c:strCache>
                <c:ptCount val="13"/>
                <c:pt idx="0">
                  <c:v>Nova Venécia</c:v>
                </c:pt>
                <c:pt idx="1">
                  <c:v>Alegre</c:v>
                </c:pt>
                <c:pt idx="2">
                  <c:v>Afonso Cláudio</c:v>
                </c:pt>
                <c:pt idx="3">
                  <c:v>Santa Maria de Jetibá*</c:v>
                </c:pt>
                <c:pt idx="4">
                  <c:v>Marataízes*</c:v>
                </c:pt>
                <c:pt idx="5">
                  <c:v>Cachoeiro de Itapemirim</c:v>
                </c:pt>
                <c:pt idx="6">
                  <c:v>São Mateus</c:v>
                </c:pt>
                <c:pt idx="7">
                  <c:v>Linhares</c:v>
                </c:pt>
                <c:pt idx="8">
                  <c:v>Colatina</c:v>
                </c:pt>
                <c:pt idx="9">
                  <c:v>Vitória</c:v>
                </c:pt>
                <c:pt idx="10">
                  <c:v>Cariacica</c:v>
                </c:pt>
                <c:pt idx="11">
                  <c:v>Serra</c:v>
                </c:pt>
                <c:pt idx="12">
                  <c:v>Vila Velha</c:v>
                </c:pt>
              </c:strCache>
            </c:strRef>
          </c:cat>
          <c:val>
            <c:numRef>
              <c:f>'populacoes municipios'!$B$17:$B$29</c:f>
              <c:numCache>
                <c:formatCode>0</c:formatCode>
                <c:ptCount val="13"/>
                <c:pt idx="0">
                  <c:v>457.6255707762557</c:v>
                </c:pt>
                <c:pt idx="1">
                  <c:v>610.70519999999999</c:v>
                </c:pt>
                <c:pt idx="2">
                  <c:v>715.71239999999989</c:v>
                </c:pt>
                <c:pt idx="3">
                  <c:v>884.42812499999991</c:v>
                </c:pt>
                <c:pt idx="4">
                  <c:v>2079.2142857142858</c:v>
                </c:pt>
                <c:pt idx="5">
                  <c:v>4409.3091999999997</c:v>
                </c:pt>
                <c:pt idx="6">
                  <c:v>6727.7424511545287</c:v>
                </c:pt>
                <c:pt idx="7">
                  <c:v>8087.6630000000005</c:v>
                </c:pt>
                <c:pt idx="8">
                  <c:v>10522.6641</c:v>
                </c:pt>
                <c:pt idx="9">
                  <c:v>20039.719465648857</c:v>
                </c:pt>
                <c:pt idx="10">
                  <c:v>30807.827999999998</c:v>
                </c:pt>
                <c:pt idx="11">
                  <c:v>37745.45105566219</c:v>
                </c:pt>
                <c:pt idx="12">
                  <c:v>40836.603846153841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2-4E36-9334-F106D756E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8053168"/>
        <c:axId val="547267328"/>
      </c:barChart>
      <c:catAx>
        <c:axId val="57805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7267328"/>
        <c:crosses val="autoZero"/>
        <c:auto val="1"/>
        <c:lblAlgn val="ctr"/>
        <c:lblOffset val="100"/>
        <c:noMultiLvlLbl val="0"/>
      </c:catAx>
      <c:valAx>
        <c:axId val="5472673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805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'separado populacoes'!$C$15</c:f>
              <c:strCache>
                <c:ptCount val="1"/>
                <c:pt idx="0">
                  <c:v>I1_F1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'separado populacoes'!$B$16:$B$18</c:f>
              <c:strCache>
                <c:ptCount val="3"/>
                <c:pt idx="0">
                  <c:v>População ES</c:v>
                </c:pt>
                <c:pt idx="1">
                  <c:v>População GV</c:v>
                </c:pt>
                <c:pt idx="2">
                  <c:v>População Interior</c:v>
                </c:pt>
              </c:strCache>
            </c:strRef>
          </c:cat>
          <c:val>
            <c:numRef>
              <c:f>'separado populacoes'!$C$16:$C$18</c:f>
              <c:numCache>
                <c:formatCode>0</c:formatCode>
                <c:ptCount val="3"/>
                <c:pt idx="0" formatCode="General">
                  <c:v>84391</c:v>
                </c:pt>
                <c:pt idx="1">
                  <c:v>54036</c:v>
                </c:pt>
                <c:pt idx="2">
                  <c:v>7749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4-4E41-9E79-86D69370299C}"/>
            </c:ext>
          </c:extLst>
        </c:ser>
        <c:ser>
          <c:idx val="1"/>
          <c:order val="1"/>
          <c:tx>
            <c:strRef>
              <c:f>'separado populacoes'!$D$15</c:f>
              <c:strCache>
                <c:ptCount val="1"/>
                <c:pt idx="0">
                  <c:v>I1_F2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'separado populacoes'!$B$16:$B$18</c:f>
              <c:strCache>
                <c:ptCount val="3"/>
                <c:pt idx="0">
                  <c:v>População ES</c:v>
                </c:pt>
                <c:pt idx="1">
                  <c:v>População GV</c:v>
                </c:pt>
                <c:pt idx="2">
                  <c:v>População Interior</c:v>
                </c:pt>
              </c:strCache>
            </c:strRef>
          </c:cat>
          <c:val>
            <c:numRef>
              <c:f>'separado populacoes'!$D$16:$D$18</c:f>
              <c:numCache>
                <c:formatCode>0</c:formatCode>
                <c:ptCount val="3"/>
                <c:pt idx="0" formatCode="General">
                  <c:v>206559</c:v>
                </c:pt>
                <c:pt idx="1">
                  <c:v>133407</c:v>
                </c:pt>
                <c:pt idx="2">
                  <c:v>21617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4-4E41-9E79-86D69370299C}"/>
            </c:ext>
          </c:extLst>
        </c:ser>
        <c:ser>
          <c:idx val="2"/>
          <c:order val="2"/>
          <c:tx>
            <c:strRef>
              <c:f>'separado populacoes'!$E$15</c:f>
              <c:strCache>
                <c:ptCount val="1"/>
                <c:pt idx="0">
                  <c:v>I1_F3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'separado populacoes'!$B$16:$B$18</c:f>
              <c:strCache>
                <c:ptCount val="3"/>
                <c:pt idx="0">
                  <c:v>População ES</c:v>
                </c:pt>
                <c:pt idx="1">
                  <c:v>População GV</c:v>
                </c:pt>
                <c:pt idx="2">
                  <c:v>População Interior</c:v>
                </c:pt>
              </c:strCache>
            </c:strRef>
          </c:cat>
          <c:val>
            <c:numRef>
              <c:f>'separado populacoes'!$E$16:$E$18</c:f>
              <c:numCache>
                <c:formatCode>0</c:formatCode>
                <c:ptCount val="3"/>
                <c:pt idx="0" formatCode="General">
                  <c:v>295773</c:v>
                </c:pt>
                <c:pt idx="1">
                  <c:v>178932</c:v>
                </c:pt>
                <c:pt idx="2">
                  <c:v>63627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4-4E41-9E79-86D69370299C}"/>
            </c:ext>
          </c:extLst>
        </c:ser>
        <c:ser>
          <c:idx val="3"/>
          <c:order val="3"/>
          <c:tx>
            <c:strRef>
              <c:f>'separado populacoes'!$F$15</c:f>
              <c:strCache>
                <c:ptCount val="1"/>
                <c:pt idx="0">
                  <c:v>I1_F4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'separado populacoes'!$B$16:$B$18</c:f>
              <c:strCache>
                <c:ptCount val="3"/>
                <c:pt idx="0">
                  <c:v>População ES</c:v>
                </c:pt>
                <c:pt idx="1">
                  <c:v>População GV</c:v>
                </c:pt>
                <c:pt idx="2">
                  <c:v>População Interior</c:v>
                </c:pt>
              </c:strCache>
            </c:strRef>
          </c:cat>
          <c:val>
            <c:numRef>
              <c:f>'separado populacoes'!$F$16:$F$18</c:f>
              <c:numCache>
                <c:formatCode>General</c:formatCode>
                <c:ptCount val="3"/>
                <c:pt idx="0">
                  <c:v>386193</c:v>
                </c:pt>
                <c:pt idx="1">
                  <c:v>227822</c:v>
                </c:pt>
                <c:pt idx="2">
                  <c:v>88710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64-4E41-9E79-86D69370299C}"/>
            </c:ext>
          </c:extLst>
        </c:ser>
        <c:ser>
          <c:idx val="4"/>
          <c:order val="4"/>
          <c:tx>
            <c:strRef>
              <c:f>'separado populacoes'!$G$15</c:f>
              <c:strCache>
                <c:ptCount val="1"/>
                <c:pt idx="0">
                  <c:v>I2_F1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052623626774439E-2"/>
                  <c:y val="-2.31548374922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64-4E41-9E79-86D69370299C}"/>
                </c:ext>
              </c:extLst>
            </c:dLbl>
            <c:dLbl>
              <c:idx val="1"/>
              <c:layout>
                <c:manualLayout>
                  <c:x val="5.4824551936636289E-2"/>
                  <c:y val="-3.4732256238359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64-4E41-9E79-86D69370299C}"/>
                </c:ext>
              </c:extLst>
            </c:dLbl>
            <c:dLbl>
              <c:idx val="2"/>
              <c:layout>
                <c:manualLayout>
                  <c:x val="3.5087713239447225E-2"/>
                  <c:y val="-3.8591395820399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64-4E41-9E79-86D693702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populacoes'!$B$16:$B$18</c:f>
              <c:strCache>
                <c:ptCount val="3"/>
                <c:pt idx="0">
                  <c:v>População ES</c:v>
                </c:pt>
                <c:pt idx="1">
                  <c:v>População GV</c:v>
                </c:pt>
                <c:pt idx="2">
                  <c:v>População Interior</c:v>
                </c:pt>
              </c:strCache>
            </c:strRef>
          </c:cat>
          <c:val>
            <c:numRef>
              <c:f>'separado populacoes'!$G$16:$G$18</c:f>
              <c:numCache>
                <c:formatCode>0</c:formatCode>
                <c:ptCount val="3"/>
                <c:pt idx="0">
                  <c:v>262015.98</c:v>
                </c:pt>
                <c:pt idx="1">
                  <c:v>144293.6673</c:v>
                </c:pt>
                <c:pt idx="2">
                  <c:v>86670.802500000005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64-4E41-9E79-86D693702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4555567"/>
        <c:axId val="530674671"/>
        <c:axId val="0"/>
      </c:bar3DChart>
      <c:catAx>
        <c:axId val="114455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0674671"/>
        <c:crosses val="autoZero"/>
        <c:auto val="1"/>
        <c:lblAlgn val="ctr"/>
        <c:lblOffset val="100"/>
        <c:noMultiLvlLbl val="0"/>
      </c:catAx>
      <c:valAx>
        <c:axId val="53067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455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populacoes'!$C$26</c:f>
              <c:strCache>
                <c:ptCount val="1"/>
                <c:pt idx="0">
                  <c:v>Populacao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23942208462332E-2"/>
                  <c:y val="-7.718281509428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69-49E0-82D3-1D7C1D07EE77}"/>
                </c:ext>
              </c:extLst>
            </c:dLbl>
            <c:dLbl>
              <c:idx val="1"/>
              <c:layout>
                <c:manualLayout>
                  <c:x val="1.238390092879257E-2"/>
                  <c:y val="9.6478518867855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69-49E0-82D3-1D7C1D07EE77}"/>
                </c:ext>
              </c:extLst>
            </c:dLbl>
            <c:dLbl>
              <c:idx val="2"/>
              <c:layout>
                <c:manualLayout>
                  <c:x val="3.623188405797013E-3"/>
                  <c:y val="8.730409698066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69-49E0-82D3-1D7C1D07EE77}"/>
                </c:ext>
              </c:extLst>
            </c:dLbl>
            <c:dLbl>
              <c:idx val="3"/>
              <c:layout>
                <c:manualLayout>
                  <c:x val="7.2463768115942915E-3"/>
                  <c:y val="-6.3493888713211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69-49E0-82D3-1D7C1D07E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populacoes'!$B$27:$B$31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populacoes'!$C$27:$C$31</c:f>
              <c:numCache>
                <c:formatCode>General</c:formatCode>
                <c:ptCount val="5"/>
                <c:pt idx="0">
                  <c:v>84391</c:v>
                </c:pt>
                <c:pt idx="1">
                  <c:v>206559</c:v>
                </c:pt>
                <c:pt idx="2">
                  <c:v>295773</c:v>
                </c:pt>
                <c:pt idx="3">
                  <c:v>386193</c:v>
                </c:pt>
                <c:pt idx="4" formatCode="0">
                  <c:v>262015.98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69-49E0-82D3-1D7C1D07EE77}"/>
            </c:ext>
          </c:extLst>
        </c:ser>
        <c:ser>
          <c:idx val="1"/>
          <c:order val="1"/>
          <c:tx>
            <c:strRef>
              <c:f>'separado populacoes'!$D$26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populacoes'!$B$27:$B$31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populacoes'!$D$27:$D$31</c:f>
              <c:numCache>
                <c:formatCode>General</c:formatCode>
                <c:ptCount val="5"/>
                <c:pt idx="0">
                  <c:v>64299</c:v>
                </c:pt>
                <c:pt idx="1">
                  <c:v>180839</c:v>
                </c:pt>
                <c:pt idx="2">
                  <c:v>265231</c:v>
                </c:pt>
                <c:pt idx="3">
                  <c:v>352838</c:v>
                </c:pt>
                <c:pt idx="4" formatCode="0">
                  <c:v>237100.35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69-49E0-82D3-1D7C1D07EE77}"/>
            </c:ext>
          </c:extLst>
        </c:ser>
        <c:ser>
          <c:idx val="2"/>
          <c:order val="2"/>
          <c:tx>
            <c:strRef>
              <c:f>'separado populacoes'!$E$26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populacoes'!$B$27:$B$31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populacoes'!$E$27:$E$31</c:f>
              <c:numCache>
                <c:formatCode>General</c:formatCode>
                <c:ptCount val="5"/>
                <c:pt idx="0">
                  <c:v>100485</c:v>
                </c:pt>
                <c:pt idx="1">
                  <c:v>232680</c:v>
                </c:pt>
                <c:pt idx="2">
                  <c:v>326315</c:v>
                </c:pt>
                <c:pt idx="3">
                  <c:v>419548</c:v>
                </c:pt>
                <c:pt idx="4" formatCode="0">
                  <c:v>286127.88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69-49E0-82D3-1D7C1D07E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025392"/>
        <c:axId val="941235248"/>
      </c:lineChart>
      <c:catAx>
        <c:axId val="15360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1235248"/>
        <c:crosses val="autoZero"/>
        <c:auto val="1"/>
        <c:lblAlgn val="ctr"/>
        <c:lblOffset val="100"/>
        <c:noMultiLvlLbl val="0"/>
      </c:catAx>
      <c:valAx>
        <c:axId val="94123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602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populacoes'!$C$32</c:f>
              <c:strCache>
                <c:ptCount val="1"/>
                <c:pt idx="0">
                  <c:v>População GV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613707165109032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4-4886-8835-2A57413BBC39}"/>
                </c:ext>
              </c:extLst>
            </c:dLbl>
            <c:dLbl>
              <c:idx val="1"/>
              <c:layout>
                <c:manualLayout>
                  <c:x val="0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4-4886-8835-2A57413BBC39}"/>
                </c:ext>
              </c:extLst>
            </c:dLbl>
            <c:dLbl>
              <c:idx val="2"/>
              <c:layout>
                <c:manualLayout>
                  <c:x val="7.2463768115941145E-3"/>
                  <c:y val="5.8754794599781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F4-4886-8835-2A57413BBC39}"/>
                </c:ext>
              </c:extLst>
            </c:dLbl>
            <c:dLbl>
              <c:idx val="3"/>
              <c:layout>
                <c:manualLayout>
                  <c:x val="6.038647342995169E-3"/>
                  <c:y val="-5.638039858964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F4-4886-8835-2A57413BB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populacoes'!$B$33:$B$37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populacoes'!$C$33:$C$37</c:f>
              <c:numCache>
                <c:formatCode>General</c:formatCode>
                <c:ptCount val="5"/>
                <c:pt idx="0">
                  <c:v>54036</c:v>
                </c:pt>
                <c:pt idx="1">
                  <c:v>133407</c:v>
                </c:pt>
                <c:pt idx="2">
                  <c:v>178932</c:v>
                </c:pt>
                <c:pt idx="3">
                  <c:v>227822</c:v>
                </c:pt>
                <c:pt idx="4" formatCode="0">
                  <c:v>144293.6673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F4-4886-8835-2A57413BBC39}"/>
            </c:ext>
          </c:extLst>
        </c:ser>
        <c:ser>
          <c:idx val="1"/>
          <c:order val="1"/>
          <c:tx>
            <c:strRef>
              <c:f>'separado populacoes'!$D$32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populacoes'!$B$33:$B$37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populacoes'!$D$33:$D$37</c:f>
              <c:numCache>
                <c:formatCode>General</c:formatCode>
                <c:ptCount val="5"/>
                <c:pt idx="0">
                  <c:v>42754</c:v>
                </c:pt>
                <c:pt idx="1">
                  <c:v>116385</c:v>
                </c:pt>
                <c:pt idx="2">
                  <c:v>159337</c:v>
                </c:pt>
                <c:pt idx="3">
                  <c:v>207039</c:v>
                </c:pt>
                <c:pt idx="4" formatCode="0">
                  <c:v>121729.2255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F4-4886-8835-2A57413BBC39}"/>
            </c:ext>
          </c:extLst>
        </c:ser>
        <c:ser>
          <c:idx val="2"/>
          <c:order val="2"/>
          <c:tx>
            <c:strRef>
              <c:f>'separado populacoes'!$E$32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4-4886-8835-2A57413BBC3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F4-4886-8835-2A57413BBC39}"/>
              </c:ext>
            </c:extLst>
          </c:dPt>
          <c:cat>
            <c:strRef>
              <c:f>'separado populacoes'!$B$33:$B$37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populacoes'!$E$33:$E$37</c:f>
              <c:numCache>
                <c:formatCode>General</c:formatCode>
                <c:ptCount val="5"/>
                <c:pt idx="0">
                  <c:v>65318</c:v>
                </c:pt>
                <c:pt idx="1">
                  <c:v>150068</c:v>
                </c:pt>
                <c:pt idx="2">
                  <c:v>198528</c:v>
                </c:pt>
                <c:pt idx="3">
                  <c:v>248803</c:v>
                </c:pt>
                <c:pt idx="4" formatCode="0">
                  <c:v>166858.1091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3F4-4886-8835-2A57413BB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886304"/>
        <c:axId val="957254304"/>
      </c:lineChart>
      <c:catAx>
        <c:axId val="15298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7254304"/>
        <c:crosses val="autoZero"/>
        <c:auto val="1"/>
        <c:lblAlgn val="ctr"/>
        <c:lblOffset val="100"/>
        <c:noMultiLvlLbl val="0"/>
      </c:catAx>
      <c:valAx>
        <c:axId val="95725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988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populacoes'!$C$38</c:f>
              <c:strCache>
                <c:ptCount val="1"/>
                <c:pt idx="0">
                  <c:v>População Interior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415458937198156E-3"/>
                  <c:y val="-3.8236680839328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6C-49EF-B636-02F3E360D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populacoes'!$B$39:$B$43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populacoes'!$C$39:$C$43</c:f>
              <c:numCache>
                <c:formatCode>0</c:formatCode>
                <c:ptCount val="5"/>
                <c:pt idx="0">
                  <c:v>7749</c:v>
                </c:pt>
                <c:pt idx="1">
                  <c:v>21617</c:v>
                </c:pt>
                <c:pt idx="2" formatCode="General">
                  <c:v>63627</c:v>
                </c:pt>
                <c:pt idx="3" formatCode="General">
                  <c:v>88710</c:v>
                </c:pt>
                <c:pt idx="4">
                  <c:v>86670.802500000005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6C-49EF-B636-02F3E360D8E5}"/>
            </c:ext>
          </c:extLst>
        </c:ser>
        <c:ser>
          <c:idx val="1"/>
          <c:order val="1"/>
          <c:tx>
            <c:strRef>
              <c:f>'separado populacoes'!$D$38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populacoes'!$B$39:$B$43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populacoes'!$D$39:$D$43</c:f>
              <c:numCache>
                <c:formatCode>0</c:formatCode>
                <c:ptCount val="5"/>
                <c:pt idx="0">
                  <c:v>2651</c:v>
                </c:pt>
                <c:pt idx="1">
                  <c:v>9585</c:v>
                </c:pt>
                <c:pt idx="2">
                  <c:v>43641</c:v>
                </c:pt>
                <c:pt idx="3">
                  <c:v>65462</c:v>
                </c:pt>
                <c:pt idx="4">
                  <c:v>74434.924500000008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6C-49EF-B636-02F3E360D8E5}"/>
            </c:ext>
          </c:extLst>
        </c:ser>
        <c:ser>
          <c:idx val="2"/>
          <c:order val="2"/>
          <c:tx>
            <c:strRef>
              <c:f>'separado populacoes'!$E$38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populacoes'!$B$39:$B$43</c:f>
              <c:strCache>
                <c:ptCount val="5"/>
                <c:pt idx="0">
                  <c:v>I1_F1</c:v>
                </c:pt>
                <c:pt idx="1">
                  <c:v>I1_F2</c:v>
                </c:pt>
                <c:pt idx="2">
                  <c:v>I1_F3</c:v>
                </c:pt>
                <c:pt idx="3">
                  <c:v>I1_F4</c:v>
                </c:pt>
                <c:pt idx="4">
                  <c:v>I2_F1</c:v>
                </c:pt>
              </c:strCache>
            </c:strRef>
          </c:cat>
          <c:val>
            <c:numRef>
              <c:f>'separado populacoes'!$E$39:$E$43</c:f>
              <c:numCache>
                <c:formatCode>0</c:formatCode>
                <c:ptCount val="5"/>
                <c:pt idx="0">
                  <c:v>18354</c:v>
                </c:pt>
                <c:pt idx="1">
                  <c:v>33853</c:v>
                </c:pt>
                <c:pt idx="2">
                  <c:v>83612</c:v>
                </c:pt>
                <c:pt idx="3">
                  <c:v>112162</c:v>
                </c:pt>
                <c:pt idx="4">
                  <c:v>99110.611800000013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6C-49EF-B636-02F3E360D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2958896"/>
        <c:axId val="1466885920"/>
      </c:lineChart>
      <c:catAx>
        <c:axId val="152295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885920"/>
        <c:crosses val="autoZero"/>
        <c:auto val="1"/>
        <c:lblAlgn val="ctr"/>
        <c:lblOffset val="100"/>
        <c:noMultiLvlLbl val="0"/>
      </c:catAx>
      <c:valAx>
        <c:axId val="14668859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295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6BA7-8B1B-4EB4-BB5F-28F2A5DA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356022-B711-4168-A81E-59C7EFD9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DE4F0-6728-4C34-95A9-2808B101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36D90-9509-4250-8230-C643D417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6FB4DB-C826-4C24-8D47-1624F91D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10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77C78-E3B7-4579-8CF5-1E54E690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FC6470-8C2E-4F8C-9C59-4DC6E2F77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6A7AD-DBA8-4236-9FBF-C3CF87C7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A3807-D055-4FE3-A0C7-262D74A9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F99C7-A683-4AD3-9AC2-9F3C6FCB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59BBE6-D186-4A15-97B6-B0AE26A9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2F85FC-DB5E-405E-A8DC-FB9257701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DEB80-A19B-4B11-93EF-AF3BBB28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8920CC-7B54-48CD-B3F4-B71DA841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824ABA-B70E-4827-AF2D-C5CEC9EB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72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BB96D-7860-495D-862D-CB2D4C1D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BD384-D9F2-4866-84DF-09DDB075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F7636A-8A78-4A96-A91E-6A7DB49D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18827B-EDD4-41E0-A5FD-5A22798F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C5BB9-55D8-4415-BA51-49D6A1D3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34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74BD9-E9F2-4DF1-BF24-628AA339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1AA38A-46C9-45DF-B2FD-6F4BB897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C1C3FA-E2F4-4291-AF95-7E821D8F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336FB-3DF9-4EFE-94C0-92D5FD2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4CAA22-7BC6-40BF-BE02-B58E34F6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0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23C4B-64BC-4326-B8EA-125E7D27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1BA07-D7B1-46A1-9C08-E654F8FFD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3C02B9-B31A-4AB6-A30D-FED4ECB39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42416C-7F41-43DC-BA5D-70854C04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EEC962-011A-467F-9763-ED452EC6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18892-D32C-49F3-88C2-96C53A5D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32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56C42-B752-467D-B447-8F1641DD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8263B7-C823-41CD-9728-478DFC46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225FD5-F555-41D0-9D9B-C14130D92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193DF0-5F83-44D1-B537-DB6224AF5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AF7BD8-346E-4137-B333-EA292000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80C434-A041-4923-8428-C4D4C4B5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326811-D231-4C8D-9E5D-9FE6777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51E3FD-F8DD-434D-9D25-912EA06D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17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655D-B256-4874-B66E-96705295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461853-84E1-4A91-AA14-D4286EE8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884200-CD89-465E-820F-847ECC7F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1D0805-7059-44CA-9937-CFAC539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91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C825F8-CB13-4AB0-895D-11DDBED8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BBDACA-28EB-41ED-96C9-7C3E6948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E938A8-EE44-4E85-9624-CAAD79BF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C44AE-F9E0-4AC5-8C07-56EEBD82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303E4-0260-4306-9A2A-042219F8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D23179-A08A-4814-82AE-D367D0450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E1F138-673B-477F-86E7-63AD0975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92D5D3-0250-4AEF-BD05-4DC6738B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F49310-43E7-44A3-930A-CD5D1A8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7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AFB04-66F9-45A9-AD93-2707F43E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A17437-4EE0-489D-8061-A2D6E49D7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07AB64-18A0-4E6D-958B-0307225C5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37B542-FF98-49DB-990F-696C813D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A43D5C-0229-4AD0-B0F3-8E5E1D9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7A99B0-29AF-4A5D-A34F-576FC5E6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11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AE3723-259D-446A-8800-D921D6FC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2552C-6DD6-482E-BA77-5157D5FB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3D8A46-4C57-40C6-BCF5-6125EFEBF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7672-EBFA-4EAD-89B3-5550BB70429B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086CB-251E-40BD-9D27-B9F9ECD6D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53A74-FB04-4CB5-8A1C-2935B3F7E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43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svg"/><Relationship Id="rId12" Type="http://schemas.openxmlformats.org/officeDocument/2006/relationships/image" Target="../media/image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microsoft.com/office/2007/relationships/hdphoto" Target="../media/hdphoto1.wdp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microsoft.com/office/2007/relationships/hdphoto" Target="../media/hdphoto1.wdp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.tiff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.tiff"/><Relationship Id="rId9" Type="http://schemas.openxmlformats.org/officeDocument/2006/relationships/image" Target="../media/image35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ma imagem contendo olhando, perto, luz, vista&#10;&#10;Descrição gerada automaticamente">
            <a:extLst>
              <a:ext uri="{FF2B5EF4-FFF2-40B4-BE49-F238E27FC236}">
                <a16:creationId xmlns:a16="http://schemas.microsoft.com/office/drawing/2014/main" id="{D8236BF3-CB03-4DEC-ACAC-D843794F2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8E46AE-8923-4801-B54E-4ED139EF1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976146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pt-BR" sz="4800" dirty="0"/>
              <a:t>Resultados Estatísticos Inquérito Sorológico Fase 2 – período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49BDDF1-FE05-3C46-B0F1-1C45B7472F7E}"/>
              </a:ext>
            </a:extLst>
          </p:cNvPr>
          <p:cNvSpPr/>
          <p:nvPr/>
        </p:nvSpPr>
        <p:spPr>
          <a:xfrm>
            <a:off x="477981" y="478563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Data: 27 a 29 de de </a:t>
            </a:r>
            <a:r>
              <a:rPr lang="en-US" sz="2400" dirty="0" err="1">
                <a:solidFill>
                  <a:schemeClr val="accent1"/>
                </a:solidFill>
              </a:rPr>
              <a:t>julho</a:t>
            </a:r>
            <a:r>
              <a:rPr lang="en-US" sz="2400" dirty="0">
                <a:solidFill>
                  <a:schemeClr val="accent1"/>
                </a:solidFill>
              </a:rPr>
              <a:t> de 2020</a:t>
            </a:r>
            <a:endParaRPr lang="pt-BR" sz="2400" dirty="0">
              <a:solidFill>
                <a:schemeClr val="accent1"/>
              </a:solidFill>
            </a:endParaRPr>
          </a:p>
        </p:txBody>
      </p:sp>
      <p:pic>
        <p:nvPicPr>
          <p:cNvPr id="10" name="Imagem 9" descr="Uma imagem contendo comida&#10;&#10;Descrição gerada automaticamente">
            <a:extLst>
              <a:ext uri="{FF2B5EF4-FFF2-40B4-BE49-F238E27FC236}">
                <a16:creationId xmlns:a16="http://schemas.microsoft.com/office/drawing/2014/main" id="{84823115-7D2D-314C-9D16-B9B38CA4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15" y="118425"/>
            <a:ext cx="1736898" cy="7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4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5877B-BABE-4936-9DD0-DB53EA3C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Gráfico comparativo da Prevalência no  Inquérito 1 e Inquérito 2 </a:t>
            </a:r>
            <a:r>
              <a:rPr lang="pt-BR" sz="2000" dirty="0"/>
              <a:t>(</a:t>
            </a:r>
            <a:r>
              <a:rPr lang="pt-BR" sz="2000" dirty="0" err="1"/>
              <a:t>F</a:t>
            </a:r>
            <a:r>
              <a:rPr lang="pt-BR" sz="2000" dirty="0"/>
              <a:t>=fase)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8CA1A438-5324-4AB3-B676-3AC7A15AB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96084"/>
              </p:ext>
            </p:extLst>
          </p:nvPr>
        </p:nvGraphicFramePr>
        <p:xfrm>
          <a:off x="639416" y="1690688"/>
          <a:ext cx="10969487" cy="49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7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0FDFE-CF1A-4891-B3C1-019A5664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Prevalências Inquérito 1 e 2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327C6FE-A292-4491-84B4-23279EAAF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256457"/>
              </p:ext>
            </p:extLst>
          </p:nvPr>
        </p:nvGraphicFramePr>
        <p:xfrm>
          <a:off x="838200" y="1590261"/>
          <a:ext cx="10515600" cy="490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5EF97CE-433C-3946-AC0F-68F6385F953A}"/>
              </a:ext>
            </a:extLst>
          </p:cNvPr>
          <p:cNvSpPr/>
          <p:nvPr/>
        </p:nvSpPr>
        <p:spPr>
          <a:xfrm>
            <a:off x="9832931" y="2872581"/>
            <a:ext cx="726509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8D66E7-1254-5244-A796-77D7BB0A01F4}"/>
              </a:ext>
            </a:extLst>
          </p:cNvPr>
          <p:cNvSpPr/>
          <p:nvPr/>
        </p:nvSpPr>
        <p:spPr>
          <a:xfrm>
            <a:off x="9568320" y="3487414"/>
            <a:ext cx="819932" cy="738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7F7DF0-FC33-614B-9B55-D9904C66DBC4}"/>
              </a:ext>
            </a:extLst>
          </p:cNvPr>
          <p:cNvSpPr/>
          <p:nvPr/>
        </p:nvSpPr>
        <p:spPr>
          <a:xfrm>
            <a:off x="9473852" y="4225528"/>
            <a:ext cx="819932" cy="762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59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71187-F500-4E07-93A8-D5DF434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Variação percentual entre as etapas (I1 e I2)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05575D9-C93F-4B56-8999-C9FD3F2B3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798936"/>
              </p:ext>
            </p:extLst>
          </p:nvPr>
        </p:nvGraphicFramePr>
        <p:xfrm>
          <a:off x="838200" y="1470991"/>
          <a:ext cx="10515600" cy="515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3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08F5F-98D8-4460-AE2F-DD4AA1A9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Estimativa População Positiva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3FF0C20-5FC4-41D1-B043-D0875AE8B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240895"/>
              </p:ext>
            </p:extLst>
          </p:nvPr>
        </p:nvGraphicFramePr>
        <p:xfrm>
          <a:off x="371061" y="1484243"/>
          <a:ext cx="10982739" cy="514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46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2CC28-2B9E-40D9-A648-DC84743E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Estimativa população positiva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66C63E9A-FB8F-4344-88AD-CA669AD66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097898"/>
              </p:ext>
            </p:extLst>
          </p:nvPr>
        </p:nvGraphicFramePr>
        <p:xfrm>
          <a:off x="838200" y="1510748"/>
          <a:ext cx="10515600" cy="507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20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823713" cy="1325563"/>
          </a:xfrm>
        </p:spPr>
        <p:txBody>
          <a:bodyPr/>
          <a:lstStyle/>
          <a:p>
            <a:pPr algn="ctr"/>
            <a:r>
              <a:rPr lang="pt-BR" dirty="0"/>
              <a:t>População Positiva ES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5F1F0869-05B9-4D0F-9139-37B4F97BB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116011"/>
              </p:ext>
            </p:extLst>
          </p:nvPr>
        </p:nvGraphicFramePr>
        <p:xfrm>
          <a:off x="851452" y="1430545"/>
          <a:ext cx="10515600" cy="506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907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36512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População Grande Vitória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0BCD1CE-E800-48EB-9212-E65858CC2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362638"/>
              </p:ext>
            </p:extLst>
          </p:nvPr>
        </p:nvGraphicFramePr>
        <p:xfrm>
          <a:off x="838200" y="1444488"/>
          <a:ext cx="10515600" cy="504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96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823713" cy="1325563"/>
          </a:xfrm>
        </p:spPr>
        <p:txBody>
          <a:bodyPr/>
          <a:lstStyle/>
          <a:p>
            <a:pPr algn="ctr"/>
            <a:r>
              <a:rPr lang="pt-BR" dirty="0"/>
              <a:t>População Positiva Interior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A0D326D3-F351-40E9-95FA-FD2541B03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110206"/>
              </p:ext>
            </p:extLst>
          </p:nvPr>
        </p:nvGraphicFramePr>
        <p:xfrm>
          <a:off x="838200" y="1510748"/>
          <a:ext cx="10515600" cy="498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13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35CDA-D3B7-4EEE-8022-2427E6FF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Exames realizados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96B7C378-9EB8-483F-A93A-1135AF1D5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817649"/>
              </p:ext>
            </p:extLst>
          </p:nvPr>
        </p:nvGraphicFramePr>
        <p:xfrm>
          <a:off x="2786269" y="2080862"/>
          <a:ext cx="6308540" cy="2458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4158">
                  <a:extLst>
                    <a:ext uri="{9D8B030D-6E8A-4147-A177-3AD203B41FA5}">
                      <a16:colId xmlns:a16="http://schemas.microsoft.com/office/drawing/2014/main" val="3028340215"/>
                    </a:ext>
                  </a:extLst>
                </a:gridCol>
                <a:gridCol w="1924382">
                  <a:extLst>
                    <a:ext uri="{9D8B030D-6E8A-4147-A177-3AD203B41FA5}">
                      <a16:colId xmlns:a16="http://schemas.microsoft.com/office/drawing/2014/main" val="2204025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Etapas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Exames Realizados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9261998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Estudo prevalência (total de domicílios)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5918659"/>
                  </a:ext>
                </a:extLst>
              </a:tr>
              <a:tr h="8613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Contatos prevalência (considerando 4 pessoas por domicílio dos casos positivos)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3413061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Pesquisadores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8068116"/>
                  </a:ext>
                </a:extLst>
              </a:tr>
              <a:tr h="4522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Total atingido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8374 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570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696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1B9349-968A-AC40-ACDA-0A05142DB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3722066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33E0C6-B65E-499F-82BE-24761574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81" y="771988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3200" dirty="0"/>
              <a:t>Perfil </a:t>
            </a:r>
            <a:r>
              <a:rPr lang="pt-BR" sz="3200" dirty="0" err="1"/>
              <a:t>sócio-demográfico</a:t>
            </a:r>
            <a:r>
              <a:rPr lang="pt-BR" sz="3200" dirty="0"/>
              <a:t> e sintomas: Inquérito 2 período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E878218-B035-0E49-8663-5DEF92615F99}"/>
              </a:ext>
            </a:extLst>
          </p:cNvPr>
          <p:cNvSpPr txBox="1">
            <a:spLocks/>
          </p:cNvSpPr>
          <p:nvPr/>
        </p:nvSpPr>
        <p:spPr>
          <a:xfrm>
            <a:off x="454486" y="3592391"/>
            <a:ext cx="3069002" cy="2639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Comparação entre os casos positivos e negativos</a:t>
            </a:r>
          </a:p>
        </p:txBody>
      </p:sp>
    </p:spTree>
    <p:extLst>
      <p:ext uri="{BB962C8B-B14F-4D97-AF65-F5344CB8AC3E}">
        <p14:creationId xmlns:p14="http://schemas.microsoft.com/office/powerpoint/2010/main" val="106358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ma imagem contendo olhando, perto, luz, vista&#10;&#10;Descrição gerada automaticamente">
            <a:extLst>
              <a:ext uri="{FF2B5EF4-FFF2-40B4-BE49-F238E27FC236}">
                <a16:creationId xmlns:a16="http://schemas.microsoft.com/office/drawing/2014/main" id="{D8236BF3-CB03-4DEC-ACAC-D843794F2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239" b="57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A83E832-3440-4DDB-815A-7C74F969C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6072"/>
            <a:ext cx="9144000" cy="3751728"/>
          </a:xfrm>
        </p:spPr>
        <p:txBody>
          <a:bodyPr>
            <a:noAutofit/>
          </a:bodyPr>
          <a:lstStyle/>
          <a:p>
            <a:endParaRPr lang="pt-BR" sz="1600" b="1" dirty="0">
              <a:solidFill>
                <a:srgbClr val="FFFFFF"/>
              </a:solidFill>
            </a:endParaRPr>
          </a:p>
          <a:p>
            <a:endParaRPr lang="pt-BR" sz="1600" b="1" dirty="0">
              <a:solidFill>
                <a:srgbClr val="FFFFFF"/>
              </a:solidFill>
            </a:endParaRPr>
          </a:p>
          <a:p>
            <a:r>
              <a:rPr lang="pt-BR" sz="1800" b="1" dirty="0">
                <a:solidFill>
                  <a:srgbClr val="FFFFFF"/>
                </a:solidFill>
              </a:rPr>
              <a:t>Equipe:</a:t>
            </a:r>
          </a:p>
          <a:p>
            <a:r>
              <a:rPr lang="pt-BR" sz="1600" b="1" dirty="0">
                <a:solidFill>
                  <a:srgbClr val="FFFFFF"/>
                </a:solidFill>
              </a:rPr>
              <a:t>Análises: Eliana </a:t>
            </a:r>
            <a:r>
              <a:rPr lang="pt-BR" sz="1600" b="1" dirty="0" err="1">
                <a:solidFill>
                  <a:srgbClr val="FFFFFF"/>
                </a:solidFill>
              </a:rPr>
              <a:t>Zandonade</a:t>
            </a:r>
            <a:r>
              <a:rPr lang="pt-BR" sz="1600" b="1" dirty="0">
                <a:solidFill>
                  <a:srgbClr val="FFFFFF"/>
                </a:solidFill>
              </a:rPr>
              <a:t>, UFES</a:t>
            </a:r>
          </a:p>
          <a:p>
            <a:r>
              <a:rPr lang="pt-BR" sz="1600" b="1" dirty="0">
                <a:solidFill>
                  <a:srgbClr val="FFFFFF"/>
                </a:solidFill>
              </a:rPr>
              <a:t>Mapas: Pablo Jabor, IJSN</a:t>
            </a:r>
          </a:p>
          <a:p>
            <a:r>
              <a:rPr lang="pt-BR" sz="1600" b="1" dirty="0">
                <a:solidFill>
                  <a:srgbClr val="FFFFFF"/>
                </a:solidFill>
              </a:rPr>
              <a:t>Aplicação (tecnologia e BI): </a:t>
            </a:r>
            <a:r>
              <a:rPr lang="pt-BR" sz="1600" b="1" dirty="0" err="1">
                <a:solidFill>
                  <a:srgbClr val="FFFFFF"/>
                </a:solidFill>
              </a:rPr>
              <a:t>Whisllay</a:t>
            </a:r>
            <a:r>
              <a:rPr lang="pt-BR" sz="1600" b="1" dirty="0">
                <a:solidFill>
                  <a:srgbClr val="FFFFFF"/>
                </a:solidFill>
              </a:rPr>
              <a:t>, SESA</a:t>
            </a:r>
          </a:p>
          <a:p>
            <a:r>
              <a:rPr lang="pt-BR" sz="1600" b="1" dirty="0">
                <a:solidFill>
                  <a:srgbClr val="FFFFFF"/>
                </a:solidFill>
              </a:rPr>
              <a:t>Logística operacional: Raphael </a:t>
            </a:r>
            <a:r>
              <a:rPr lang="pt-BR" sz="1600" b="1" dirty="0" err="1">
                <a:solidFill>
                  <a:srgbClr val="FFFFFF"/>
                </a:solidFill>
              </a:rPr>
              <a:t>Lubianna</a:t>
            </a:r>
            <a:r>
              <a:rPr lang="pt-BR" sz="1600" b="1" dirty="0">
                <a:solidFill>
                  <a:srgbClr val="FFFFFF"/>
                </a:solidFill>
              </a:rPr>
              <a:t>, </a:t>
            </a:r>
            <a:r>
              <a:rPr lang="pt-BR" sz="1600" b="1" dirty="0" err="1">
                <a:solidFill>
                  <a:srgbClr val="FFFFFF"/>
                </a:solidFill>
              </a:rPr>
              <a:t>Gilton</a:t>
            </a:r>
            <a:r>
              <a:rPr lang="pt-BR" sz="1600" b="1" dirty="0">
                <a:solidFill>
                  <a:srgbClr val="FFFFFF"/>
                </a:solidFill>
              </a:rPr>
              <a:t> Almada, Cintia </a:t>
            </a:r>
            <a:r>
              <a:rPr lang="pt-BR" sz="1600" b="1" dirty="0" err="1">
                <a:solidFill>
                  <a:srgbClr val="FFFFFF"/>
                </a:solidFill>
              </a:rPr>
              <a:t>Furieri</a:t>
            </a:r>
            <a:r>
              <a:rPr lang="pt-BR" sz="1600" b="1" dirty="0">
                <a:solidFill>
                  <a:srgbClr val="FFFFFF"/>
                </a:solidFill>
              </a:rPr>
              <a:t> , Cristiano Soares, </a:t>
            </a:r>
          </a:p>
          <a:p>
            <a:r>
              <a:rPr lang="pt-BR" sz="1600" b="1" dirty="0">
                <a:solidFill>
                  <a:srgbClr val="FFFFFF"/>
                </a:solidFill>
              </a:rPr>
              <a:t>Apoio Metodológico: Filomena Alencar, Crispim </a:t>
            </a:r>
            <a:r>
              <a:rPr lang="pt-BR" sz="1600" b="1" dirty="0" err="1">
                <a:solidFill>
                  <a:srgbClr val="FFFFFF"/>
                </a:solidFill>
              </a:rPr>
              <a:t>Cerutti</a:t>
            </a:r>
            <a:r>
              <a:rPr lang="pt-BR" sz="1600" b="1" dirty="0">
                <a:solidFill>
                  <a:srgbClr val="FFFFFF"/>
                </a:solidFill>
              </a:rPr>
              <a:t>, Vera Andrade, Tania </a:t>
            </a:r>
            <a:r>
              <a:rPr lang="pt-BR" sz="1600" b="1" dirty="0" err="1">
                <a:solidFill>
                  <a:srgbClr val="FFFFFF"/>
                </a:solidFill>
              </a:rPr>
              <a:t>Reunter</a:t>
            </a:r>
            <a:r>
              <a:rPr lang="pt-BR" sz="1600" b="1" dirty="0">
                <a:solidFill>
                  <a:srgbClr val="FFFFFF"/>
                </a:solidFill>
              </a:rPr>
              <a:t>, Tania Mara, Letícia</a:t>
            </a:r>
          </a:p>
          <a:p>
            <a:r>
              <a:rPr lang="pt-BR" sz="1600" b="1" dirty="0" err="1">
                <a:solidFill>
                  <a:srgbClr val="FFFFFF"/>
                </a:solidFill>
              </a:rPr>
              <a:t>Corodenação</a:t>
            </a:r>
            <a:r>
              <a:rPr lang="pt-BR" sz="1600" b="1" dirty="0">
                <a:solidFill>
                  <a:srgbClr val="FFFFFF"/>
                </a:solidFill>
              </a:rPr>
              <a:t>: Orlei Cardoso,  Cristiana Costa Gomes</a:t>
            </a:r>
          </a:p>
          <a:p>
            <a:r>
              <a:rPr lang="pt-BR" sz="1600" b="1" dirty="0">
                <a:solidFill>
                  <a:srgbClr val="FFFFFF"/>
                </a:solidFill>
              </a:rPr>
              <a:t>Patrocínio: SESA - ES</a:t>
            </a:r>
          </a:p>
        </p:txBody>
      </p:sp>
    </p:spTree>
    <p:extLst>
      <p:ext uri="{BB962C8B-B14F-4D97-AF65-F5344CB8AC3E}">
        <p14:creationId xmlns:p14="http://schemas.microsoft.com/office/powerpoint/2010/main" val="1882713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0464"/>
            <a:ext cx="10515600" cy="1325563"/>
          </a:xfrm>
        </p:spPr>
        <p:txBody>
          <a:bodyPr/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Perfil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1015976" y="2587154"/>
            <a:ext cx="3009924" cy="23806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656334" y="2330475"/>
            <a:ext cx="407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Gênero: mais frequente no sexo feminino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6629978" y="3659182"/>
            <a:ext cx="5301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Idade: não houve diferença entre positivos e negativos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áfico 9" descr="Mulher">
            <a:extLst>
              <a:ext uri="{FF2B5EF4-FFF2-40B4-BE49-F238E27FC236}">
                <a16:creationId xmlns:a16="http://schemas.microsoft.com/office/drawing/2014/main" id="{50684B5A-6A65-2D4D-A1C9-6B6461C03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4213" y="2115622"/>
            <a:ext cx="713110" cy="713110"/>
          </a:xfrm>
          <a:prstGeom prst="rect">
            <a:avLst/>
          </a:prstGeom>
        </p:spPr>
      </p:pic>
      <p:pic>
        <p:nvPicPr>
          <p:cNvPr id="14" name="Gráfico 13" descr="Homem com bengala">
            <a:extLst>
              <a:ext uri="{FF2B5EF4-FFF2-40B4-BE49-F238E27FC236}">
                <a16:creationId xmlns:a16="http://schemas.microsoft.com/office/drawing/2014/main" id="{FD604B60-D8AE-D24A-9E7B-494CE69F0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9413" y="3541112"/>
            <a:ext cx="609600" cy="609600"/>
          </a:xfrm>
          <a:prstGeom prst="rect">
            <a:avLst/>
          </a:prstGeom>
        </p:spPr>
      </p:pic>
      <p:pic>
        <p:nvPicPr>
          <p:cNvPr id="16" name="Gráfico 15" descr="Caminhada">
            <a:extLst>
              <a:ext uri="{FF2B5EF4-FFF2-40B4-BE49-F238E27FC236}">
                <a16:creationId xmlns:a16="http://schemas.microsoft.com/office/drawing/2014/main" id="{D8CB290D-F0AF-9D49-9509-FE4B2B6FB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6491" y="3570977"/>
            <a:ext cx="579735" cy="57973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65374D7A-1ED0-084B-BFAE-CC7CE48041C6}"/>
              </a:ext>
            </a:extLst>
          </p:cNvPr>
          <p:cNvSpPr txBox="1"/>
          <p:nvPr/>
        </p:nvSpPr>
        <p:spPr>
          <a:xfrm>
            <a:off x="6629978" y="4862512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Raça: cor preta e parda</a:t>
            </a:r>
          </a:p>
        </p:txBody>
      </p:sp>
      <p:pic>
        <p:nvPicPr>
          <p:cNvPr id="19" name="Gráfico 18" descr="Usuário">
            <a:extLst>
              <a:ext uri="{FF2B5EF4-FFF2-40B4-BE49-F238E27FC236}">
                <a16:creationId xmlns:a16="http://schemas.microsoft.com/office/drawing/2014/main" id="{7BE67515-F2EB-1047-9471-343EB74C6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91200" y="4742378"/>
            <a:ext cx="609600" cy="609600"/>
          </a:xfrm>
          <a:prstGeom prst="rect">
            <a:avLst/>
          </a:prstGeom>
        </p:spPr>
      </p:pic>
      <p:sp>
        <p:nvSpPr>
          <p:cNvPr id="23" name="Colchete Direito 22">
            <a:extLst>
              <a:ext uri="{FF2B5EF4-FFF2-40B4-BE49-F238E27FC236}">
                <a16:creationId xmlns:a16="http://schemas.microsoft.com/office/drawing/2014/main" id="{E100E73C-198E-0C43-BD7D-6E2940BFA667}"/>
              </a:ext>
            </a:extLst>
          </p:cNvPr>
          <p:cNvSpPr/>
          <p:nvPr/>
        </p:nvSpPr>
        <p:spPr>
          <a:xfrm>
            <a:off x="4025900" y="2045933"/>
            <a:ext cx="876300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F86A3F6-190D-744F-A755-4652754D9C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06" y="720370"/>
            <a:ext cx="10515600" cy="1325563"/>
          </a:xfrm>
        </p:spPr>
        <p:txBody>
          <a:bodyPr/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domicílio</a:t>
            </a:r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859306" y="2348744"/>
            <a:ext cx="3424731" cy="27087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830065" y="2515955"/>
            <a:ext cx="4544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de moradores por domicílio: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 diferenças entre os positivos e negativos.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6830065" y="4165737"/>
            <a:ext cx="4871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Escolaridade do positivo –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4ª série completa do Ensino Fundamental e no Médio Completo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FF0000"/>
                </a:solidFill>
                <a:latin typeface="+mj-lt"/>
              </a:rPr>
              <a:t>(entre os positivos esta foi a graduação mais frequente)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áfico 6" descr="Casa">
            <a:extLst>
              <a:ext uri="{FF2B5EF4-FFF2-40B4-BE49-F238E27FC236}">
                <a16:creationId xmlns:a16="http://schemas.microsoft.com/office/drawing/2014/main" id="{81BB9F12-9D5D-4B42-A71D-4E2412952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8518" y="2208553"/>
            <a:ext cx="914400" cy="914400"/>
          </a:xfrm>
          <a:prstGeom prst="rect">
            <a:avLst/>
          </a:prstGeom>
        </p:spPr>
      </p:pic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4025899" y="2045933"/>
            <a:ext cx="520087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 descr="Livros">
            <a:extLst>
              <a:ext uri="{FF2B5EF4-FFF2-40B4-BE49-F238E27FC236}">
                <a16:creationId xmlns:a16="http://schemas.microsoft.com/office/drawing/2014/main" id="{869A59A9-9027-2745-8B3A-A3228813B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665" y="4165737"/>
            <a:ext cx="914400" cy="9144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06E601E-98BB-7C43-9A79-14A38D33A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63301"/>
            <a:ext cx="10515600" cy="1325563"/>
          </a:xfrm>
        </p:spPr>
        <p:txBody>
          <a:bodyPr/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Transporte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859306" y="2348744"/>
            <a:ext cx="3424731" cy="27087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999555" y="2385541"/>
            <a:ext cx="4037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Frequência de uso de transporte público: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a 4 vezes ou mais na semana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7140107" y="4456875"/>
            <a:ext cx="419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 no transporte público–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Acima de 30 minutos, especialmente acima de 60 min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4025899" y="2045933"/>
            <a:ext cx="914400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áfico 7" descr="Ônibus">
            <a:extLst>
              <a:ext uri="{FF2B5EF4-FFF2-40B4-BE49-F238E27FC236}">
                <a16:creationId xmlns:a16="http://schemas.microsoft.com/office/drawing/2014/main" id="{B45CD2EC-EB74-1341-B23A-60697031F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5665" y="2235063"/>
            <a:ext cx="914400" cy="914400"/>
          </a:xfrm>
          <a:prstGeom prst="rect">
            <a:avLst/>
          </a:prstGeom>
        </p:spPr>
      </p:pic>
      <p:pic>
        <p:nvPicPr>
          <p:cNvPr id="11" name="Gráfico 10" descr="Despertador">
            <a:extLst>
              <a:ext uri="{FF2B5EF4-FFF2-40B4-BE49-F238E27FC236}">
                <a16:creationId xmlns:a16="http://schemas.microsoft.com/office/drawing/2014/main" id="{98475427-5346-6748-A3F6-2D65AE69A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6017" y="4143090"/>
            <a:ext cx="914400" cy="914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7F1473C-4A27-7B4E-BD2B-DB11208A3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2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63301"/>
            <a:ext cx="10903984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Perfil sócio demográfico dos positivos quando comparados com os negativos: </a:t>
            </a:r>
            <a:r>
              <a:rPr lang="pt-BR" dirty="0">
                <a:solidFill>
                  <a:srgbClr val="FF0000"/>
                </a:solidFill>
              </a:rPr>
              <a:t>água e saneamento básico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859306" y="2348744"/>
            <a:ext cx="3424731" cy="27087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999555" y="2385541"/>
            <a:ext cx="4769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Banheiro e abastecimento de água: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houve diferença entre positivos e negativos.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7140107" y="4456875"/>
            <a:ext cx="419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Número de dormitórios –</a:t>
            </a:r>
            <a:r>
              <a:rPr lang="pt-BR" dirty="0">
                <a:solidFill>
                  <a:srgbClr val="FF0000"/>
                </a:solidFill>
              </a:rPr>
              <a:t> não houve diferença entre positivos e negativos.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4025899" y="2045933"/>
            <a:ext cx="914400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F1473C-4A27-7B4E-BD2B-DB11208A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  <p:pic>
        <p:nvPicPr>
          <p:cNvPr id="7" name="Gráfico 6" descr="Chuveiro">
            <a:extLst>
              <a:ext uri="{FF2B5EF4-FFF2-40B4-BE49-F238E27FC236}">
                <a16:creationId xmlns:a16="http://schemas.microsoft.com/office/drawing/2014/main" id="{F31AE4B5-2D69-D34B-ACF7-D73912894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86093" y="2228671"/>
            <a:ext cx="914400" cy="914400"/>
          </a:xfrm>
          <a:prstGeom prst="rect">
            <a:avLst/>
          </a:prstGeom>
        </p:spPr>
      </p:pic>
      <p:pic>
        <p:nvPicPr>
          <p:cNvPr id="10" name="Gráfico 9" descr="Dormir">
            <a:extLst>
              <a:ext uri="{FF2B5EF4-FFF2-40B4-BE49-F238E27FC236}">
                <a16:creationId xmlns:a16="http://schemas.microsoft.com/office/drawing/2014/main" id="{A33FC5B4-7533-EA48-94D8-E3E191536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4092" y="4142639"/>
            <a:ext cx="914400" cy="914400"/>
          </a:xfrm>
          <a:prstGeom prst="rect">
            <a:avLst/>
          </a:prstGeom>
        </p:spPr>
      </p:pic>
      <p:pic>
        <p:nvPicPr>
          <p:cNvPr id="14" name="Gráfico 13" descr="Banheiro">
            <a:extLst>
              <a:ext uri="{FF2B5EF4-FFF2-40B4-BE49-F238E27FC236}">
                <a16:creationId xmlns:a16="http://schemas.microsoft.com/office/drawing/2014/main" id="{5CF3D60B-9065-4F49-9F06-FCA830B63F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5527" y="22286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78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63301"/>
            <a:ext cx="10903984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Perfil sócio demográfico dos positivos quando comparados com os negativos: </a:t>
            </a:r>
            <a:r>
              <a:rPr lang="pt-BR" dirty="0">
                <a:solidFill>
                  <a:srgbClr val="FF0000"/>
                </a:solidFill>
              </a:rPr>
              <a:t>Hábitos de higiene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859306" y="2348744"/>
            <a:ext cx="3424731" cy="27087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999555" y="2385541"/>
            <a:ext cx="4598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Higiene de pacotes e mercadorias: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positivos com mais frequência não higienizam.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7140107" y="4456875"/>
            <a:ext cx="451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Uso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adequado de máscara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lang="pt-BR" dirty="0">
                <a:solidFill>
                  <a:srgbClr val="FF0000"/>
                </a:solidFill>
              </a:rPr>
              <a:t> positivos com mais frequência não fazem o uso adequado.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4025899" y="2045933"/>
            <a:ext cx="914400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F1473C-4A27-7B4E-BD2B-DB11208A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  <p:pic>
        <p:nvPicPr>
          <p:cNvPr id="7" name="Gráfico 6" descr="Chuveiro">
            <a:extLst>
              <a:ext uri="{FF2B5EF4-FFF2-40B4-BE49-F238E27FC236}">
                <a16:creationId xmlns:a16="http://schemas.microsoft.com/office/drawing/2014/main" id="{F31AE4B5-2D69-D34B-ACF7-D73912894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2727" y="2242864"/>
            <a:ext cx="457200" cy="457200"/>
          </a:xfrm>
          <a:prstGeom prst="rect">
            <a:avLst/>
          </a:prstGeom>
        </p:spPr>
      </p:pic>
      <p:pic>
        <p:nvPicPr>
          <p:cNvPr id="8" name="Gráfico 7" descr="Carrinho de compras">
            <a:extLst>
              <a:ext uri="{FF2B5EF4-FFF2-40B4-BE49-F238E27FC236}">
                <a16:creationId xmlns:a16="http://schemas.microsoft.com/office/drawing/2014/main" id="{F81F5020-09FE-3541-A670-CB75835E6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8092" y="2242864"/>
            <a:ext cx="914400" cy="914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412253-8B57-2D40-8BB0-2FA04E197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0092" y="4157936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63301"/>
            <a:ext cx="10903984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Perfil sócio demográfico dos positivos quando comparados com os negativos: </a:t>
            </a:r>
            <a:r>
              <a:rPr lang="pt-BR" dirty="0">
                <a:solidFill>
                  <a:srgbClr val="FF0000"/>
                </a:solidFill>
              </a:rPr>
              <a:t>Hábitos de higiene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859306" y="2348744"/>
            <a:ext cx="3424731" cy="27087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7538271" y="3195217"/>
            <a:ext cx="465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 de casa: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positivos com mais frequência saem de casa todos os dias.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4025899" y="2045933"/>
            <a:ext cx="914400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F1473C-4A27-7B4E-BD2B-DB11208A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  <p:pic>
        <p:nvPicPr>
          <p:cNvPr id="12" name="Gráfico 11" descr="Pegadas de calçado">
            <a:extLst>
              <a:ext uri="{FF2B5EF4-FFF2-40B4-BE49-F238E27FC236}">
                <a16:creationId xmlns:a16="http://schemas.microsoft.com/office/drawing/2014/main" id="{D085F64C-83BB-1D44-9755-872E68902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67324">
            <a:off x="6679027" y="3686010"/>
            <a:ext cx="600669" cy="600669"/>
          </a:xfrm>
          <a:prstGeom prst="rect">
            <a:avLst/>
          </a:prstGeom>
        </p:spPr>
      </p:pic>
      <p:pic>
        <p:nvPicPr>
          <p:cNvPr id="16" name="Gráfico 15" descr="Pegadas de calçado">
            <a:extLst>
              <a:ext uri="{FF2B5EF4-FFF2-40B4-BE49-F238E27FC236}">
                <a16:creationId xmlns:a16="http://schemas.microsoft.com/office/drawing/2014/main" id="{11B81F45-6CC7-4543-8FE7-71174F349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86942">
            <a:off x="5891008" y="3542322"/>
            <a:ext cx="621581" cy="621581"/>
          </a:xfrm>
          <a:prstGeom prst="rect">
            <a:avLst/>
          </a:prstGeom>
        </p:spPr>
      </p:pic>
      <p:pic>
        <p:nvPicPr>
          <p:cNvPr id="17" name="Gráfico 16" descr="Pegadas de calçado">
            <a:extLst>
              <a:ext uri="{FF2B5EF4-FFF2-40B4-BE49-F238E27FC236}">
                <a16:creationId xmlns:a16="http://schemas.microsoft.com/office/drawing/2014/main" id="{B14ACB40-D26F-8949-92B6-158AD90D4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92630">
            <a:off x="5188592" y="3400585"/>
            <a:ext cx="605065" cy="605065"/>
          </a:xfrm>
          <a:prstGeom prst="rect">
            <a:avLst/>
          </a:prstGeom>
        </p:spPr>
      </p:pic>
      <p:pic>
        <p:nvPicPr>
          <p:cNvPr id="18" name="Gráfico 17" descr="Casa">
            <a:extLst>
              <a:ext uri="{FF2B5EF4-FFF2-40B4-BE49-F238E27FC236}">
                <a16:creationId xmlns:a16="http://schemas.microsoft.com/office/drawing/2014/main" id="{B7DAE4CB-47AA-3844-8511-85729EF3D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3978" y="25332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FD2983-FBC0-3346-B6EC-83B5DD7D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>
                <a:solidFill>
                  <a:srgbClr val="FFFFFF"/>
                </a:solidFill>
              </a:rPr>
              <a:t>P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ercentual de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positivos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assintomáticos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rgbClr val="FF0000"/>
                </a:solidFill>
              </a:rPr>
              <a:t>47</a:t>
            </a:r>
            <a:r>
              <a:rPr lang="en-US" sz="5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,6%</a:t>
            </a: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Gráfico 7" descr="Grupo">
            <a:extLst>
              <a:ext uri="{FF2B5EF4-FFF2-40B4-BE49-F238E27FC236}">
                <a16:creationId xmlns:a16="http://schemas.microsoft.com/office/drawing/2014/main" id="{021F97AC-C670-E348-B923-1508A7766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C04615F-26FA-AE49-950E-C3EE3E5E9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937C28-8B9D-574A-BE75-D9DBB6EA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Percentual dos positivos que procuraram serviço de saúde: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087A0F-ECB7-44BA-8DC6-9CA5AF0EB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6600" dirty="0">
                <a:solidFill>
                  <a:srgbClr val="FF0000"/>
                </a:solidFill>
              </a:rPr>
              <a:t>12%</a:t>
            </a:r>
            <a:endParaRPr lang="pt-BR" sz="6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5" name="Espaço Reservado para Conteúdo 4" descr="Família com menino">
            <a:extLst>
              <a:ext uri="{FF2B5EF4-FFF2-40B4-BE49-F238E27FC236}">
                <a16:creationId xmlns:a16="http://schemas.microsoft.com/office/drawing/2014/main" id="{A7254436-A395-3246-9BA5-E0754D5A0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6597" y="503243"/>
            <a:ext cx="1391360" cy="1391360"/>
          </a:xfrm>
          <a:prstGeom prst="rect">
            <a:avLst/>
          </a:prstGeom>
        </p:spPr>
      </p:pic>
      <p:pic>
        <p:nvPicPr>
          <p:cNvPr id="7" name="Gráfico 6" descr="Hospital">
            <a:extLst>
              <a:ext uri="{FF2B5EF4-FFF2-40B4-BE49-F238E27FC236}">
                <a16:creationId xmlns:a16="http://schemas.microsoft.com/office/drawing/2014/main" id="{272CF7E2-AD95-7840-ABEB-CB43FDE0A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3781" y="3566160"/>
            <a:ext cx="2971800" cy="2971800"/>
          </a:xfrm>
          <a:prstGeom prst="rect">
            <a:avLst/>
          </a:prstGeom>
        </p:spPr>
      </p:pic>
      <p:sp>
        <p:nvSpPr>
          <p:cNvPr id="8" name="Seta para a Direita Listrada 7">
            <a:extLst>
              <a:ext uri="{FF2B5EF4-FFF2-40B4-BE49-F238E27FC236}">
                <a16:creationId xmlns:a16="http://schemas.microsoft.com/office/drawing/2014/main" id="{15B33F4D-EFF1-0B49-9BEC-82D2C336D73C}"/>
              </a:ext>
            </a:extLst>
          </p:cNvPr>
          <p:cNvSpPr/>
          <p:nvPr/>
        </p:nvSpPr>
        <p:spPr>
          <a:xfrm rot="5400000">
            <a:off x="8634001" y="2624896"/>
            <a:ext cx="1391360" cy="49116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211E550-EE52-0041-8A2A-8F35B09F4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5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3C0DC-B967-474F-8B4D-012F532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Comparando sintomas no caso </a:t>
            </a:r>
            <a:br>
              <a:rPr lang="pt-BR" dirty="0"/>
            </a:br>
            <a:r>
              <a:rPr lang="pt-BR" dirty="0"/>
              <a:t>positivo e negativo – Inquérito 2, Fase 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D613E37-C4FB-4354-95C4-6DC7C6B66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376653"/>
              </p:ext>
            </p:extLst>
          </p:nvPr>
        </p:nvGraphicFramePr>
        <p:xfrm>
          <a:off x="1590261" y="1678781"/>
          <a:ext cx="9581322" cy="481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695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08765-0F16-4D07-AA82-7FDF7E3D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Número de sintomas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E33CEC4-C62B-446B-9AAB-28F45A894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419159"/>
              </p:ext>
            </p:extLst>
          </p:nvPr>
        </p:nvGraphicFramePr>
        <p:xfrm>
          <a:off x="838200" y="1378226"/>
          <a:ext cx="10515600" cy="532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79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E2C5CE8-14D4-4E19-816A-96A812CC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47" r="-1" b="-1"/>
          <a:stretch/>
        </p:blipFill>
        <p:spPr>
          <a:xfrm>
            <a:off x="606971" y="1"/>
            <a:ext cx="11585281" cy="6857999"/>
          </a:xfrm>
          <a:prstGeom prst="rect">
            <a:avLst/>
          </a:prstGeom>
        </p:spPr>
      </p:pic>
      <p:sp>
        <p:nvSpPr>
          <p:cNvPr id="40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542AC8-F56B-4E40-B00F-8E72EE42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152144"/>
            <a:ext cx="3953501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>
                <a:solidFill>
                  <a:schemeClr val="bg1"/>
                </a:solidFill>
              </a:rPr>
              <a:t>Inquérito</a:t>
            </a:r>
            <a:r>
              <a:rPr lang="en-US" sz="5600" dirty="0">
                <a:solidFill>
                  <a:schemeClr val="bg1"/>
                </a:solidFill>
              </a:rPr>
              <a:t> </a:t>
            </a:r>
            <a:r>
              <a:rPr lang="en-US" sz="5600" dirty="0" err="1">
                <a:solidFill>
                  <a:schemeClr val="bg1"/>
                </a:solidFill>
              </a:rPr>
              <a:t>Fase</a:t>
            </a:r>
            <a:r>
              <a:rPr lang="en-US" sz="5600" dirty="0">
                <a:solidFill>
                  <a:schemeClr val="bg1"/>
                </a:solidFill>
              </a:rPr>
              <a:t> 2, </a:t>
            </a:r>
            <a:r>
              <a:rPr lang="en-US" sz="5600" dirty="0" err="1">
                <a:solidFill>
                  <a:schemeClr val="bg1"/>
                </a:solidFill>
              </a:rPr>
              <a:t>etapa</a:t>
            </a:r>
            <a:r>
              <a:rPr lang="en-US" sz="56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27F1-6AF5-524E-B58A-20133E918FC1}"/>
              </a:ext>
            </a:extLst>
          </p:cNvPr>
          <p:cNvSpPr txBox="1"/>
          <p:nvPr/>
        </p:nvSpPr>
        <p:spPr>
          <a:xfrm>
            <a:off x="8500488" y="1616993"/>
            <a:ext cx="35699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b="1" dirty="0">
                <a:solidFill>
                  <a:schemeClr val="bg1"/>
                </a:solidFill>
              </a:rPr>
              <a:t>Municípios que participaram:</a:t>
            </a:r>
          </a:p>
          <a:p>
            <a:pPr fontAlgn="ctr"/>
            <a:endParaRPr lang="pt-BR" b="1" dirty="0">
              <a:solidFill>
                <a:schemeClr val="bg1"/>
              </a:solidFill>
            </a:endParaRP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1.Afonso Cláudio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2.Serra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3.Vila Velha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4.Vitória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5.Alegre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6.Cachoeiro de Itapemirim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7.Cariacica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8.Colatina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9.Linhares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10.Nova Venécia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11.São Mateus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12.Santa Maria de Jetibá</a:t>
            </a:r>
          </a:p>
          <a:p>
            <a:pPr fontAlgn="ctr"/>
            <a:r>
              <a:rPr lang="pt-BR" dirty="0">
                <a:solidFill>
                  <a:schemeClr val="bg1"/>
                </a:solidFill>
              </a:rPr>
              <a:t>13.Marataízes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47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9DF54-8255-4B11-8A16-B8D6701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1062814"/>
            <a:ext cx="10515600" cy="889517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solidFill>
                  <a:schemeClr val="accent1"/>
                </a:solidFill>
              </a:rPr>
              <a:t>Análise: </a:t>
            </a:r>
            <a:r>
              <a:rPr lang="pt-BR" sz="2800" b="1" dirty="0">
                <a:solidFill>
                  <a:schemeClr val="accent1"/>
                </a:solidFill>
              </a:rPr>
              <a:t>Os resultados da prevalência nesta fase do inquérito levanta algumas questões  que merecem ser estudadas mais a fundo:</a:t>
            </a:r>
            <a:br>
              <a:rPr lang="pt-BR" sz="2800" b="1" dirty="0">
                <a:solidFill>
                  <a:schemeClr val="accent1"/>
                </a:solidFill>
              </a:rPr>
            </a:br>
            <a:br>
              <a:rPr lang="pt-BR" sz="2800" dirty="0">
                <a:solidFill>
                  <a:schemeClr val="accent1"/>
                </a:solidFill>
              </a:rPr>
            </a:br>
            <a:endParaRPr lang="pt-BR" sz="2800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285F01-FCF2-4F77-A6DB-115DD349B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73"/>
            <a:ext cx="10515600" cy="49853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dirty="0"/>
          </a:p>
          <a:p>
            <a:pPr marL="514350" indent="-514350">
              <a:buAutoNum type="arabicPeriod"/>
            </a:pPr>
            <a:r>
              <a:rPr lang="pt-BR" dirty="0"/>
              <a:t>A possível diminuição da prevalência pode estar relacionada:</a:t>
            </a:r>
          </a:p>
          <a:p>
            <a:pPr lvl="1"/>
            <a:r>
              <a:rPr lang="pt-BR" dirty="0"/>
              <a:t> A amostra que encontramos nos domicílios  ser diferente a do inquérito 1 frente a recente abertura de comércio, academias etc. e assim, apenas nas pessoas que realmente cumprem o isolamento social ficam em casa?</a:t>
            </a:r>
          </a:p>
          <a:p>
            <a:pPr lvl="1"/>
            <a:r>
              <a:rPr lang="pt-BR" dirty="0"/>
              <a:t>A possibilidade de redução do quantitativo de anticorpos detectáveis no sangue dos positivos acima de 3 meses de sintomas?</a:t>
            </a:r>
          </a:p>
          <a:p>
            <a:pPr lvl="1"/>
            <a:r>
              <a:rPr lang="pt-BR" dirty="0"/>
              <a:t>Menos casos agudos circulando e a utilização no inquérito de um teste combinado de </a:t>
            </a:r>
            <a:r>
              <a:rPr lang="pt-BR" dirty="0" err="1"/>
              <a:t>IgM</a:t>
            </a:r>
            <a:r>
              <a:rPr lang="pt-BR" dirty="0"/>
              <a:t> e </a:t>
            </a:r>
            <a:r>
              <a:rPr lang="pt-BR" dirty="0" err="1"/>
              <a:t>IgG</a:t>
            </a:r>
            <a:r>
              <a:rPr lang="pt-BR" dirty="0"/>
              <a:t> (pool de anticorpos) pode ter impactado no resultado do teste (menos </a:t>
            </a:r>
            <a:r>
              <a:rPr lang="pt-BR" dirty="0" err="1"/>
              <a:t>IgM</a:t>
            </a:r>
            <a:r>
              <a:rPr lang="pt-BR" dirty="0"/>
              <a:t> positivos no pool ) – influenciando no resultado final da prevalência? </a:t>
            </a:r>
          </a:p>
          <a:p>
            <a:pPr lvl="1"/>
            <a:r>
              <a:rPr lang="pt-BR" dirty="0"/>
              <a:t>A proporção de assintomáticos foi maior – assintomáticos produzem menor quantidade de AC detectáveis – há relatos? </a:t>
            </a:r>
          </a:p>
          <a:p>
            <a:pPr lvl="1"/>
            <a:r>
              <a:rPr lang="pt-BR" dirty="0"/>
              <a:t>A população que esta em casa neste momento é diferente daquela do Inquérito 1 – por questões amostrais? </a:t>
            </a:r>
          </a:p>
          <a:p>
            <a:pPr lvl="1"/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1A094AA6-EA97-8342-ADA8-071683863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15" y="118425"/>
            <a:ext cx="1334576" cy="5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88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Uma imagem contendo olhando, perto, luz, vista&#10;&#10;Descrição gerada automaticamente">
            <a:extLst>
              <a:ext uri="{FF2B5EF4-FFF2-40B4-BE49-F238E27FC236}">
                <a16:creationId xmlns:a16="http://schemas.microsoft.com/office/drawing/2014/main" id="{D8236BF3-CB03-4DEC-ACAC-D843794F2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8E46AE-8923-4801-B54E-4ED139EF1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800" dirty="0"/>
              <a:t>Metodologia: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49BDDF1-FE05-3C46-B0F1-1C45B7472F7E}"/>
              </a:ext>
            </a:extLst>
          </p:cNvPr>
          <p:cNvSpPr/>
          <p:nvPr/>
        </p:nvSpPr>
        <p:spPr>
          <a:xfrm>
            <a:off x="477981" y="47856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4472C4"/>
                </a:solidFill>
                <a:latin typeface="Calibri" panose="020F0502020204030204"/>
              </a:rPr>
              <a:t>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nquérito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a 29 de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2020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Uma imagem contendo comida&#10;&#10;Descrição gerada automaticamente">
            <a:extLst>
              <a:ext uri="{FF2B5EF4-FFF2-40B4-BE49-F238E27FC236}">
                <a16:creationId xmlns:a16="http://schemas.microsoft.com/office/drawing/2014/main" id="{84823115-7D2D-314C-9D16-B9B38CA4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15" y="118425"/>
            <a:ext cx="1736898" cy="7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5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29734-05E1-46AE-9772-D7CBB33D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25" y="126586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Prevalência – Metodologia adotada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980EF7-3DC7-41CB-82C8-4852A5558017}"/>
              </a:ext>
            </a:extLst>
          </p:cNvPr>
          <p:cNvSpPr txBox="1"/>
          <p:nvPr/>
        </p:nvSpPr>
        <p:spPr>
          <a:xfrm>
            <a:off x="838199" y="948690"/>
            <a:ext cx="1075745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Prevalência para cada um dos 13 municípios, com intervalo de confiança e projeção na população positiva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Prevalência do Estado (comparação com o inquérito 1, retirando Santa Maria de Jetibá e Marataízes): utilizou-se os resultados das prevalências dos municípios e ponderou-se pelo percentual de população urbana dos 11 municípios.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Prevalência do Estado (incluindo Santa Maria de Jetibá e Marataízes): utilizou-se os resultados das prevalências dos municípios e ponderou-se pelo percentual de população urbana dos 13 municípios.</a:t>
            </a:r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Prevalência da Grande Vitória: considerou-se os 4 municípios da GV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Prevalências do Interior: processo semelhante ao do Estado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1036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F1B39-8026-41E5-932D-3E0FA6EE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Cálculo de Prevalências ES, GV e Interior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BEC83286-D840-48B7-90B3-78AD43D9BE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9273"/>
          <a:ext cx="10721007" cy="2617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5683">
                  <a:extLst>
                    <a:ext uri="{9D8B030D-6E8A-4147-A177-3AD203B41FA5}">
                      <a16:colId xmlns:a16="http://schemas.microsoft.com/office/drawing/2014/main" val="584528134"/>
                    </a:ext>
                  </a:extLst>
                </a:gridCol>
                <a:gridCol w="1630859">
                  <a:extLst>
                    <a:ext uri="{9D8B030D-6E8A-4147-A177-3AD203B41FA5}">
                      <a16:colId xmlns:a16="http://schemas.microsoft.com/office/drawing/2014/main" val="185199623"/>
                    </a:ext>
                  </a:extLst>
                </a:gridCol>
                <a:gridCol w="1321202">
                  <a:extLst>
                    <a:ext uri="{9D8B030D-6E8A-4147-A177-3AD203B41FA5}">
                      <a16:colId xmlns:a16="http://schemas.microsoft.com/office/drawing/2014/main" val="3886920252"/>
                    </a:ext>
                  </a:extLst>
                </a:gridCol>
                <a:gridCol w="1630859">
                  <a:extLst>
                    <a:ext uri="{9D8B030D-6E8A-4147-A177-3AD203B41FA5}">
                      <a16:colId xmlns:a16="http://schemas.microsoft.com/office/drawing/2014/main" val="694483096"/>
                    </a:ext>
                  </a:extLst>
                </a:gridCol>
                <a:gridCol w="1321202">
                  <a:extLst>
                    <a:ext uri="{9D8B030D-6E8A-4147-A177-3AD203B41FA5}">
                      <a16:colId xmlns:a16="http://schemas.microsoft.com/office/drawing/2014/main" val="1322943432"/>
                    </a:ext>
                  </a:extLst>
                </a:gridCol>
                <a:gridCol w="1321202">
                  <a:extLst>
                    <a:ext uri="{9D8B030D-6E8A-4147-A177-3AD203B41FA5}">
                      <a16:colId xmlns:a16="http://schemas.microsoft.com/office/drawing/2014/main" val="3397478672"/>
                    </a:ext>
                  </a:extLst>
                </a:gridCol>
              </a:tblGrid>
              <a:tr h="523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ES (Inquérito 1)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6524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6,52% (a)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5,90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7,12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4920211"/>
                  </a:ext>
                </a:extLst>
              </a:tr>
              <a:tr h="523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ES (Inquérito 2)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7738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6,48% (b)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5,92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7,03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5921869"/>
                  </a:ext>
                </a:extLst>
              </a:tr>
              <a:tr h="523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Grande Vitória (RMGV)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2085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7,29% ( c)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8,43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1086386"/>
                  </a:ext>
                </a:extLst>
              </a:tr>
              <a:tr h="523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Interior (Inquérito 1)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4439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4,25% (d)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3,65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4,86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1452135"/>
                  </a:ext>
                </a:extLst>
              </a:tr>
              <a:tr h="523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Interior (Inquérito 2)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5653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4,27% (e)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3,73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4,80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3285665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6700FCE-030E-4F94-9DC4-9F052C6D899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80646"/>
          <a:ext cx="10721007" cy="2405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1007">
                  <a:extLst>
                    <a:ext uri="{9D8B030D-6E8A-4147-A177-3AD203B41FA5}">
                      <a16:colId xmlns:a16="http://schemas.microsoft.com/office/drawing/2014/main" val="1373443909"/>
                    </a:ext>
                  </a:extLst>
                </a:gridCol>
              </a:tblGrid>
              <a:tr h="4523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(a) calculada utilizando a  população urbana proporcional por municípios do primeiro inquérito - 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8524746"/>
                  </a:ext>
                </a:extLst>
              </a:tr>
              <a:tr h="60244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(b) calculada utilizando a  população urbana proporcional por municípios incluindo Santa Maria de Jetibá e Marataízes - 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2532461"/>
                  </a:ext>
                </a:extLst>
              </a:tr>
              <a:tr h="306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( c)  Calculada a partir dos municípios da RMGV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4722254"/>
                  </a:ext>
                </a:extLst>
              </a:tr>
              <a:tr h="44207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(d) calculada utilizando a  população urbana proporcional por municípios do primeiro inquérito - Interior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5288874"/>
                  </a:ext>
                </a:extLst>
              </a:tr>
              <a:tr h="60244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(e) calculada utilizando a  população urbana proporcional por municípios incluindo Santa Maria de Jetibá e Marataízes - Interior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1208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64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5C336-C56F-427A-B14C-B3321746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43" y="206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Tamanho das amostras. </a:t>
            </a:r>
            <a:br>
              <a:rPr lang="pt-BR" sz="2800" dirty="0"/>
            </a:br>
            <a:r>
              <a:rPr lang="pt-BR" sz="2800" dirty="0"/>
              <a:t>Cada amostra foi representativa para seu município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FABAD03-2623-42E3-BA0B-4D26C76A4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347729"/>
              </p:ext>
            </p:extLst>
          </p:nvPr>
        </p:nvGraphicFramePr>
        <p:xfrm>
          <a:off x="954157" y="1269503"/>
          <a:ext cx="10283685" cy="470904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27737">
                  <a:extLst>
                    <a:ext uri="{9D8B030D-6E8A-4147-A177-3AD203B41FA5}">
                      <a16:colId xmlns:a16="http://schemas.microsoft.com/office/drawing/2014/main" val="3682667889"/>
                    </a:ext>
                  </a:extLst>
                </a:gridCol>
                <a:gridCol w="1371158">
                  <a:extLst>
                    <a:ext uri="{9D8B030D-6E8A-4147-A177-3AD203B41FA5}">
                      <a16:colId xmlns:a16="http://schemas.microsoft.com/office/drawing/2014/main" val="1725849782"/>
                    </a:ext>
                  </a:extLst>
                </a:gridCol>
                <a:gridCol w="1742514">
                  <a:extLst>
                    <a:ext uri="{9D8B030D-6E8A-4147-A177-3AD203B41FA5}">
                      <a16:colId xmlns:a16="http://schemas.microsoft.com/office/drawing/2014/main" val="165197003"/>
                    </a:ext>
                  </a:extLst>
                </a:gridCol>
                <a:gridCol w="1371158">
                  <a:extLst>
                    <a:ext uri="{9D8B030D-6E8A-4147-A177-3AD203B41FA5}">
                      <a16:colId xmlns:a16="http://schemas.microsoft.com/office/drawing/2014/main" val="444875039"/>
                    </a:ext>
                  </a:extLst>
                </a:gridCol>
                <a:gridCol w="1571118">
                  <a:extLst>
                    <a:ext uri="{9D8B030D-6E8A-4147-A177-3AD203B41FA5}">
                      <a16:colId xmlns:a16="http://schemas.microsoft.com/office/drawing/2014/main" val="3996236188"/>
                    </a:ext>
                  </a:extLst>
                </a:gridCol>
              </a:tblGrid>
              <a:tr h="5799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Municípios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População 2019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Prevalência Esperada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Erro amostral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Tamanho Amostra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48187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Afonso Cláudio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30.586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642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130313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Serra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517.510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503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52145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Vila Velha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493.838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503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73323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Vitória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362.097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503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50652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Alegre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30.084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642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844645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Cachoeiro de Itapemirim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208.972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654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232553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Cariacica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381.285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503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945404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Colatina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122.499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653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753019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Linhares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173.555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654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413944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Nova Venécia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50.110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648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38600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São Mateus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130.611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635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17732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Santa Maria de Jetibá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40.431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646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706067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Marataízes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38.499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645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815620"/>
                  </a:ext>
                </a:extLst>
              </a:tr>
              <a:tr h="294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7831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8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08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53551-A417-4AF1-9AA5-5F6E844F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Plano amostral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EF34FD-F75F-48FD-81CB-1B8721F8C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Municípios de pequeno e médio porte: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amos os mapas em KMZ (Google Maps) com os setores censitários com área urbana.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quantidade de amostra especificada nos distritos longe da sede. </a:t>
            </a:r>
          </a:p>
          <a:p>
            <a:pPr>
              <a:buFontTx/>
              <a:buChar char="-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na sede do município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restantes dos domicílios foram feitos a partir da lógica das equipes de saúde.</a:t>
            </a:r>
          </a:p>
          <a:p>
            <a:pPr>
              <a:buFontTx/>
              <a:buChar char="-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Deixaremos livres para os municípios realizarem da forma como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acharem mais fácil e de melhor logística.</a:t>
            </a:r>
          </a:p>
          <a:p>
            <a:pPr>
              <a:buFontTx/>
              <a:buChar char="-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Sempre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aleatorizando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domicílios e os moradores.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85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8CCC1B3-707E-48A1-BE8C-89A994F4A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3550" y="2695321"/>
            <a:ext cx="3588978" cy="346704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9A176F-6FE2-4715-A663-BD3335D7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550" y="2766921"/>
            <a:ext cx="2508785" cy="31792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Marataízes</a:t>
            </a:r>
          </a:p>
        </p:txBody>
      </p:sp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B1DEA7EC-4D61-7B46-8685-69CEF79A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393" y="2695321"/>
            <a:ext cx="3323027" cy="346891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F5AFDB-CA84-674E-A59D-9D18C4C81C99}"/>
              </a:ext>
            </a:extLst>
          </p:cNvPr>
          <p:cNvSpPr txBox="1">
            <a:spLocks/>
          </p:cNvSpPr>
          <p:nvPr/>
        </p:nvSpPr>
        <p:spPr>
          <a:xfrm>
            <a:off x="5230222" y="2344187"/>
            <a:ext cx="26556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Cachoeiro 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7">
            <a:extLst>
              <a:ext uri="{FF2B5EF4-FFF2-40B4-BE49-F238E27FC236}">
                <a16:creationId xmlns:a16="http://schemas.microsoft.com/office/drawing/2014/main" id="{5B0999F8-F052-9947-977C-5EDEB6ED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057" y="2695321"/>
            <a:ext cx="2937723" cy="346704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D6D3085-B668-BB4C-81B0-A7B84FD43ED5}"/>
              </a:ext>
            </a:extLst>
          </p:cNvPr>
          <p:cNvSpPr txBox="1">
            <a:spLocks/>
          </p:cNvSpPr>
          <p:nvPr/>
        </p:nvSpPr>
        <p:spPr>
          <a:xfrm>
            <a:off x="1317057" y="2263100"/>
            <a:ext cx="17537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Alegre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A0156F-BC79-4C44-9CD4-BD8339C86083}"/>
              </a:ext>
            </a:extLst>
          </p:cNvPr>
          <p:cNvSpPr txBox="1"/>
          <p:nvPr/>
        </p:nvSpPr>
        <p:spPr>
          <a:xfrm>
            <a:off x="1317057" y="1199124"/>
            <a:ext cx="1028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Municípios pequenos – equipes trabalharam com mapas formato </a:t>
            </a:r>
            <a:r>
              <a:rPr lang="pt-BR" dirty="0" err="1"/>
              <a:t>kmz</a:t>
            </a:r>
            <a:r>
              <a:rPr lang="pt-BR" dirty="0"/>
              <a:t>, exemplos abaixo, em verde está sinalizado os locais onde a pesquisa foi realizada. Forma de sorteio de domicílios e moradores: aleatório.</a:t>
            </a:r>
          </a:p>
        </p:txBody>
      </p:sp>
    </p:spTree>
    <p:extLst>
      <p:ext uri="{BB962C8B-B14F-4D97-AF65-F5344CB8AC3E}">
        <p14:creationId xmlns:p14="http://schemas.microsoft.com/office/powerpoint/2010/main" val="398038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4E7906-2E97-41E3-B042-F13FD1D6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9A176F-6FE2-4715-A663-BD3335D7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b="1"/>
              <a:t>Municípios de grande porte (RMGV, Região Metropolitana da Grande Vitória):</a:t>
            </a:r>
            <a:br>
              <a:rPr lang="en-US" sz="1500"/>
            </a:br>
            <a:br>
              <a:rPr lang="en-US" sz="1500"/>
            </a:br>
            <a:r>
              <a:rPr lang="en-US" sz="1500"/>
              <a:t>Mapas em formato pdf: para os municípios da Grande Vitória de setores censitários,sorteados considerando as regiões administrativas  do município (Cariacica) ou as regiões de saúde (os demais).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6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24DCD481-07F6-40A9-9637-8C9D3B5C6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98" r="1" b="5873"/>
          <a:stretch/>
        </p:blipFill>
        <p:spPr>
          <a:xfrm>
            <a:off x="5104663" y="10"/>
            <a:ext cx="7087337" cy="685799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F82C4E93-5025-495C-9D9B-20305E2635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1BD92F0-6CA0-42F2-94E5-F455413382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8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E09691-2B94-4746-8A98-725C3ED58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3" b="169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2701B2-CE4B-4AE3-89FA-66DF14C10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Resultados Prevalência</a:t>
            </a:r>
          </a:p>
        </p:txBody>
      </p:sp>
    </p:spTree>
    <p:extLst>
      <p:ext uri="{BB962C8B-B14F-4D97-AF65-F5344CB8AC3E}">
        <p14:creationId xmlns:p14="http://schemas.microsoft.com/office/powerpoint/2010/main" val="2123020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98140-F725-4FF1-AFB8-4705AFF8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/>
          <a:lstStyle/>
          <a:p>
            <a:pPr algn="ctr"/>
            <a:r>
              <a:rPr lang="pt-BR" dirty="0"/>
              <a:t>Prevalência por município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1472637-1989-41BC-AD05-36DF43404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97760"/>
              </p:ext>
            </p:extLst>
          </p:nvPr>
        </p:nvGraphicFramePr>
        <p:xfrm>
          <a:off x="397565" y="1364974"/>
          <a:ext cx="11224592" cy="512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442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1283</Words>
  <Application>Microsoft Office PowerPoint</Application>
  <PresentationFormat>Widescreen</PresentationFormat>
  <Paragraphs>261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Tema do Office</vt:lpstr>
      <vt:lpstr>Resultados Estatísticos Inquérito Sorológico Fase 2 – período 1</vt:lpstr>
      <vt:lpstr>Apresentação do PowerPoint</vt:lpstr>
      <vt:lpstr>Inquérito Fase 2, etapa 1</vt:lpstr>
      <vt:lpstr>Tamanho das amostras.  Cada amostra foi representativa para seu município</vt:lpstr>
      <vt:lpstr>Plano amostral</vt:lpstr>
      <vt:lpstr>Marataízes</vt:lpstr>
      <vt:lpstr>Municípios de grande porte (RMGV, Região Metropolitana da Grande Vitória):  Mapas em formato pdf: para os municípios da Grande Vitória de setores censitários,sorteados considerando as regiões administrativas  do município (Cariacica) ou as regiões de saúde (os demais).</vt:lpstr>
      <vt:lpstr>Resultados Prevalência</vt:lpstr>
      <vt:lpstr>Prevalência por município</vt:lpstr>
      <vt:lpstr>Gráfico comparativo da Prevalência no  Inquérito 1 e Inquérito 2 (F=fase)</vt:lpstr>
      <vt:lpstr>Prevalências Inquérito 1 e 2</vt:lpstr>
      <vt:lpstr>Variação percentual entre as etapas (I1 e I2)</vt:lpstr>
      <vt:lpstr>Estimativa População Positiva</vt:lpstr>
      <vt:lpstr>Estimativa população positiva</vt:lpstr>
      <vt:lpstr>População Positiva ES</vt:lpstr>
      <vt:lpstr>População Grande Vitória</vt:lpstr>
      <vt:lpstr>População Positiva Interior</vt:lpstr>
      <vt:lpstr>Exames realizados</vt:lpstr>
      <vt:lpstr>Perfil sócio-demográfico e sintomas: Inquérito 2 período 1</vt:lpstr>
      <vt:lpstr>Perfil sócio demográfico dos positivos quando comparados com os negativos: Perfil</vt:lpstr>
      <vt:lpstr>Perfil sócio demográfico dos positivos quando comparados com os negativos: domicílio</vt:lpstr>
      <vt:lpstr>Perfil sócio demográfico dos positivos quando comparados com os negativos: Transporte</vt:lpstr>
      <vt:lpstr>Perfil sócio demográfico dos positivos quando comparados com os negativos: água e saneamento básico</vt:lpstr>
      <vt:lpstr>Perfil sócio demográfico dos positivos quando comparados com os negativos: Hábitos de higiene</vt:lpstr>
      <vt:lpstr>Perfil sócio demográfico dos positivos quando comparados com os negativos: Hábitos de higiene</vt:lpstr>
      <vt:lpstr>Percentual de positivos  assintomáticos:  47,6%  </vt:lpstr>
      <vt:lpstr>Percentual dos positivos que procuraram serviço de saúde:</vt:lpstr>
      <vt:lpstr>Comparando sintomas no caso  positivo e negativo – Inquérito 2, Fase 1</vt:lpstr>
      <vt:lpstr>Número de sintomas</vt:lpstr>
      <vt:lpstr>Análise: Os resultados da prevalência nesta fase do inquérito levanta algumas questões  que merecem ser estudadas mais a fundo:  </vt:lpstr>
      <vt:lpstr>Metodologia: </vt:lpstr>
      <vt:lpstr>Prevalência – Metodologia adotada</vt:lpstr>
      <vt:lpstr>Cálculo de Prevalências ES, GV e Interior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Estatísticos Inquérito 2 – fase 1</dc:title>
  <dc:creator>Cristiana Gomes</dc:creator>
  <cp:lastModifiedBy>Syria Luppi Baptista</cp:lastModifiedBy>
  <cp:revision>14</cp:revision>
  <dcterms:created xsi:type="dcterms:W3CDTF">2020-08-03T13:10:00Z</dcterms:created>
  <dcterms:modified xsi:type="dcterms:W3CDTF">2020-08-03T14:53:21Z</dcterms:modified>
</cp:coreProperties>
</file>